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8"/>
  </p:notesMasterIdLst>
  <p:handoutMasterIdLst>
    <p:handoutMasterId r:id="rId139"/>
  </p:handoutMasterIdLst>
  <p:sldIdLst>
    <p:sldId id="572" r:id="rId2"/>
    <p:sldId id="594" r:id="rId3"/>
    <p:sldId id="598" r:id="rId4"/>
    <p:sldId id="563" r:id="rId5"/>
    <p:sldId id="486" r:id="rId6"/>
    <p:sldId id="559" r:id="rId7"/>
    <p:sldId id="581" r:id="rId8"/>
    <p:sldId id="602" r:id="rId9"/>
    <p:sldId id="603" r:id="rId10"/>
    <p:sldId id="591" r:id="rId11"/>
    <p:sldId id="576" r:id="rId12"/>
    <p:sldId id="596" r:id="rId13"/>
    <p:sldId id="592" r:id="rId14"/>
    <p:sldId id="597" r:id="rId15"/>
    <p:sldId id="593" r:id="rId16"/>
    <p:sldId id="580" r:id="rId17"/>
    <p:sldId id="583" r:id="rId18"/>
    <p:sldId id="574" r:id="rId19"/>
    <p:sldId id="562" r:id="rId20"/>
    <p:sldId id="567" r:id="rId21"/>
    <p:sldId id="456" r:id="rId22"/>
    <p:sldId id="495" r:id="rId23"/>
    <p:sldId id="494" r:id="rId24"/>
    <p:sldId id="599" r:id="rId25"/>
    <p:sldId id="600" r:id="rId26"/>
    <p:sldId id="384" r:id="rId27"/>
    <p:sldId id="480" r:id="rId28"/>
    <p:sldId id="475" r:id="rId29"/>
    <p:sldId id="481" r:id="rId30"/>
    <p:sldId id="532" r:id="rId31"/>
    <p:sldId id="601" r:id="rId32"/>
    <p:sldId id="453" r:id="rId33"/>
    <p:sldId id="526" r:id="rId34"/>
    <p:sldId id="527" r:id="rId35"/>
    <p:sldId id="589" r:id="rId36"/>
    <p:sldId id="535" r:id="rId37"/>
    <p:sldId id="551" r:id="rId38"/>
    <p:sldId id="588" r:id="rId39"/>
    <p:sldId id="536" r:id="rId40"/>
    <p:sldId id="530" r:id="rId41"/>
    <p:sldId id="479" r:id="rId42"/>
    <p:sldId id="507" r:id="rId43"/>
    <p:sldId id="506" r:id="rId44"/>
    <p:sldId id="555" r:id="rId45"/>
    <p:sldId id="575" r:id="rId46"/>
    <p:sldId id="483" r:id="rId47"/>
    <p:sldId id="477" r:id="rId48"/>
    <p:sldId id="520" r:id="rId49"/>
    <p:sldId id="457" r:id="rId50"/>
    <p:sldId id="458" r:id="rId51"/>
    <p:sldId id="504" r:id="rId52"/>
    <p:sldId id="505" r:id="rId53"/>
    <p:sldId id="482" r:id="rId54"/>
    <p:sldId id="460" r:id="rId55"/>
    <p:sldId id="595" r:id="rId56"/>
    <p:sldId id="584" r:id="rId57"/>
    <p:sldId id="604" r:id="rId58"/>
    <p:sldId id="579" r:id="rId59"/>
    <p:sldId id="462" r:id="rId60"/>
    <p:sldId id="459" r:id="rId61"/>
    <p:sldId id="521" r:id="rId62"/>
    <p:sldId id="522" r:id="rId63"/>
    <p:sldId id="590" r:id="rId64"/>
    <p:sldId id="463" r:id="rId65"/>
    <p:sldId id="508" r:id="rId66"/>
    <p:sldId id="509" r:id="rId67"/>
    <p:sldId id="484" r:id="rId68"/>
    <p:sldId id="490" r:id="rId69"/>
    <p:sldId id="548" r:id="rId70"/>
    <p:sldId id="538" r:id="rId71"/>
    <p:sldId id="605" r:id="rId72"/>
    <p:sldId id="606" r:id="rId73"/>
    <p:sldId id="539" r:id="rId74"/>
    <p:sldId id="470" r:id="rId75"/>
    <p:sldId id="465" r:id="rId76"/>
    <p:sldId id="466" r:id="rId77"/>
    <p:sldId id="533" r:id="rId78"/>
    <p:sldId id="511" r:id="rId79"/>
    <p:sldId id="512" r:id="rId80"/>
    <p:sldId id="464" r:id="rId81"/>
    <p:sldId id="474" r:id="rId82"/>
    <p:sldId id="473" r:id="rId83"/>
    <p:sldId id="499" r:id="rId84"/>
    <p:sldId id="497" r:id="rId85"/>
    <p:sldId id="427" r:id="rId86"/>
    <p:sldId id="428" r:id="rId87"/>
    <p:sldId id="585" r:id="rId88"/>
    <p:sldId id="441" r:id="rId89"/>
    <p:sldId id="500" r:id="rId90"/>
    <p:sldId id="501" r:id="rId91"/>
    <p:sldId id="556" r:id="rId92"/>
    <p:sldId id="502" r:id="rId93"/>
    <p:sldId id="472" r:id="rId94"/>
    <p:sldId id="455" r:id="rId95"/>
    <p:sldId id="403" r:id="rId96"/>
    <p:sldId id="513" r:id="rId97"/>
    <p:sldId id="514" r:id="rId98"/>
    <p:sldId id="467" r:id="rId99"/>
    <p:sldId id="485" r:id="rId100"/>
    <p:sldId id="496" r:id="rId101"/>
    <p:sldId id="369" r:id="rId102"/>
    <p:sldId id="516" r:id="rId103"/>
    <p:sldId id="515" r:id="rId104"/>
    <p:sldId id="518" r:id="rId105"/>
    <p:sldId id="534" r:id="rId106"/>
    <p:sldId id="523" r:id="rId107"/>
    <p:sldId id="525" r:id="rId108"/>
    <p:sldId id="537" r:id="rId109"/>
    <p:sldId id="540" r:id="rId110"/>
    <p:sldId id="541" r:id="rId111"/>
    <p:sldId id="341" r:id="rId112"/>
    <p:sldId id="529" r:id="rId113"/>
    <p:sldId id="342" r:id="rId114"/>
    <p:sldId id="358" r:id="rId115"/>
    <p:sldId id="542" r:id="rId116"/>
    <p:sldId id="343" r:id="rId117"/>
    <p:sldId id="363" r:id="rId118"/>
    <p:sldId id="543" r:id="rId119"/>
    <p:sldId id="344" r:id="rId120"/>
    <p:sldId id="345" r:id="rId121"/>
    <p:sldId id="346" r:id="rId122"/>
    <p:sldId id="347" r:id="rId123"/>
    <p:sldId id="419" r:id="rId124"/>
    <p:sldId id="469" r:id="rId125"/>
    <p:sldId id="444" r:id="rId126"/>
    <p:sldId id="423" r:id="rId127"/>
    <p:sldId id="424" r:id="rId128"/>
    <p:sldId id="425" r:id="rId129"/>
    <p:sldId id="426" r:id="rId130"/>
    <p:sldId id="442" r:id="rId131"/>
    <p:sldId id="451" r:id="rId132"/>
    <p:sldId id="429" r:id="rId133"/>
    <p:sldId id="430" r:id="rId134"/>
    <p:sldId id="431" r:id="rId135"/>
    <p:sldId id="443" r:id="rId136"/>
    <p:sldId id="437" r:id="rId1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CAFFC89-AACA-4A1B-9B97-B0EBE2270BDB}">
          <p14:sldIdLst>
            <p14:sldId id="572"/>
            <p14:sldId id="594"/>
            <p14:sldId id="598"/>
            <p14:sldId id="563"/>
            <p14:sldId id="486"/>
            <p14:sldId id="559"/>
            <p14:sldId id="581"/>
            <p14:sldId id="602"/>
            <p14:sldId id="603"/>
            <p14:sldId id="591"/>
            <p14:sldId id="576"/>
            <p14:sldId id="596"/>
            <p14:sldId id="592"/>
            <p14:sldId id="597"/>
            <p14:sldId id="593"/>
            <p14:sldId id="580"/>
            <p14:sldId id="583"/>
            <p14:sldId id="574"/>
            <p14:sldId id="562"/>
            <p14:sldId id="567"/>
            <p14:sldId id="456"/>
            <p14:sldId id="495"/>
            <p14:sldId id="494"/>
            <p14:sldId id="599"/>
            <p14:sldId id="600"/>
            <p14:sldId id="384"/>
            <p14:sldId id="480"/>
            <p14:sldId id="475"/>
            <p14:sldId id="481"/>
            <p14:sldId id="532"/>
            <p14:sldId id="601"/>
            <p14:sldId id="453"/>
            <p14:sldId id="526"/>
            <p14:sldId id="527"/>
            <p14:sldId id="589"/>
            <p14:sldId id="535"/>
            <p14:sldId id="551"/>
            <p14:sldId id="588"/>
            <p14:sldId id="536"/>
            <p14:sldId id="530"/>
            <p14:sldId id="479"/>
            <p14:sldId id="507"/>
            <p14:sldId id="506"/>
            <p14:sldId id="555"/>
            <p14:sldId id="575"/>
            <p14:sldId id="483"/>
            <p14:sldId id="477"/>
            <p14:sldId id="520"/>
            <p14:sldId id="457"/>
            <p14:sldId id="458"/>
            <p14:sldId id="504"/>
            <p14:sldId id="505"/>
            <p14:sldId id="482"/>
            <p14:sldId id="460"/>
            <p14:sldId id="595"/>
            <p14:sldId id="584"/>
            <p14:sldId id="604"/>
            <p14:sldId id="579"/>
            <p14:sldId id="462"/>
            <p14:sldId id="459"/>
            <p14:sldId id="521"/>
            <p14:sldId id="522"/>
            <p14:sldId id="590"/>
            <p14:sldId id="463"/>
            <p14:sldId id="508"/>
            <p14:sldId id="509"/>
            <p14:sldId id="484"/>
            <p14:sldId id="490"/>
            <p14:sldId id="548"/>
            <p14:sldId id="538"/>
            <p14:sldId id="605"/>
            <p14:sldId id="606"/>
            <p14:sldId id="539"/>
            <p14:sldId id="470"/>
            <p14:sldId id="465"/>
            <p14:sldId id="466"/>
            <p14:sldId id="533"/>
            <p14:sldId id="511"/>
            <p14:sldId id="512"/>
            <p14:sldId id="464"/>
            <p14:sldId id="474"/>
            <p14:sldId id="473"/>
            <p14:sldId id="499"/>
            <p14:sldId id="497"/>
            <p14:sldId id="427"/>
            <p14:sldId id="428"/>
            <p14:sldId id="585"/>
            <p14:sldId id="441"/>
            <p14:sldId id="500"/>
            <p14:sldId id="501"/>
            <p14:sldId id="556"/>
            <p14:sldId id="502"/>
            <p14:sldId id="472"/>
            <p14:sldId id="455"/>
            <p14:sldId id="403"/>
            <p14:sldId id="513"/>
            <p14:sldId id="514"/>
            <p14:sldId id="467"/>
            <p14:sldId id="485"/>
            <p14:sldId id="496"/>
            <p14:sldId id="369"/>
            <p14:sldId id="516"/>
            <p14:sldId id="515"/>
            <p14:sldId id="518"/>
            <p14:sldId id="534"/>
            <p14:sldId id="523"/>
            <p14:sldId id="525"/>
            <p14:sldId id="537"/>
            <p14:sldId id="540"/>
            <p14:sldId id="541"/>
            <p14:sldId id="341"/>
            <p14:sldId id="529"/>
            <p14:sldId id="342"/>
            <p14:sldId id="358"/>
            <p14:sldId id="542"/>
            <p14:sldId id="343"/>
            <p14:sldId id="363"/>
            <p14:sldId id="543"/>
            <p14:sldId id="344"/>
            <p14:sldId id="345"/>
            <p14:sldId id="346"/>
            <p14:sldId id="347"/>
            <p14:sldId id="419"/>
            <p14:sldId id="469"/>
            <p14:sldId id="444"/>
            <p14:sldId id="423"/>
            <p14:sldId id="424"/>
            <p14:sldId id="425"/>
            <p14:sldId id="426"/>
            <p14:sldId id="442"/>
            <p14:sldId id="451"/>
            <p14:sldId id="429"/>
            <p14:sldId id="430"/>
            <p14:sldId id="431"/>
            <p14:sldId id="443"/>
            <p14:sldId id="43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26E00"/>
    <a:srgbClr val="024C84"/>
    <a:srgbClr val="008000"/>
    <a:srgbClr val="5D3E35"/>
    <a:srgbClr val="993200"/>
    <a:srgbClr val="0D78C9"/>
    <a:srgbClr val="ABC8D1"/>
    <a:srgbClr val="176338"/>
    <a:srgbClr val="0F5D3F"/>
    <a:srgbClr val="176DA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8" autoAdjust="0"/>
    <p:restoredTop sz="95080" autoAdjust="0"/>
  </p:normalViewPr>
  <p:slideViewPr>
    <p:cSldViewPr>
      <p:cViewPr varScale="1">
        <p:scale>
          <a:sx n="92" d="100"/>
          <a:sy n="92" d="100"/>
        </p:scale>
        <p:origin x="438" y="78"/>
      </p:cViewPr>
      <p:guideLst>
        <p:guide orient="horz" pos="2160"/>
        <p:guide pos="384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95" d="100"/>
          <a:sy n="95" d="100"/>
        </p:scale>
        <p:origin x="-29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2EB101-563F-4BE4-859B-9BB3CFE70B7D}" type="doc">
      <dgm:prSet loTypeId="urn:microsoft.com/office/officeart/2005/8/layout/hChevron3" loCatId="process" qsTypeId="urn:microsoft.com/office/officeart/2005/8/quickstyle/simple1" qsCatId="simple" csTypeId="urn:microsoft.com/office/officeart/2005/8/colors/colorful2" csCatId="colorful" phldr="1"/>
      <dgm:spPr/>
    </dgm:pt>
    <dgm:pt modelId="{7CA7CED7-9986-465F-917B-EAEE215DDF79}">
      <dgm:prSet phldrT="[Text]" custT="1"/>
      <dgm:spPr>
        <a:solidFill>
          <a:srgbClr val="5D3E35"/>
        </a:solidFill>
      </dgm:spPr>
      <dgm:t>
        <a:bodyPr/>
        <a:lstStyle/>
        <a:p>
          <a:r>
            <a:rPr lang="en-US" sz="1100" dirty="0"/>
            <a:t>2010</a:t>
          </a:r>
        </a:p>
      </dgm:t>
    </dgm:pt>
    <dgm:pt modelId="{3FE3E921-AC30-4AA1-A5A5-B0050EB74088}" type="parTrans" cxnId="{A80F7038-40F5-45A8-A845-CCD91A17BCA1}">
      <dgm:prSet/>
      <dgm:spPr/>
      <dgm:t>
        <a:bodyPr/>
        <a:lstStyle/>
        <a:p>
          <a:endParaRPr lang="en-US" sz="1100"/>
        </a:p>
      </dgm:t>
    </dgm:pt>
    <dgm:pt modelId="{941A3582-98D7-460A-BA34-70DFE86D92DA}" type="sibTrans" cxnId="{A80F7038-40F5-45A8-A845-CCD91A17BCA1}">
      <dgm:prSet/>
      <dgm:spPr/>
      <dgm:t>
        <a:bodyPr/>
        <a:lstStyle/>
        <a:p>
          <a:endParaRPr lang="en-US" sz="1100"/>
        </a:p>
      </dgm:t>
    </dgm:pt>
    <dgm:pt modelId="{881AD559-274C-4550-BD7B-46C234E670D3}">
      <dgm:prSet phldrT="[Text]" custT="1"/>
      <dgm:spPr>
        <a:solidFill>
          <a:schemeClr val="tx2">
            <a:lumMod val="60000"/>
            <a:lumOff val="40000"/>
          </a:schemeClr>
        </a:solidFill>
      </dgm:spPr>
      <dgm:t>
        <a:bodyPr/>
        <a:lstStyle/>
        <a:p>
          <a:r>
            <a:rPr lang="en-US" sz="1100" dirty="0"/>
            <a:t>2011</a:t>
          </a:r>
        </a:p>
      </dgm:t>
    </dgm:pt>
    <dgm:pt modelId="{E823258F-5386-40C3-A72F-492DA5A11F45}" type="parTrans" cxnId="{DC6BEBD3-A6B0-4759-B0CB-F4FEEB59D1D0}">
      <dgm:prSet/>
      <dgm:spPr/>
      <dgm:t>
        <a:bodyPr/>
        <a:lstStyle/>
        <a:p>
          <a:endParaRPr lang="en-US" sz="1100"/>
        </a:p>
      </dgm:t>
    </dgm:pt>
    <dgm:pt modelId="{5BC7C9CE-F5A6-4178-9EB6-8A9F0AB6783F}" type="sibTrans" cxnId="{DC6BEBD3-A6B0-4759-B0CB-F4FEEB59D1D0}">
      <dgm:prSet/>
      <dgm:spPr/>
      <dgm:t>
        <a:bodyPr/>
        <a:lstStyle/>
        <a:p>
          <a:endParaRPr lang="en-US" sz="1100"/>
        </a:p>
      </dgm:t>
    </dgm:pt>
    <dgm:pt modelId="{490C4814-8563-4FE5-AEED-3809B1DD77EC}">
      <dgm:prSet phldrT="[Text]" custT="1"/>
      <dgm:spPr>
        <a:solidFill>
          <a:srgbClr val="5D3E35"/>
        </a:solidFill>
      </dgm:spPr>
      <dgm:t>
        <a:bodyPr/>
        <a:lstStyle/>
        <a:p>
          <a:r>
            <a:rPr lang="en-US" sz="1100" dirty="0"/>
            <a:t>2012</a:t>
          </a:r>
        </a:p>
      </dgm:t>
    </dgm:pt>
    <dgm:pt modelId="{FC85A622-57EA-4C6F-9750-7AB89D030334}" type="parTrans" cxnId="{F0763529-CE3E-443C-A7B0-4DB8F1F51DE3}">
      <dgm:prSet/>
      <dgm:spPr/>
      <dgm:t>
        <a:bodyPr/>
        <a:lstStyle/>
        <a:p>
          <a:endParaRPr lang="en-US" sz="1100"/>
        </a:p>
      </dgm:t>
    </dgm:pt>
    <dgm:pt modelId="{05131C34-115C-4BE4-A62A-E0437024EE56}" type="sibTrans" cxnId="{F0763529-CE3E-443C-A7B0-4DB8F1F51DE3}">
      <dgm:prSet/>
      <dgm:spPr/>
      <dgm:t>
        <a:bodyPr/>
        <a:lstStyle/>
        <a:p>
          <a:endParaRPr lang="en-US" sz="1100"/>
        </a:p>
      </dgm:t>
    </dgm:pt>
    <dgm:pt modelId="{A4C9388F-C3CA-46BD-B379-4692B36428B9}">
      <dgm:prSet phldrT="[Text]" custT="1"/>
      <dgm:spPr>
        <a:solidFill>
          <a:srgbClr val="5D3E35"/>
        </a:solidFill>
      </dgm:spPr>
      <dgm:t>
        <a:bodyPr/>
        <a:lstStyle/>
        <a:p>
          <a:r>
            <a:rPr lang="en-US" sz="1100" dirty="0"/>
            <a:t>2013</a:t>
          </a:r>
        </a:p>
      </dgm:t>
    </dgm:pt>
    <dgm:pt modelId="{18091FCE-97F9-4471-A47A-4D30C039BD44}" type="parTrans" cxnId="{CD2045CB-7342-4A07-9030-2E09DF8D6F72}">
      <dgm:prSet/>
      <dgm:spPr/>
      <dgm:t>
        <a:bodyPr/>
        <a:lstStyle/>
        <a:p>
          <a:endParaRPr lang="en-US" sz="1100"/>
        </a:p>
      </dgm:t>
    </dgm:pt>
    <dgm:pt modelId="{51B3B1C5-06AE-4E12-8C53-7A41AF05AF7B}" type="sibTrans" cxnId="{CD2045CB-7342-4A07-9030-2E09DF8D6F72}">
      <dgm:prSet/>
      <dgm:spPr/>
      <dgm:t>
        <a:bodyPr/>
        <a:lstStyle/>
        <a:p>
          <a:endParaRPr lang="en-US" sz="1100"/>
        </a:p>
      </dgm:t>
    </dgm:pt>
    <dgm:pt modelId="{0317B3D3-8712-40FF-95BB-EB7160E48EAF}">
      <dgm:prSet phldrT="[Text]" custT="1"/>
      <dgm:spPr>
        <a:solidFill>
          <a:srgbClr val="5D3E35"/>
        </a:solidFill>
      </dgm:spPr>
      <dgm:t>
        <a:bodyPr/>
        <a:lstStyle/>
        <a:p>
          <a:r>
            <a:rPr lang="en-US" sz="1100" dirty="0"/>
            <a:t>2006</a:t>
          </a:r>
        </a:p>
      </dgm:t>
    </dgm:pt>
    <dgm:pt modelId="{18494195-58EB-44B0-8A3E-C212DF97D965}" type="parTrans" cxnId="{D937508C-2AFD-4609-8F92-BC825AD5324B}">
      <dgm:prSet/>
      <dgm:spPr/>
      <dgm:t>
        <a:bodyPr/>
        <a:lstStyle/>
        <a:p>
          <a:endParaRPr lang="en-US" sz="1100"/>
        </a:p>
      </dgm:t>
    </dgm:pt>
    <dgm:pt modelId="{CEFC1144-95B4-426C-83DA-21A4864444E6}" type="sibTrans" cxnId="{D937508C-2AFD-4609-8F92-BC825AD5324B}">
      <dgm:prSet/>
      <dgm:spPr/>
      <dgm:t>
        <a:bodyPr/>
        <a:lstStyle/>
        <a:p>
          <a:endParaRPr lang="en-US" sz="1100"/>
        </a:p>
      </dgm:t>
    </dgm:pt>
    <dgm:pt modelId="{543FEBCD-A739-46F6-8D3B-CF2D89E1BC82}">
      <dgm:prSet phldrT="[Text]" custT="1"/>
      <dgm:spPr>
        <a:solidFill>
          <a:schemeClr val="tx2">
            <a:lumMod val="60000"/>
            <a:lumOff val="40000"/>
          </a:schemeClr>
        </a:solidFill>
      </dgm:spPr>
      <dgm:t>
        <a:bodyPr/>
        <a:lstStyle/>
        <a:p>
          <a:r>
            <a:rPr lang="en-US" sz="1100" dirty="0"/>
            <a:t>2007</a:t>
          </a:r>
        </a:p>
      </dgm:t>
    </dgm:pt>
    <dgm:pt modelId="{C353EE20-3745-4B65-89E8-7BF6FBB2CC5C}" type="parTrans" cxnId="{71CEACCA-704E-4584-A495-2A42143973E1}">
      <dgm:prSet/>
      <dgm:spPr/>
      <dgm:t>
        <a:bodyPr/>
        <a:lstStyle/>
        <a:p>
          <a:endParaRPr lang="en-US" sz="1100"/>
        </a:p>
      </dgm:t>
    </dgm:pt>
    <dgm:pt modelId="{0DCAC331-1801-4E54-8262-40960A34B468}" type="sibTrans" cxnId="{71CEACCA-704E-4584-A495-2A42143973E1}">
      <dgm:prSet/>
      <dgm:spPr/>
      <dgm:t>
        <a:bodyPr/>
        <a:lstStyle/>
        <a:p>
          <a:endParaRPr lang="en-US" sz="1100"/>
        </a:p>
      </dgm:t>
    </dgm:pt>
    <dgm:pt modelId="{9193ACC0-8A44-4F26-9924-864E2C1F8E97}">
      <dgm:prSet phldrT="[Text]" custT="1"/>
      <dgm:spPr>
        <a:solidFill>
          <a:srgbClr val="5D3E35"/>
        </a:solidFill>
      </dgm:spPr>
      <dgm:t>
        <a:bodyPr/>
        <a:lstStyle/>
        <a:p>
          <a:r>
            <a:rPr lang="en-US" sz="1100" dirty="0"/>
            <a:t>2008</a:t>
          </a:r>
        </a:p>
      </dgm:t>
    </dgm:pt>
    <dgm:pt modelId="{6B2100C6-8929-46F0-89F3-9F2472AC4FCB}" type="parTrans" cxnId="{E6EDAE1B-5007-42C2-BE71-C5082F757E85}">
      <dgm:prSet/>
      <dgm:spPr/>
      <dgm:t>
        <a:bodyPr/>
        <a:lstStyle/>
        <a:p>
          <a:endParaRPr lang="en-US" sz="1100"/>
        </a:p>
      </dgm:t>
    </dgm:pt>
    <dgm:pt modelId="{369A2F52-4A6D-46EB-B2AD-AEFDEE9EEE24}" type="sibTrans" cxnId="{E6EDAE1B-5007-42C2-BE71-C5082F757E85}">
      <dgm:prSet/>
      <dgm:spPr/>
      <dgm:t>
        <a:bodyPr/>
        <a:lstStyle/>
        <a:p>
          <a:endParaRPr lang="en-US" sz="1100"/>
        </a:p>
      </dgm:t>
    </dgm:pt>
    <dgm:pt modelId="{F7B4B5DC-4250-4544-9BC3-6D2C31524F7B}">
      <dgm:prSet phldrT="[Text]" custT="1"/>
      <dgm:spPr>
        <a:solidFill>
          <a:schemeClr val="tx2">
            <a:lumMod val="60000"/>
            <a:lumOff val="40000"/>
          </a:schemeClr>
        </a:solidFill>
      </dgm:spPr>
      <dgm:t>
        <a:bodyPr/>
        <a:lstStyle/>
        <a:p>
          <a:r>
            <a:rPr lang="en-US" sz="1100" dirty="0"/>
            <a:t>2009</a:t>
          </a:r>
        </a:p>
      </dgm:t>
    </dgm:pt>
    <dgm:pt modelId="{7C056767-C9A0-426B-9BA1-1C77C8F87F36}" type="parTrans" cxnId="{98BE3963-E446-4750-8353-52970C2F9716}">
      <dgm:prSet/>
      <dgm:spPr/>
      <dgm:t>
        <a:bodyPr/>
        <a:lstStyle/>
        <a:p>
          <a:endParaRPr lang="en-US" sz="1100"/>
        </a:p>
      </dgm:t>
    </dgm:pt>
    <dgm:pt modelId="{BE358B4F-90E9-4342-824E-25347D68476B}" type="sibTrans" cxnId="{98BE3963-E446-4750-8353-52970C2F9716}">
      <dgm:prSet/>
      <dgm:spPr/>
      <dgm:t>
        <a:bodyPr/>
        <a:lstStyle/>
        <a:p>
          <a:endParaRPr lang="en-US" sz="1100"/>
        </a:p>
      </dgm:t>
    </dgm:pt>
    <dgm:pt modelId="{46350104-34D0-4720-A292-6110435208A8}">
      <dgm:prSet phldrT="[Text]" custT="1"/>
      <dgm:spPr>
        <a:solidFill>
          <a:schemeClr val="tx2">
            <a:lumMod val="60000"/>
            <a:lumOff val="40000"/>
          </a:schemeClr>
        </a:solidFill>
      </dgm:spPr>
      <dgm:t>
        <a:bodyPr/>
        <a:lstStyle/>
        <a:p>
          <a:r>
            <a:rPr lang="en-US" sz="1100" dirty="0">
              <a:solidFill>
                <a:schemeClr val="bg1"/>
              </a:solidFill>
            </a:rPr>
            <a:t>1999</a:t>
          </a:r>
        </a:p>
      </dgm:t>
    </dgm:pt>
    <dgm:pt modelId="{CCCC60DE-7A15-4B7C-BD46-3EC63656ABAB}" type="parTrans" cxnId="{BFAB2DC1-92F9-4BF6-BDF4-25E39FD6D75F}">
      <dgm:prSet/>
      <dgm:spPr/>
      <dgm:t>
        <a:bodyPr/>
        <a:lstStyle/>
        <a:p>
          <a:endParaRPr lang="en-US" sz="1100"/>
        </a:p>
      </dgm:t>
    </dgm:pt>
    <dgm:pt modelId="{A5066D8A-1B92-4B23-95F6-CC3E2D6077E4}" type="sibTrans" cxnId="{BFAB2DC1-92F9-4BF6-BDF4-25E39FD6D75F}">
      <dgm:prSet/>
      <dgm:spPr/>
      <dgm:t>
        <a:bodyPr/>
        <a:lstStyle/>
        <a:p>
          <a:endParaRPr lang="en-US" sz="1100"/>
        </a:p>
      </dgm:t>
    </dgm:pt>
    <dgm:pt modelId="{4AE47B31-B017-4E2F-810F-E8E89B4A23CA}">
      <dgm:prSet phldrT="[Text]" custT="1"/>
      <dgm:spPr>
        <a:solidFill>
          <a:schemeClr val="tx2">
            <a:lumMod val="60000"/>
            <a:lumOff val="40000"/>
          </a:schemeClr>
        </a:solidFill>
      </dgm:spPr>
      <dgm:t>
        <a:bodyPr/>
        <a:lstStyle/>
        <a:p>
          <a:r>
            <a:rPr lang="en-US" sz="1100" dirty="0"/>
            <a:t>2000</a:t>
          </a:r>
        </a:p>
      </dgm:t>
    </dgm:pt>
    <dgm:pt modelId="{DD0DD7F4-075C-439B-AA29-4BB439CAD8FE}" type="parTrans" cxnId="{D04ED061-AC3D-4206-93D5-C91108DB9E37}">
      <dgm:prSet/>
      <dgm:spPr/>
      <dgm:t>
        <a:bodyPr/>
        <a:lstStyle/>
        <a:p>
          <a:endParaRPr lang="en-US" sz="1100"/>
        </a:p>
      </dgm:t>
    </dgm:pt>
    <dgm:pt modelId="{A9D55F71-CFBA-4FAC-94ED-131D3D7BCE35}" type="sibTrans" cxnId="{D04ED061-AC3D-4206-93D5-C91108DB9E37}">
      <dgm:prSet/>
      <dgm:spPr/>
      <dgm:t>
        <a:bodyPr/>
        <a:lstStyle/>
        <a:p>
          <a:endParaRPr lang="en-US" sz="1100"/>
        </a:p>
      </dgm:t>
    </dgm:pt>
    <dgm:pt modelId="{56E6EDD0-D6B9-4BE9-B8C4-2937C12774D7}">
      <dgm:prSet phldrT="[Text]" custT="1"/>
      <dgm:spPr>
        <a:solidFill>
          <a:srgbClr val="5D3E35"/>
        </a:solidFill>
      </dgm:spPr>
      <dgm:t>
        <a:bodyPr/>
        <a:lstStyle/>
        <a:p>
          <a:r>
            <a:rPr lang="en-US" sz="1100" dirty="0"/>
            <a:t>2001</a:t>
          </a:r>
        </a:p>
      </dgm:t>
    </dgm:pt>
    <dgm:pt modelId="{3E166846-DABC-4EA0-92EA-BA534A6A2690}" type="parTrans" cxnId="{2250750A-5034-4A32-A087-215B733F0E25}">
      <dgm:prSet/>
      <dgm:spPr/>
      <dgm:t>
        <a:bodyPr/>
        <a:lstStyle/>
        <a:p>
          <a:endParaRPr lang="en-US" sz="1100"/>
        </a:p>
      </dgm:t>
    </dgm:pt>
    <dgm:pt modelId="{0D1BB8C0-5D0E-48EE-B23D-F2F4E23DAC2C}" type="sibTrans" cxnId="{2250750A-5034-4A32-A087-215B733F0E25}">
      <dgm:prSet/>
      <dgm:spPr/>
      <dgm:t>
        <a:bodyPr/>
        <a:lstStyle/>
        <a:p>
          <a:endParaRPr lang="en-US" sz="1100"/>
        </a:p>
      </dgm:t>
    </dgm:pt>
    <dgm:pt modelId="{EBF04266-B64E-4CE9-8736-B10F1AA9AD88}">
      <dgm:prSet phldrT="[Text]" custT="1"/>
      <dgm:spPr>
        <a:solidFill>
          <a:srgbClr val="5D3E35"/>
        </a:solidFill>
      </dgm:spPr>
      <dgm:t>
        <a:bodyPr/>
        <a:lstStyle/>
        <a:p>
          <a:r>
            <a:rPr lang="en-US" sz="1100" dirty="0"/>
            <a:t>2002</a:t>
          </a:r>
        </a:p>
      </dgm:t>
    </dgm:pt>
    <dgm:pt modelId="{03451297-AE0B-4A30-98E7-E27E9171CC88}" type="parTrans" cxnId="{2C3A2305-1ACE-4792-80CA-8B76D9D3D0EE}">
      <dgm:prSet/>
      <dgm:spPr/>
      <dgm:t>
        <a:bodyPr/>
        <a:lstStyle/>
        <a:p>
          <a:endParaRPr lang="en-US" sz="1100"/>
        </a:p>
      </dgm:t>
    </dgm:pt>
    <dgm:pt modelId="{5FE495BD-941C-4F65-9EC4-0CEF1FEDE1E0}" type="sibTrans" cxnId="{2C3A2305-1ACE-4792-80CA-8B76D9D3D0EE}">
      <dgm:prSet/>
      <dgm:spPr/>
      <dgm:t>
        <a:bodyPr/>
        <a:lstStyle/>
        <a:p>
          <a:endParaRPr lang="en-US" sz="1100"/>
        </a:p>
      </dgm:t>
    </dgm:pt>
    <dgm:pt modelId="{D2F213D3-B783-4C68-97F6-D958AF332ED1}">
      <dgm:prSet phldrT="[Text]" custT="1"/>
      <dgm:spPr>
        <a:solidFill>
          <a:srgbClr val="5D3E35"/>
        </a:solidFill>
      </dgm:spPr>
      <dgm:t>
        <a:bodyPr/>
        <a:lstStyle/>
        <a:p>
          <a:r>
            <a:rPr lang="en-US" sz="1100" dirty="0"/>
            <a:t>2003</a:t>
          </a:r>
        </a:p>
      </dgm:t>
    </dgm:pt>
    <dgm:pt modelId="{AA733C93-FD4F-4216-98E5-693EC0017CEF}" type="parTrans" cxnId="{8181BC96-CE77-4922-8411-CE5F41271E8C}">
      <dgm:prSet/>
      <dgm:spPr/>
      <dgm:t>
        <a:bodyPr/>
        <a:lstStyle/>
        <a:p>
          <a:endParaRPr lang="en-US" sz="1100"/>
        </a:p>
      </dgm:t>
    </dgm:pt>
    <dgm:pt modelId="{75D4CE17-D6BB-44BA-A627-BD575748C16D}" type="sibTrans" cxnId="{8181BC96-CE77-4922-8411-CE5F41271E8C}">
      <dgm:prSet/>
      <dgm:spPr/>
      <dgm:t>
        <a:bodyPr/>
        <a:lstStyle/>
        <a:p>
          <a:endParaRPr lang="en-US" sz="1100"/>
        </a:p>
      </dgm:t>
    </dgm:pt>
    <dgm:pt modelId="{A476A839-05D4-4491-97C0-E24BA4931F22}">
      <dgm:prSet phldrT="[Text]" custT="1"/>
      <dgm:spPr>
        <a:solidFill>
          <a:schemeClr val="tx2">
            <a:lumMod val="60000"/>
            <a:lumOff val="40000"/>
          </a:schemeClr>
        </a:solidFill>
      </dgm:spPr>
      <dgm:t>
        <a:bodyPr/>
        <a:lstStyle/>
        <a:p>
          <a:r>
            <a:rPr lang="en-US" sz="1100" dirty="0"/>
            <a:t>2004</a:t>
          </a:r>
        </a:p>
      </dgm:t>
    </dgm:pt>
    <dgm:pt modelId="{9CE1373C-6541-4936-B2DA-8A272FDBE996}" type="parTrans" cxnId="{495D02F8-0680-4708-B93E-2EE9B8AE23E7}">
      <dgm:prSet/>
      <dgm:spPr/>
      <dgm:t>
        <a:bodyPr/>
        <a:lstStyle/>
        <a:p>
          <a:endParaRPr lang="en-US" sz="1100"/>
        </a:p>
      </dgm:t>
    </dgm:pt>
    <dgm:pt modelId="{FA965A98-31E6-4673-AFD9-C3778CACF002}" type="sibTrans" cxnId="{495D02F8-0680-4708-B93E-2EE9B8AE23E7}">
      <dgm:prSet/>
      <dgm:spPr/>
      <dgm:t>
        <a:bodyPr/>
        <a:lstStyle/>
        <a:p>
          <a:endParaRPr lang="en-US" sz="1100"/>
        </a:p>
      </dgm:t>
    </dgm:pt>
    <dgm:pt modelId="{8AEF3A8C-CCAC-4DF3-AAF9-545986BCC2AE}">
      <dgm:prSet phldrT="[Text]" custT="1"/>
      <dgm:spPr>
        <a:solidFill>
          <a:srgbClr val="5D3E35"/>
        </a:solidFill>
      </dgm:spPr>
      <dgm:t>
        <a:bodyPr/>
        <a:lstStyle/>
        <a:p>
          <a:r>
            <a:rPr lang="en-US" sz="1100" dirty="0"/>
            <a:t>2005</a:t>
          </a:r>
        </a:p>
      </dgm:t>
    </dgm:pt>
    <dgm:pt modelId="{839057D5-5B04-479A-92A5-1115FE3CC7A0}" type="parTrans" cxnId="{79844223-FBEE-4899-80D1-05B12C17EEA2}">
      <dgm:prSet/>
      <dgm:spPr/>
      <dgm:t>
        <a:bodyPr/>
        <a:lstStyle/>
        <a:p>
          <a:endParaRPr lang="en-US" sz="1100"/>
        </a:p>
      </dgm:t>
    </dgm:pt>
    <dgm:pt modelId="{923F5ABB-7DC1-4F0F-B029-3B208FDF643A}" type="sibTrans" cxnId="{79844223-FBEE-4899-80D1-05B12C17EEA2}">
      <dgm:prSet/>
      <dgm:spPr/>
      <dgm:t>
        <a:bodyPr/>
        <a:lstStyle/>
        <a:p>
          <a:endParaRPr lang="en-US" sz="1100"/>
        </a:p>
      </dgm:t>
    </dgm:pt>
    <dgm:pt modelId="{C13370AD-9061-45B3-9A5C-CECF3009F622}">
      <dgm:prSet/>
      <dgm:spPr>
        <a:solidFill>
          <a:srgbClr val="5D3E35"/>
        </a:solidFill>
      </dgm:spPr>
      <dgm:t>
        <a:bodyPr/>
        <a:lstStyle/>
        <a:p>
          <a:r>
            <a:rPr lang="en-US" dirty="0"/>
            <a:t>2014</a:t>
          </a:r>
        </a:p>
      </dgm:t>
    </dgm:pt>
    <dgm:pt modelId="{74E37AC9-AD16-4215-ABF6-A081F54AC7FB}" type="parTrans" cxnId="{8E841187-7B37-4774-975E-0F3E7133C99F}">
      <dgm:prSet/>
      <dgm:spPr/>
      <dgm:t>
        <a:bodyPr/>
        <a:lstStyle/>
        <a:p>
          <a:endParaRPr lang="en-US"/>
        </a:p>
      </dgm:t>
    </dgm:pt>
    <dgm:pt modelId="{E0AA87FE-733C-4897-8581-642540D9222F}" type="sibTrans" cxnId="{8E841187-7B37-4774-975E-0F3E7133C99F}">
      <dgm:prSet/>
      <dgm:spPr/>
      <dgm:t>
        <a:bodyPr/>
        <a:lstStyle/>
        <a:p>
          <a:endParaRPr lang="en-US"/>
        </a:p>
      </dgm:t>
    </dgm:pt>
    <dgm:pt modelId="{2ED91E55-3771-4C7B-B936-74EE7266DAAF}">
      <dgm:prSet/>
      <dgm:spPr>
        <a:solidFill>
          <a:srgbClr val="42A1E6"/>
        </a:solidFill>
      </dgm:spPr>
      <dgm:t>
        <a:bodyPr/>
        <a:lstStyle/>
        <a:p>
          <a:r>
            <a:rPr lang="en-US" dirty="0"/>
            <a:t>2015</a:t>
          </a:r>
        </a:p>
      </dgm:t>
    </dgm:pt>
    <dgm:pt modelId="{87AE79A9-E0BC-4BF3-B432-AE0908615B60}" type="parTrans" cxnId="{AD17997D-FE86-4914-9FC0-EFFC8A5A778F}">
      <dgm:prSet/>
      <dgm:spPr/>
      <dgm:t>
        <a:bodyPr/>
        <a:lstStyle/>
        <a:p>
          <a:endParaRPr lang="en-US"/>
        </a:p>
      </dgm:t>
    </dgm:pt>
    <dgm:pt modelId="{0953355B-3FC6-42C7-8286-ED6E934DB8D4}" type="sibTrans" cxnId="{AD17997D-FE86-4914-9FC0-EFFC8A5A778F}">
      <dgm:prSet/>
      <dgm:spPr/>
      <dgm:t>
        <a:bodyPr/>
        <a:lstStyle/>
        <a:p>
          <a:endParaRPr lang="en-US"/>
        </a:p>
      </dgm:t>
    </dgm:pt>
    <dgm:pt modelId="{E5A10B1D-0515-4EA1-A155-0415989EA38D}" type="pres">
      <dgm:prSet presAssocID="{662EB101-563F-4BE4-859B-9BB3CFE70B7D}" presName="Name0" presStyleCnt="0">
        <dgm:presLayoutVars>
          <dgm:dir/>
          <dgm:resizeHandles val="exact"/>
        </dgm:presLayoutVars>
      </dgm:prSet>
      <dgm:spPr/>
    </dgm:pt>
    <dgm:pt modelId="{4DE0692C-3DDB-441D-9CB7-AC65EB945182}" type="pres">
      <dgm:prSet presAssocID="{46350104-34D0-4720-A292-6110435208A8}" presName="parTxOnly" presStyleLbl="node1" presStyleIdx="0" presStyleCnt="17">
        <dgm:presLayoutVars>
          <dgm:bulletEnabled val="1"/>
        </dgm:presLayoutVars>
      </dgm:prSet>
      <dgm:spPr/>
    </dgm:pt>
    <dgm:pt modelId="{90D1030C-B203-41B8-9754-B388C1D77262}" type="pres">
      <dgm:prSet presAssocID="{A5066D8A-1B92-4B23-95F6-CC3E2D6077E4}" presName="parSpace" presStyleCnt="0"/>
      <dgm:spPr/>
    </dgm:pt>
    <dgm:pt modelId="{07AE36FF-ABDE-4B82-8694-F69FF9E7A7A5}" type="pres">
      <dgm:prSet presAssocID="{4AE47B31-B017-4E2F-810F-E8E89B4A23CA}" presName="parTxOnly" presStyleLbl="node1" presStyleIdx="1" presStyleCnt="17">
        <dgm:presLayoutVars>
          <dgm:bulletEnabled val="1"/>
        </dgm:presLayoutVars>
      </dgm:prSet>
      <dgm:spPr/>
    </dgm:pt>
    <dgm:pt modelId="{C24C9BE0-514C-4BA1-BD18-BD105749A1B8}" type="pres">
      <dgm:prSet presAssocID="{A9D55F71-CFBA-4FAC-94ED-131D3D7BCE35}" presName="parSpace" presStyleCnt="0"/>
      <dgm:spPr/>
    </dgm:pt>
    <dgm:pt modelId="{FEEC16BA-CEB1-42B2-B90F-DC870269DF49}" type="pres">
      <dgm:prSet presAssocID="{56E6EDD0-D6B9-4BE9-B8C4-2937C12774D7}" presName="parTxOnly" presStyleLbl="node1" presStyleIdx="2" presStyleCnt="17">
        <dgm:presLayoutVars>
          <dgm:bulletEnabled val="1"/>
        </dgm:presLayoutVars>
      </dgm:prSet>
      <dgm:spPr/>
    </dgm:pt>
    <dgm:pt modelId="{1BA43D2B-B072-4678-B76E-E3145A2E3BF7}" type="pres">
      <dgm:prSet presAssocID="{0D1BB8C0-5D0E-48EE-B23D-F2F4E23DAC2C}" presName="parSpace" presStyleCnt="0"/>
      <dgm:spPr/>
    </dgm:pt>
    <dgm:pt modelId="{F625143A-E456-4160-8E51-60EAABE0EF5A}" type="pres">
      <dgm:prSet presAssocID="{EBF04266-B64E-4CE9-8736-B10F1AA9AD88}" presName="parTxOnly" presStyleLbl="node1" presStyleIdx="3" presStyleCnt="17">
        <dgm:presLayoutVars>
          <dgm:bulletEnabled val="1"/>
        </dgm:presLayoutVars>
      </dgm:prSet>
      <dgm:spPr/>
    </dgm:pt>
    <dgm:pt modelId="{8AC2AC4A-78A3-4202-B977-CE0278EAAA3A}" type="pres">
      <dgm:prSet presAssocID="{5FE495BD-941C-4F65-9EC4-0CEF1FEDE1E0}" presName="parSpace" presStyleCnt="0"/>
      <dgm:spPr/>
    </dgm:pt>
    <dgm:pt modelId="{42343A13-2833-49DA-AF6D-11E388399CD1}" type="pres">
      <dgm:prSet presAssocID="{D2F213D3-B783-4C68-97F6-D958AF332ED1}" presName="parTxOnly" presStyleLbl="node1" presStyleIdx="4" presStyleCnt="17">
        <dgm:presLayoutVars>
          <dgm:bulletEnabled val="1"/>
        </dgm:presLayoutVars>
      </dgm:prSet>
      <dgm:spPr/>
    </dgm:pt>
    <dgm:pt modelId="{7ABDBCB2-D1F4-4EA0-88CE-1478C1148EE9}" type="pres">
      <dgm:prSet presAssocID="{75D4CE17-D6BB-44BA-A627-BD575748C16D}" presName="parSpace" presStyleCnt="0"/>
      <dgm:spPr/>
    </dgm:pt>
    <dgm:pt modelId="{C9CFAC0B-AE63-4033-96BE-8635E8FCB0F0}" type="pres">
      <dgm:prSet presAssocID="{A476A839-05D4-4491-97C0-E24BA4931F22}" presName="parTxOnly" presStyleLbl="node1" presStyleIdx="5" presStyleCnt="17">
        <dgm:presLayoutVars>
          <dgm:bulletEnabled val="1"/>
        </dgm:presLayoutVars>
      </dgm:prSet>
      <dgm:spPr/>
    </dgm:pt>
    <dgm:pt modelId="{469833AA-4943-4B1F-8584-36422F310473}" type="pres">
      <dgm:prSet presAssocID="{FA965A98-31E6-4673-AFD9-C3778CACF002}" presName="parSpace" presStyleCnt="0"/>
      <dgm:spPr/>
    </dgm:pt>
    <dgm:pt modelId="{DC85A811-FCDB-4544-9AB7-77B4CBD1CD78}" type="pres">
      <dgm:prSet presAssocID="{8AEF3A8C-CCAC-4DF3-AAF9-545986BCC2AE}" presName="parTxOnly" presStyleLbl="node1" presStyleIdx="6" presStyleCnt="17">
        <dgm:presLayoutVars>
          <dgm:bulletEnabled val="1"/>
        </dgm:presLayoutVars>
      </dgm:prSet>
      <dgm:spPr/>
    </dgm:pt>
    <dgm:pt modelId="{66B90661-3E0A-4C0B-8E84-53EFC8A3D582}" type="pres">
      <dgm:prSet presAssocID="{923F5ABB-7DC1-4F0F-B029-3B208FDF643A}" presName="parSpace" presStyleCnt="0"/>
      <dgm:spPr/>
    </dgm:pt>
    <dgm:pt modelId="{9891E296-1965-4F7B-A1B2-9F9B4FBF52BF}" type="pres">
      <dgm:prSet presAssocID="{0317B3D3-8712-40FF-95BB-EB7160E48EAF}" presName="parTxOnly" presStyleLbl="node1" presStyleIdx="7" presStyleCnt="17">
        <dgm:presLayoutVars>
          <dgm:bulletEnabled val="1"/>
        </dgm:presLayoutVars>
      </dgm:prSet>
      <dgm:spPr/>
    </dgm:pt>
    <dgm:pt modelId="{0A227FE9-EED9-4691-9561-64BF77614359}" type="pres">
      <dgm:prSet presAssocID="{CEFC1144-95B4-426C-83DA-21A4864444E6}" presName="parSpace" presStyleCnt="0"/>
      <dgm:spPr/>
    </dgm:pt>
    <dgm:pt modelId="{59524449-0B1D-4869-883A-F810A118A717}" type="pres">
      <dgm:prSet presAssocID="{543FEBCD-A739-46F6-8D3B-CF2D89E1BC82}" presName="parTxOnly" presStyleLbl="node1" presStyleIdx="8" presStyleCnt="17">
        <dgm:presLayoutVars>
          <dgm:bulletEnabled val="1"/>
        </dgm:presLayoutVars>
      </dgm:prSet>
      <dgm:spPr/>
    </dgm:pt>
    <dgm:pt modelId="{A349E724-8A6F-45A5-84D1-4B89177E3FAD}" type="pres">
      <dgm:prSet presAssocID="{0DCAC331-1801-4E54-8262-40960A34B468}" presName="parSpace" presStyleCnt="0"/>
      <dgm:spPr/>
    </dgm:pt>
    <dgm:pt modelId="{65D581BA-D0A8-4CFD-8D9C-4C86E32710A0}" type="pres">
      <dgm:prSet presAssocID="{9193ACC0-8A44-4F26-9924-864E2C1F8E97}" presName="parTxOnly" presStyleLbl="node1" presStyleIdx="9" presStyleCnt="17">
        <dgm:presLayoutVars>
          <dgm:bulletEnabled val="1"/>
        </dgm:presLayoutVars>
      </dgm:prSet>
      <dgm:spPr/>
    </dgm:pt>
    <dgm:pt modelId="{B7B361C8-A8AB-4A0C-BD9B-C5530F40E439}" type="pres">
      <dgm:prSet presAssocID="{369A2F52-4A6D-46EB-B2AD-AEFDEE9EEE24}" presName="parSpace" presStyleCnt="0"/>
      <dgm:spPr/>
    </dgm:pt>
    <dgm:pt modelId="{633C7F45-AC02-4494-834F-8099234E8B3B}" type="pres">
      <dgm:prSet presAssocID="{F7B4B5DC-4250-4544-9BC3-6D2C31524F7B}" presName="parTxOnly" presStyleLbl="node1" presStyleIdx="10" presStyleCnt="17">
        <dgm:presLayoutVars>
          <dgm:bulletEnabled val="1"/>
        </dgm:presLayoutVars>
      </dgm:prSet>
      <dgm:spPr/>
    </dgm:pt>
    <dgm:pt modelId="{E98A3B45-4A5F-4CAF-AE56-FE244AAD904F}" type="pres">
      <dgm:prSet presAssocID="{BE358B4F-90E9-4342-824E-25347D68476B}" presName="parSpace" presStyleCnt="0"/>
      <dgm:spPr/>
    </dgm:pt>
    <dgm:pt modelId="{D5928987-C016-4EDD-A96E-32F277803745}" type="pres">
      <dgm:prSet presAssocID="{7CA7CED7-9986-465F-917B-EAEE215DDF79}" presName="parTxOnly" presStyleLbl="node1" presStyleIdx="11" presStyleCnt="17">
        <dgm:presLayoutVars>
          <dgm:bulletEnabled val="1"/>
        </dgm:presLayoutVars>
      </dgm:prSet>
      <dgm:spPr/>
    </dgm:pt>
    <dgm:pt modelId="{EDAA6E46-2068-4BF9-BC6B-ABFC410E7939}" type="pres">
      <dgm:prSet presAssocID="{941A3582-98D7-460A-BA34-70DFE86D92DA}" presName="parSpace" presStyleCnt="0"/>
      <dgm:spPr/>
    </dgm:pt>
    <dgm:pt modelId="{1BD9BEDB-D26E-435D-B016-A414229DF997}" type="pres">
      <dgm:prSet presAssocID="{881AD559-274C-4550-BD7B-46C234E670D3}" presName="parTxOnly" presStyleLbl="node1" presStyleIdx="12" presStyleCnt="17">
        <dgm:presLayoutVars>
          <dgm:bulletEnabled val="1"/>
        </dgm:presLayoutVars>
      </dgm:prSet>
      <dgm:spPr/>
    </dgm:pt>
    <dgm:pt modelId="{10AFF31E-4E6C-44C9-BF21-0488DE5C1A87}" type="pres">
      <dgm:prSet presAssocID="{5BC7C9CE-F5A6-4178-9EB6-8A9F0AB6783F}" presName="parSpace" presStyleCnt="0"/>
      <dgm:spPr/>
    </dgm:pt>
    <dgm:pt modelId="{34D6BDF3-27D2-40B1-B3E4-F296C6FB99E6}" type="pres">
      <dgm:prSet presAssocID="{490C4814-8563-4FE5-AEED-3809B1DD77EC}" presName="parTxOnly" presStyleLbl="node1" presStyleIdx="13" presStyleCnt="17">
        <dgm:presLayoutVars>
          <dgm:bulletEnabled val="1"/>
        </dgm:presLayoutVars>
      </dgm:prSet>
      <dgm:spPr/>
    </dgm:pt>
    <dgm:pt modelId="{698B41D5-C4CE-465B-BE35-541CC9189D4E}" type="pres">
      <dgm:prSet presAssocID="{05131C34-115C-4BE4-A62A-E0437024EE56}" presName="parSpace" presStyleCnt="0"/>
      <dgm:spPr/>
    </dgm:pt>
    <dgm:pt modelId="{72761FA0-C4A2-4E81-A61F-09DBD3E6F192}" type="pres">
      <dgm:prSet presAssocID="{A4C9388F-C3CA-46BD-B379-4692B36428B9}" presName="parTxOnly" presStyleLbl="node1" presStyleIdx="14" presStyleCnt="17">
        <dgm:presLayoutVars>
          <dgm:bulletEnabled val="1"/>
        </dgm:presLayoutVars>
      </dgm:prSet>
      <dgm:spPr/>
    </dgm:pt>
    <dgm:pt modelId="{7E947AAE-1EE7-4C3D-9CD3-38D615C0D467}" type="pres">
      <dgm:prSet presAssocID="{51B3B1C5-06AE-4E12-8C53-7A41AF05AF7B}" presName="parSpace" presStyleCnt="0"/>
      <dgm:spPr/>
    </dgm:pt>
    <dgm:pt modelId="{F2C27029-DA29-4EAE-A95D-4F799C47233E}" type="pres">
      <dgm:prSet presAssocID="{C13370AD-9061-45B3-9A5C-CECF3009F622}" presName="parTxOnly" presStyleLbl="node1" presStyleIdx="15" presStyleCnt="17">
        <dgm:presLayoutVars>
          <dgm:bulletEnabled val="1"/>
        </dgm:presLayoutVars>
      </dgm:prSet>
      <dgm:spPr/>
    </dgm:pt>
    <dgm:pt modelId="{51EBA7D6-F2BA-48BA-B27F-09C0BC5EC69D}" type="pres">
      <dgm:prSet presAssocID="{E0AA87FE-733C-4897-8581-642540D9222F}" presName="parSpace" presStyleCnt="0"/>
      <dgm:spPr/>
    </dgm:pt>
    <dgm:pt modelId="{4FDAC698-6722-4CF2-A4E7-C1366BBD01FF}" type="pres">
      <dgm:prSet presAssocID="{2ED91E55-3771-4C7B-B936-74EE7266DAAF}" presName="parTxOnly" presStyleLbl="node1" presStyleIdx="16" presStyleCnt="17">
        <dgm:presLayoutVars>
          <dgm:bulletEnabled val="1"/>
        </dgm:presLayoutVars>
      </dgm:prSet>
      <dgm:spPr/>
    </dgm:pt>
  </dgm:ptLst>
  <dgm:cxnLst>
    <dgm:cxn modelId="{2C3A2305-1ACE-4792-80CA-8B76D9D3D0EE}" srcId="{662EB101-563F-4BE4-859B-9BB3CFE70B7D}" destId="{EBF04266-B64E-4CE9-8736-B10F1AA9AD88}" srcOrd="3" destOrd="0" parTransId="{03451297-AE0B-4A30-98E7-E27E9171CC88}" sibTransId="{5FE495BD-941C-4F65-9EC4-0CEF1FEDE1E0}"/>
    <dgm:cxn modelId="{6309ED07-E37E-466E-9E3E-559A3EA4E0B3}" type="presOf" srcId="{662EB101-563F-4BE4-859B-9BB3CFE70B7D}" destId="{E5A10B1D-0515-4EA1-A155-0415989EA38D}" srcOrd="0" destOrd="0" presId="urn:microsoft.com/office/officeart/2005/8/layout/hChevron3"/>
    <dgm:cxn modelId="{2250750A-5034-4A32-A087-215B733F0E25}" srcId="{662EB101-563F-4BE4-859B-9BB3CFE70B7D}" destId="{56E6EDD0-D6B9-4BE9-B8C4-2937C12774D7}" srcOrd="2" destOrd="0" parTransId="{3E166846-DABC-4EA0-92EA-BA534A6A2690}" sibTransId="{0D1BB8C0-5D0E-48EE-B23D-F2F4E23DAC2C}"/>
    <dgm:cxn modelId="{939B2A17-ED05-4163-8785-9A713F2BD1EE}" type="presOf" srcId="{EBF04266-B64E-4CE9-8736-B10F1AA9AD88}" destId="{F625143A-E456-4160-8E51-60EAABE0EF5A}" srcOrd="0" destOrd="0" presId="urn:microsoft.com/office/officeart/2005/8/layout/hChevron3"/>
    <dgm:cxn modelId="{E6EDAE1B-5007-42C2-BE71-C5082F757E85}" srcId="{662EB101-563F-4BE4-859B-9BB3CFE70B7D}" destId="{9193ACC0-8A44-4F26-9924-864E2C1F8E97}" srcOrd="9" destOrd="0" parTransId="{6B2100C6-8929-46F0-89F3-9F2472AC4FCB}" sibTransId="{369A2F52-4A6D-46EB-B2AD-AEFDEE9EEE24}"/>
    <dgm:cxn modelId="{46CB9F20-5E29-4AF8-8245-8E2694F13E0E}" type="presOf" srcId="{F7B4B5DC-4250-4544-9BC3-6D2C31524F7B}" destId="{633C7F45-AC02-4494-834F-8099234E8B3B}" srcOrd="0" destOrd="0" presId="urn:microsoft.com/office/officeart/2005/8/layout/hChevron3"/>
    <dgm:cxn modelId="{79844223-FBEE-4899-80D1-05B12C17EEA2}" srcId="{662EB101-563F-4BE4-859B-9BB3CFE70B7D}" destId="{8AEF3A8C-CCAC-4DF3-AAF9-545986BCC2AE}" srcOrd="6" destOrd="0" parTransId="{839057D5-5B04-479A-92A5-1115FE3CC7A0}" sibTransId="{923F5ABB-7DC1-4F0F-B029-3B208FDF643A}"/>
    <dgm:cxn modelId="{F0763529-CE3E-443C-A7B0-4DB8F1F51DE3}" srcId="{662EB101-563F-4BE4-859B-9BB3CFE70B7D}" destId="{490C4814-8563-4FE5-AEED-3809B1DD77EC}" srcOrd="13" destOrd="0" parTransId="{FC85A622-57EA-4C6F-9750-7AB89D030334}" sibTransId="{05131C34-115C-4BE4-A62A-E0437024EE56}"/>
    <dgm:cxn modelId="{D9506329-5A63-4A45-8D84-CB2DFE6FFB9F}" type="presOf" srcId="{C13370AD-9061-45B3-9A5C-CECF3009F622}" destId="{F2C27029-DA29-4EAE-A95D-4F799C47233E}" srcOrd="0" destOrd="0" presId="urn:microsoft.com/office/officeart/2005/8/layout/hChevron3"/>
    <dgm:cxn modelId="{A80F7038-40F5-45A8-A845-CCD91A17BCA1}" srcId="{662EB101-563F-4BE4-859B-9BB3CFE70B7D}" destId="{7CA7CED7-9986-465F-917B-EAEE215DDF79}" srcOrd="11" destOrd="0" parTransId="{3FE3E921-AC30-4AA1-A5A5-B0050EB74088}" sibTransId="{941A3582-98D7-460A-BA34-70DFE86D92DA}"/>
    <dgm:cxn modelId="{8D14275C-9593-443D-9F2A-5AAECE7B407B}" type="presOf" srcId="{881AD559-274C-4550-BD7B-46C234E670D3}" destId="{1BD9BEDB-D26E-435D-B016-A414229DF997}" srcOrd="0" destOrd="0" presId="urn:microsoft.com/office/officeart/2005/8/layout/hChevron3"/>
    <dgm:cxn modelId="{E092B85C-EEAF-4E53-916C-A1C63F2490EF}" type="presOf" srcId="{46350104-34D0-4720-A292-6110435208A8}" destId="{4DE0692C-3DDB-441D-9CB7-AC65EB945182}" srcOrd="0" destOrd="0" presId="urn:microsoft.com/office/officeart/2005/8/layout/hChevron3"/>
    <dgm:cxn modelId="{D04ED061-AC3D-4206-93D5-C91108DB9E37}" srcId="{662EB101-563F-4BE4-859B-9BB3CFE70B7D}" destId="{4AE47B31-B017-4E2F-810F-E8E89B4A23CA}" srcOrd="1" destOrd="0" parTransId="{DD0DD7F4-075C-439B-AA29-4BB439CAD8FE}" sibTransId="{A9D55F71-CFBA-4FAC-94ED-131D3D7BCE35}"/>
    <dgm:cxn modelId="{98BE3963-E446-4750-8353-52970C2F9716}" srcId="{662EB101-563F-4BE4-859B-9BB3CFE70B7D}" destId="{F7B4B5DC-4250-4544-9BC3-6D2C31524F7B}" srcOrd="10" destOrd="0" parTransId="{7C056767-C9A0-426B-9BA1-1C77C8F87F36}" sibTransId="{BE358B4F-90E9-4342-824E-25347D68476B}"/>
    <dgm:cxn modelId="{157CC566-A259-4EBC-B04C-A7363CC663EE}" type="presOf" srcId="{0317B3D3-8712-40FF-95BB-EB7160E48EAF}" destId="{9891E296-1965-4F7B-A1B2-9F9B4FBF52BF}" srcOrd="0" destOrd="0" presId="urn:microsoft.com/office/officeart/2005/8/layout/hChevron3"/>
    <dgm:cxn modelId="{BD8B366A-84AD-42B9-8481-5A9D19226464}" type="presOf" srcId="{D2F213D3-B783-4C68-97F6-D958AF332ED1}" destId="{42343A13-2833-49DA-AF6D-11E388399CD1}" srcOrd="0" destOrd="0" presId="urn:microsoft.com/office/officeart/2005/8/layout/hChevron3"/>
    <dgm:cxn modelId="{AD17997D-FE86-4914-9FC0-EFFC8A5A778F}" srcId="{662EB101-563F-4BE4-859B-9BB3CFE70B7D}" destId="{2ED91E55-3771-4C7B-B936-74EE7266DAAF}" srcOrd="16" destOrd="0" parTransId="{87AE79A9-E0BC-4BF3-B432-AE0908615B60}" sibTransId="{0953355B-3FC6-42C7-8286-ED6E934DB8D4}"/>
    <dgm:cxn modelId="{2F42F183-ED4C-4065-B64F-4BCBFF196A2B}" type="presOf" srcId="{A4C9388F-C3CA-46BD-B379-4692B36428B9}" destId="{72761FA0-C4A2-4E81-A61F-09DBD3E6F192}" srcOrd="0" destOrd="0" presId="urn:microsoft.com/office/officeart/2005/8/layout/hChevron3"/>
    <dgm:cxn modelId="{8E841187-7B37-4774-975E-0F3E7133C99F}" srcId="{662EB101-563F-4BE4-859B-9BB3CFE70B7D}" destId="{C13370AD-9061-45B3-9A5C-CECF3009F622}" srcOrd="15" destOrd="0" parTransId="{74E37AC9-AD16-4215-ABF6-A081F54AC7FB}" sibTransId="{E0AA87FE-733C-4897-8581-642540D9222F}"/>
    <dgm:cxn modelId="{D937508C-2AFD-4609-8F92-BC825AD5324B}" srcId="{662EB101-563F-4BE4-859B-9BB3CFE70B7D}" destId="{0317B3D3-8712-40FF-95BB-EB7160E48EAF}" srcOrd="7" destOrd="0" parTransId="{18494195-58EB-44B0-8A3E-C212DF97D965}" sibTransId="{CEFC1144-95B4-426C-83DA-21A4864444E6}"/>
    <dgm:cxn modelId="{E2B29B8F-0DC9-445C-A8A7-D1F0D6DC47BC}" type="presOf" srcId="{4AE47B31-B017-4E2F-810F-E8E89B4A23CA}" destId="{07AE36FF-ABDE-4B82-8694-F69FF9E7A7A5}" srcOrd="0" destOrd="0" presId="urn:microsoft.com/office/officeart/2005/8/layout/hChevron3"/>
    <dgm:cxn modelId="{6251D991-A7A9-4CA1-A424-78FD9827CB19}" type="presOf" srcId="{543FEBCD-A739-46F6-8D3B-CF2D89E1BC82}" destId="{59524449-0B1D-4869-883A-F810A118A717}" srcOrd="0" destOrd="0" presId="urn:microsoft.com/office/officeart/2005/8/layout/hChevron3"/>
    <dgm:cxn modelId="{8181BC96-CE77-4922-8411-CE5F41271E8C}" srcId="{662EB101-563F-4BE4-859B-9BB3CFE70B7D}" destId="{D2F213D3-B783-4C68-97F6-D958AF332ED1}" srcOrd="4" destOrd="0" parTransId="{AA733C93-FD4F-4216-98E5-693EC0017CEF}" sibTransId="{75D4CE17-D6BB-44BA-A627-BD575748C16D}"/>
    <dgm:cxn modelId="{80F21C97-EA56-4E77-BC6B-2DA5EC46292D}" type="presOf" srcId="{7CA7CED7-9986-465F-917B-EAEE215DDF79}" destId="{D5928987-C016-4EDD-A96E-32F277803745}" srcOrd="0" destOrd="0" presId="urn:microsoft.com/office/officeart/2005/8/layout/hChevron3"/>
    <dgm:cxn modelId="{F89680A6-6E7F-4DDE-B938-5CE55EA58966}" type="presOf" srcId="{9193ACC0-8A44-4F26-9924-864E2C1F8E97}" destId="{65D581BA-D0A8-4CFD-8D9C-4C86E32710A0}" srcOrd="0" destOrd="0" presId="urn:microsoft.com/office/officeart/2005/8/layout/hChevron3"/>
    <dgm:cxn modelId="{94F7E6B6-0CED-4745-A958-501C7617CB2E}" type="presOf" srcId="{490C4814-8563-4FE5-AEED-3809B1DD77EC}" destId="{34D6BDF3-27D2-40B1-B3E4-F296C6FB99E6}" srcOrd="0" destOrd="0" presId="urn:microsoft.com/office/officeart/2005/8/layout/hChevron3"/>
    <dgm:cxn modelId="{0BAECEBB-A924-4ECE-8F77-7C3484FC39F3}" type="presOf" srcId="{A476A839-05D4-4491-97C0-E24BA4931F22}" destId="{C9CFAC0B-AE63-4033-96BE-8635E8FCB0F0}" srcOrd="0" destOrd="0" presId="urn:microsoft.com/office/officeart/2005/8/layout/hChevron3"/>
    <dgm:cxn modelId="{BFAB2DC1-92F9-4BF6-BDF4-25E39FD6D75F}" srcId="{662EB101-563F-4BE4-859B-9BB3CFE70B7D}" destId="{46350104-34D0-4720-A292-6110435208A8}" srcOrd="0" destOrd="0" parTransId="{CCCC60DE-7A15-4B7C-BD46-3EC63656ABAB}" sibTransId="{A5066D8A-1B92-4B23-95F6-CC3E2D6077E4}"/>
    <dgm:cxn modelId="{BE152CCA-C620-4574-A2AF-E15572A7945F}" type="presOf" srcId="{8AEF3A8C-CCAC-4DF3-AAF9-545986BCC2AE}" destId="{DC85A811-FCDB-4544-9AB7-77B4CBD1CD78}" srcOrd="0" destOrd="0" presId="urn:microsoft.com/office/officeart/2005/8/layout/hChevron3"/>
    <dgm:cxn modelId="{71CEACCA-704E-4584-A495-2A42143973E1}" srcId="{662EB101-563F-4BE4-859B-9BB3CFE70B7D}" destId="{543FEBCD-A739-46F6-8D3B-CF2D89E1BC82}" srcOrd="8" destOrd="0" parTransId="{C353EE20-3745-4B65-89E8-7BF6FBB2CC5C}" sibTransId="{0DCAC331-1801-4E54-8262-40960A34B468}"/>
    <dgm:cxn modelId="{CD2045CB-7342-4A07-9030-2E09DF8D6F72}" srcId="{662EB101-563F-4BE4-859B-9BB3CFE70B7D}" destId="{A4C9388F-C3CA-46BD-B379-4692B36428B9}" srcOrd="14" destOrd="0" parTransId="{18091FCE-97F9-4471-A47A-4D30C039BD44}" sibTransId="{51B3B1C5-06AE-4E12-8C53-7A41AF05AF7B}"/>
    <dgm:cxn modelId="{DC6BEBD3-A6B0-4759-B0CB-F4FEEB59D1D0}" srcId="{662EB101-563F-4BE4-859B-9BB3CFE70B7D}" destId="{881AD559-274C-4550-BD7B-46C234E670D3}" srcOrd="12" destOrd="0" parTransId="{E823258F-5386-40C3-A72F-492DA5A11F45}" sibTransId="{5BC7C9CE-F5A6-4178-9EB6-8A9F0AB6783F}"/>
    <dgm:cxn modelId="{3FC2CED9-5B66-455A-A665-6FFEA14073CC}" type="presOf" srcId="{2ED91E55-3771-4C7B-B936-74EE7266DAAF}" destId="{4FDAC698-6722-4CF2-A4E7-C1366BBD01FF}" srcOrd="0" destOrd="0" presId="urn:microsoft.com/office/officeart/2005/8/layout/hChevron3"/>
    <dgm:cxn modelId="{CFF4D2E5-960B-4540-B446-63D83D8E7032}" type="presOf" srcId="{56E6EDD0-D6B9-4BE9-B8C4-2937C12774D7}" destId="{FEEC16BA-CEB1-42B2-B90F-DC870269DF49}" srcOrd="0" destOrd="0" presId="urn:microsoft.com/office/officeart/2005/8/layout/hChevron3"/>
    <dgm:cxn modelId="{495D02F8-0680-4708-B93E-2EE9B8AE23E7}" srcId="{662EB101-563F-4BE4-859B-9BB3CFE70B7D}" destId="{A476A839-05D4-4491-97C0-E24BA4931F22}" srcOrd="5" destOrd="0" parTransId="{9CE1373C-6541-4936-B2DA-8A272FDBE996}" sibTransId="{FA965A98-31E6-4673-AFD9-C3778CACF002}"/>
    <dgm:cxn modelId="{5FC9D072-C369-4FD0-A558-6FDE23A4EED8}" type="presParOf" srcId="{E5A10B1D-0515-4EA1-A155-0415989EA38D}" destId="{4DE0692C-3DDB-441D-9CB7-AC65EB945182}" srcOrd="0" destOrd="0" presId="urn:microsoft.com/office/officeart/2005/8/layout/hChevron3"/>
    <dgm:cxn modelId="{AD996140-4A4F-41C4-8332-B9467B3B9F14}" type="presParOf" srcId="{E5A10B1D-0515-4EA1-A155-0415989EA38D}" destId="{90D1030C-B203-41B8-9754-B388C1D77262}" srcOrd="1" destOrd="0" presId="urn:microsoft.com/office/officeart/2005/8/layout/hChevron3"/>
    <dgm:cxn modelId="{2A49D026-1722-4FFE-A27B-0AB5F659E1F2}" type="presParOf" srcId="{E5A10B1D-0515-4EA1-A155-0415989EA38D}" destId="{07AE36FF-ABDE-4B82-8694-F69FF9E7A7A5}" srcOrd="2" destOrd="0" presId="urn:microsoft.com/office/officeart/2005/8/layout/hChevron3"/>
    <dgm:cxn modelId="{763238F4-7EB0-4961-ADE5-B13F0B7E106F}" type="presParOf" srcId="{E5A10B1D-0515-4EA1-A155-0415989EA38D}" destId="{C24C9BE0-514C-4BA1-BD18-BD105749A1B8}" srcOrd="3" destOrd="0" presId="urn:microsoft.com/office/officeart/2005/8/layout/hChevron3"/>
    <dgm:cxn modelId="{6BE9A9DF-9649-42C4-89A9-A83FCD22827F}" type="presParOf" srcId="{E5A10B1D-0515-4EA1-A155-0415989EA38D}" destId="{FEEC16BA-CEB1-42B2-B90F-DC870269DF49}" srcOrd="4" destOrd="0" presId="urn:microsoft.com/office/officeart/2005/8/layout/hChevron3"/>
    <dgm:cxn modelId="{BC34C979-564C-4A9B-B004-3092B5F7BE0F}" type="presParOf" srcId="{E5A10B1D-0515-4EA1-A155-0415989EA38D}" destId="{1BA43D2B-B072-4678-B76E-E3145A2E3BF7}" srcOrd="5" destOrd="0" presId="urn:microsoft.com/office/officeart/2005/8/layout/hChevron3"/>
    <dgm:cxn modelId="{039853F8-1137-4CA9-8E65-A35909FEA791}" type="presParOf" srcId="{E5A10B1D-0515-4EA1-A155-0415989EA38D}" destId="{F625143A-E456-4160-8E51-60EAABE0EF5A}" srcOrd="6" destOrd="0" presId="urn:microsoft.com/office/officeart/2005/8/layout/hChevron3"/>
    <dgm:cxn modelId="{3E32070B-0147-4AE2-B5D3-79ACCD3BF80C}" type="presParOf" srcId="{E5A10B1D-0515-4EA1-A155-0415989EA38D}" destId="{8AC2AC4A-78A3-4202-B977-CE0278EAAA3A}" srcOrd="7" destOrd="0" presId="urn:microsoft.com/office/officeart/2005/8/layout/hChevron3"/>
    <dgm:cxn modelId="{0CC2124F-3845-4AEB-A06A-E2AB433D5C28}" type="presParOf" srcId="{E5A10B1D-0515-4EA1-A155-0415989EA38D}" destId="{42343A13-2833-49DA-AF6D-11E388399CD1}" srcOrd="8" destOrd="0" presId="urn:microsoft.com/office/officeart/2005/8/layout/hChevron3"/>
    <dgm:cxn modelId="{0258D14E-AF0D-43A0-98CC-678471D0AF08}" type="presParOf" srcId="{E5A10B1D-0515-4EA1-A155-0415989EA38D}" destId="{7ABDBCB2-D1F4-4EA0-88CE-1478C1148EE9}" srcOrd="9" destOrd="0" presId="urn:microsoft.com/office/officeart/2005/8/layout/hChevron3"/>
    <dgm:cxn modelId="{E88D3A16-EB60-48B5-A212-B7AE925E0563}" type="presParOf" srcId="{E5A10B1D-0515-4EA1-A155-0415989EA38D}" destId="{C9CFAC0B-AE63-4033-96BE-8635E8FCB0F0}" srcOrd="10" destOrd="0" presId="urn:microsoft.com/office/officeart/2005/8/layout/hChevron3"/>
    <dgm:cxn modelId="{39838CDB-FD34-4946-B0F0-60A0C73A83FA}" type="presParOf" srcId="{E5A10B1D-0515-4EA1-A155-0415989EA38D}" destId="{469833AA-4943-4B1F-8584-36422F310473}" srcOrd="11" destOrd="0" presId="urn:microsoft.com/office/officeart/2005/8/layout/hChevron3"/>
    <dgm:cxn modelId="{EC339191-7F59-49D9-B847-662863ACD0E9}" type="presParOf" srcId="{E5A10B1D-0515-4EA1-A155-0415989EA38D}" destId="{DC85A811-FCDB-4544-9AB7-77B4CBD1CD78}" srcOrd="12" destOrd="0" presId="urn:microsoft.com/office/officeart/2005/8/layout/hChevron3"/>
    <dgm:cxn modelId="{88D77784-CF46-4709-A10E-0F852C543FF9}" type="presParOf" srcId="{E5A10B1D-0515-4EA1-A155-0415989EA38D}" destId="{66B90661-3E0A-4C0B-8E84-53EFC8A3D582}" srcOrd="13" destOrd="0" presId="urn:microsoft.com/office/officeart/2005/8/layout/hChevron3"/>
    <dgm:cxn modelId="{9C6FBD72-4542-42DC-A4F5-4F8155DCC6EF}" type="presParOf" srcId="{E5A10B1D-0515-4EA1-A155-0415989EA38D}" destId="{9891E296-1965-4F7B-A1B2-9F9B4FBF52BF}" srcOrd="14" destOrd="0" presId="urn:microsoft.com/office/officeart/2005/8/layout/hChevron3"/>
    <dgm:cxn modelId="{3B097CAE-15A0-484D-9C28-3F0DCA6F2909}" type="presParOf" srcId="{E5A10B1D-0515-4EA1-A155-0415989EA38D}" destId="{0A227FE9-EED9-4691-9561-64BF77614359}" srcOrd="15" destOrd="0" presId="urn:microsoft.com/office/officeart/2005/8/layout/hChevron3"/>
    <dgm:cxn modelId="{C30C0CD1-13AC-45AC-9CBC-A101FE449C68}" type="presParOf" srcId="{E5A10B1D-0515-4EA1-A155-0415989EA38D}" destId="{59524449-0B1D-4869-883A-F810A118A717}" srcOrd="16" destOrd="0" presId="urn:microsoft.com/office/officeart/2005/8/layout/hChevron3"/>
    <dgm:cxn modelId="{F8611BBD-4964-43E7-A1A5-2BC728E017D4}" type="presParOf" srcId="{E5A10B1D-0515-4EA1-A155-0415989EA38D}" destId="{A349E724-8A6F-45A5-84D1-4B89177E3FAD}" srcOrd="17" destOrd="0" presId="urn:microsoft.com/office/officeart/2005/8/layout/hChevron3"/>
    <dgm:cxn modelId="{EC398A6D-60E9-4011-A5DC-2B63E776C8C2}" type="presParOf" srcId="{E5A10B1D-0515-4EA1-A155-0415989EA38D}" destId="{65D581BA-D0A8-4CFD-8D9C-4C86E32710A0}" srcOrd="18" destOrd="0" presId="urn:microsoft.com/office/officeart/2005/8/layout/hChevron3"/>
    <dgm:cxn modelId="{7B9631B1-8CC0-4663-9DBF-0D16A83A59AD}" type="presParOf" srcId="{E5A10B1D-0515-4EA1-A155-0415989EA38D}" destId="{B7B361C8-A8AB-4A0C-BD9B-C5530F40E439}" srcOrd="19" destOrd="0" presId="urn:microsoft.com/office/officeart/2005/8/layout/hChevron3"/>
    <dgm:cxn modelId="{437B3F71-0865-4796-9CAB-9AF46F4C8EED}" type="presParOf" srcId="{E5A10B1D-0515-4EA1-A155-0415989EA38D}" destId="{633C7F45-AC02-4494-834F-8099234E8B3B}" srcOrd="20" destOrd="0" presId="urn:microsoft.com/office/officeart/2005/8/layout/hChevron3"/>
    <dgm:cxn modelId="{233B1A67-53F5-4B6C-9AA5-C4E551BBCDA1}" type="presParOf" srcId="{E5A10B1D-0515-4EA1-A155-0415989EA38D}" destId="{E98A3B45-4A5F-4CAF-AE56-FE244AAD904F}" srcOrd="21" destOrd="0" presId="urn:microsoft.com/office/officeart/2005/8/layout/hChevron3"/>
    <dgm:cxn modelId="{51E1D935-ACDD-4A6A-966E-0C0E366724B9}" type="presParOf" srcId="{E5A10B1D-0515-4EA1-A155-0415989EA38D}" destId="{D5928987-C016-4EDD-A96E-32F277803745}" srcOrd="22" destOrd="0" presId="urn:microsoft.com/office/officeart/2005/8/layout/hChevron3"/>
    <dgm:cxn modelId="{76B4E335-2E9F-4800-867B-DD69AFAEBEBD}" type="presParOf" srcId="{E5A10B1D-0515-4EA1-A155-0415989EA38D}" destId="{EDAA6E46-2068-4BF9-BC6B-ABFC410E7939}" srcOrd="23" destOrd="0" presId="urn:microsoft.com/office/officeart/2005/8/layout/hChevron3"/>
    <dgm:cxn modelId="{DFE0C880-4AB7-4BF4-B6DD-0C39A2F090E1}" type="presParOf" srcId="{E5A10B1D-0515-4EA1-A155-0415989EA38D}" destId="{1BD9BEDB-D26E-435D-B016-A414229DF997}" srcOrd="24" destOrd="0" presId="urn:microsoft.com/office/officeart/2005/8/layout/hChevron3"/>
    <dgm:cxn modelId="{9486FF1C-2413-4893-84F8-785916709324}" type="presParOf" srcId="{E5A10B1D-0515-4EA1-A155-0415989EA38D}" destId="{10AFF31E-4E6C-44C9-BF21-0488DE5C1A87}" srcOrd="25" destOrd="0" presId="urn:microsoft.com/office/officeart/2005/8/layout/hChevron3"/>
    <dgm:cxn modelId="{0D1F240E-3A04-473D-8FFD-7D7465501F56}" type="presParOf" srcId="{E5A10B1D-0515-4EA1-A155-0415989EA38D}" destId="{34D6BDF3-27D2-40B1-B3E4-F296C6FB99E6}" srcOrd="26" destOrd="0" presId="urn:microsoft.com/office/officeart/2005/8/layout/hChevron3"/>
    <dgm:cxn modelId="{D1AFD175-925E-4856-A110-FEFD00498903}" type="presParOf" srcId="{E5A10B1D-0515-4EA1-A155-0415989EA38D}" destId="{698B41D5-C4CE-465B-BE35-541CC9189D4E}" srcOrd="27" destOrd="0" presId="urn:microsoft.com/office/officeart/2005/8/layout/hChevron3"/>
    <dgm:cxn modelId="{100FABBB-44EA-482E-A974-61FEA15322C2}" type="presParOf" srcId="{E5A10B1D-0515-4EA1-A155-0415989EA38D}" destId="{72761FA0-C4A2-4E81-A61F-09DBD3E6F192}" srcOrd="28" destOrd="0" presId="urn:microsoft.com/office/officeart/2005/8/layout/hChevron3"/>
    <dgm:cxn modelId="{F1AE415E-DC81-4DAE-AD33-E60941DC3F7C}" type="presParOf" srcId="{E5A10B1D-0515-4EA1-A155-0415989EA38D}" destId="{7E947AAE-1EE7-4C3D-9CD3-38D615C0D467}" srcOrd="29" destOrd="0" presId="urn:microsoft.com/office/officeart/2005/8/layout/hChevron3"/>
    <dgm:cxn modelId="{C515394E-D11E-41EC-9528-ACDAF81A45DB}" type="presParOf" srcId="{E5A10B1D-0515-4EA1-A155-0415989EA38D}" destId="{F2C27029-DA29-4EAE-A95D-4F799C47233E}" srcOrd="30" destOrd="0" presId="urn:microsoft.com/office/officeart/2005/8/layout/hChevron3"/>
    <dgm:cxn modelId="{41D32B9C-413B-4AB7-AB22-B41F7AB1DD4D}" type="presParOf" srcId="{E5A10B1D-0515-4EA1-A155-0415989EA38D}" destId="{51EBA7D6-F2BA-48BA-B27F-09C0BC5EC69D}" srcOrd="31" destOrd="0" presId="urn:microsoft.com/office/officeart/2005/8/layout/hChevron3"/>
    <dgm:cxn modelId="{1B1B6344-21D5-4D93-B1DF-305AAC2DF6C5}" type="presParOf" srcId="{E5A10B1D-0515-4EA1-A155-0415989EA38D}" destId="{4FDAC698-6722-4CF2-A4E7-C1366BBD01FF}" srcOrd="32"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E0692C-3DDB-441D-9CB7-AC65EB945182}">
      <dsp:nvSpPr>
        <dsp:cNvPr id="0" name=""/>
        <dsp:cNvSpPr/>
      </dsp:nvSpPr>
      <dsp:spPr>
        <a:xfrm>
          <a:off x="4620" y="225014"/>
          <a:ext cx="637205" cy="254882"/>
        </a:xfrm>
        <a:prstGeom prst="homePlate">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674"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1999</a:t>
          </a:r>
        </a:p>
      </dsp:txBody>
      <dsp:txXfrm>
        <a:off x="4620" y="225014"/>
        <a:ext cx="573485" cy="254882"/>
      </dsp:txXfrm>
    </dsp:sp>
    <dsp:sp modelId="{07AE36FF-ABDE-4B82-8694-F69FF9E7A7A5}">
      <dsp:nvSpPr>
        <dsp:cNvPr id="0" name=""/>
        <dsp:cNvSpPr/>
      </dsp:nvSpPr>
      <dsp:spPr>
        <a:xfrm>
          <a:off x="514384"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2000</a:t>
          </a:r>
        </a:p>
      </dsp:txBody>
      <dsp:txXfrm>
        <a:off x="641825" y="225014"/>
        <a:ext cx="382323" cy="254882"/>
      </dsp:txXfrm>
    </dsp:sp>
    <dsp:sp modelId="{FEEC16BA-CEB1-42B2-B90F-DC870269DF49}">
      <dsp:nvSpPr>
        <dsp:cNvPr id="0" name=""/>
        <dsp:cNvSpPr/>
      </dsp:nvSpPr>
      <dsp:spPr>
        <a:xfrm>
          <a:off x="1024149"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2001</a:t>
          </a:r>
        </a:p>
      </dsp:txBody>
      <dsp:txXfrm>
        <a:off x="1151590" y="225014"/>
        <a:ext cx="382323" cy="254882"/>
      </dsp:txXfrm>
    </dsp:sp>
    <dsp:sp modelId="{F625143A-E456-4160-8E51-60EAABE0EF5A}">
      <dsp:nvSpPr>
        <dsp:cNvPr id="0" name=""/>
        <dsp:cNvSpPr/>
      </dsp:nvSpPr>
      <dsp:spPr>
        <a:xfrm>
          <a:off x="1533913"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2002</a:t>
          </a:r>
        </a:p>
      </dsp:txBody>
      <dsp:txXfrm>
        <a:off x="1661354" y="225014"/>
        <a:ext cx="382323" cy="254882"/>
      </dsp:txXfrm>
    </dsp:sp>
    <dsp:sp modelId="{42343A13-2833-49DA-AF6D-11E388399CD1}">
      <dsp:nvSpPr>
        <dsp:cNvPr id="0" name=""/>
        <dsp:cNvSpPr/>
      </dsp:nvSpPr>
      <dsp:spPr>
        <a:xfrm>
          <a:off x="2043677"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2003</a:t>
          </a:r>
        </a:p>
      </dsp:txBody>
      <dsp:txXfrm>
        <a:off x="2171118" y="225014"/>
        <a:ext cx="382323" cy="254882"/>
      </dsp:txXfrm>
    </dsp:sp>
    <dsp:sp modelId="{C9CFAC0B-AE63-4033-96BE-8635E8FCB0F0}">
      <dsp:nvSpPr>
        <dsp:cNvPr id="0" name=""/>
        <dsp:cNvSpPr/>
      </dsp:nvSpPr>
      <dsp:spPr>
        <a:xfrm>
          <a:off x="2553442"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2004</a:t>
          </a:r>
        </a:p>
      </dsp:txBody>
      <dsp:txXfrm>
        <a:off x="2680883" y="225014"/>
        <a:ext cx="382323" cy="254882"/>
      </dsp:txXfrm>
    </dsp:sp>
    <dsp:sp modelId="{DC85A811-FCDB-4544-9AB7-77B4CBD1CD78}">
      <dsp:nvSpPr>
        <dsp:cNvPr id="0" name=""/>
        <dsp:cNvSpPr/>
      </dsp:nvSpPr>
      <dsp:spPr>
        <a:xfrm>
          <a:off x="3063206"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2005</a:t>
          </a:r>
        </a:p>
      </dsp:txBody>
      <dsp:txXfrm>
        <a:off x="3190647" y="225014"/>
        <a:ext cx="382323" cy="254882"/>
      </dsp:txXfrm>
    </dsp:sp>
    <dsp:sp modelId="{9891E296-1965-4F7B-A1B2-9F9B4FBF52BF}">
      <dsp:nvSpPr>
        <dsp:cNvPr id="0" name=""/>
        <dsp:cNvSpPr/>
      </dsp:nvSpPr>
      <dsp:spPr>
        <a:xfrm>
          <a:off x="3572970"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2006</a:t>
          </a:r>
        </a:p>
      </dsp:txBody>
      <dsp:txXfrm>
        <a:off x="3700411" y="225014"/>
        <a:ext cx="382323" cy="254882"/>
      </dsp:txXfrm>
    </dsp:sp>
    <dsp:sp modelId="{59524449-0B1D-4869-883A-F810A118A717}">
      <dsp:nvSpPr>
        <dsp:cNvPr id="0" name=""/>
        <dsp:cNvSpPr/>
      </dsp:nvSpPr>
      <dsp:spPr>
        <a:xfrm>
          <a:off x="4082735"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2007</a:t>
          </a:r>
        </a:p>
      </dsp:txBody>
      <dsp:txXfrm>
        <a:off x="4210176" y="225014"/>
        <a:ext cx="382323" cy="254882"/>
      </dsp:txXfrm>
    </dsp:sp>
    <dsp:sp modelId="{65D581BA-D0A8-4CFD-8D9C-4C86E32710A0}">
      <dsp:nvSpPr>
        <dsp:cNvPr id="0" name=""/>
        <dsp:cNvSpPr/>
      </dsp:nvSpPr>
      <dsp:spPr>
        <a:xfrm>
          <a:off x="4592499"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2008</a:t>
          </a:r>
        </a:p>
      </dsp:txBody>
      <dsp:txXfrm>
        <a:off x="4719940" y="225014"/>
        <a:ext cx="382323" cy="254882"/>
      </dsp:txXfrm>
    </dsp:sp>
    <dsp:sp modelId="{633C7F45-AC02-4494-834F-8099234E8B3B}">
      <dsp:nvSpPr>
        <dsp:cNvPr id="0" name=""/>
        <dsp:cNvSpPr/>
      </dsp:nvSpPr>
      <dsp:spPr>
        <a:xfrm>
          <a:off x="5102263"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2009</a:t>
          </a:r>
        </a:p>
      </dsp:txBody>
      <dsp:txXfrm>
        <a:off x="5229704" y="225014"/>
        <a:ext cx="382323" cy="254882"/>
      </dsp:txXfrm>
    </dsp:sp>
    <dsp:sp modelId="{D5928987-C016-4EDD-A96E-32F277803745}">
      <dsp:nvSpPr>
        <dsp:cNvPr id="0" name=""/>
        <dsp:cNvSpPr/>
      </dsp:nvSpPr>
      <dsp:spPr>
        <a:xfrm>
          <a:off x="5612028"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2010</a:t>
          </a:r>
        </a:p>
      </dsp:txBody>
      <dsp:txXfrm>
        <a:off x="5739469" y="225014"/>
        <a:ext cx="382323" cy="254882"/>
      </dsp:txXfrm>
    </dsp:sp>
    <dsp:sp modelId="{1BD9BEDB-D26E-435D-B016-A414229DF997}">
      <dsp:nvSpPr>
        <dsp:cNvPr id="0" name=""/>
        <dsp:cNvSpPr/>
      </dsp:nvSpPr>
      <dsp:spPr>
        <a:xfrm>
          <a:off x="6121792" y="225014"/>
          <a:ext cx="637205" cy="254882"/>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2011</a:t>
          </a:r>
        </a:p>
      </dsp:txBody>
      <dsp:txXfrm>
        <a:off x="6249233" y="225014"/>
        <a:ext cx="382323" cy="254882"/>
      </dsp:txXfrm>
    </dsp:sp>
    <dsp:sp modelId="{34D6BDF3-27D2-40B1-B3E4-F296C6FB99E6}">
      <dsp:nvSpPr>
        <dsp:cNvPr id="0" name=""/>
        <dsp:cNvSpPr/>
      </dsp:nvSpPr>
      <dsp:spPr>
        <a:xfrm>
          <a:off x="6631556"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2012</a:t>
          </a:r>
        </a:p>
      </dsp:txBody>
      <dsp:txXfrm>
        <a:off x="6758997" y="225014"/>
        <a:ext cx="382323" cy="254882"/>
      </dsp:txXfrm>
    </dsp:sp>
    <dsp:sp modelId="{72761FA0-C4A2-4E81-A61F-09DBD3E6F192}">
      <dsp:nvSpPr>
        <dsp:cNvPr id="0" name=""/>
        <dsp:cNvSpPr/>
      </dsp:nvSpPr>
      <dsp:spPr>
        <a:xfrm>
          <a:off x="7141321"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2013</a:t>
          </a:r>
        </a:p>
      </dsp:txBody>
      <dsp:txXfrm>
        <a:off x="7268762" y="225014"/>
        <a:ext cx="382323" cy="254882"/>
      </dsp:txXfrm>
    </dsp:sp>
    <dsp:sp modelId="{F2C27029-DA29-4EAE-A95D-4F799C47233E}">
      <dsp:nvSpPr>
        <dsp:cNvPr id="0" name=""/>
        <dsp:cNvSpPr/>
      </dsp:nvSpPr>
      <dsp:spPr>
        <a:xfrm>
          <a:off x="7651085" y="225014"/>
          <a:ext cx="637205" cy="254882"/>
        </a:xfrm>
        <a:prstGeom prst="chevron">
          <a:avLst/>
        </a:prstGeom>
        <a:solidFill>
          <a:srgbClr val="5D3E3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2014</a:t>
          </a:r>
        </a:p>
      </dsp:txBody>
      <dsp:txXfrm>
        <a:off x="7778526" y="225014"/>
        <a:ext cx="382323" cy="254882"/>
      </dsp:txXfrm>
    </dsp:sp>
    <dsp:sp modelId="{4FDAC698-6722-4CF2-A4E7-C1366BBD01FF}">
      <dsp:nvSpPr>
        <dsp:cNvPr id="0" name=""/>
        <dsp:cNvSpPr/>
      </dsp:nvSpPr>
      <dsp:spPr>
        <a:xfrm>
          <a:off x="8160850" y="225014"/>
          <a:ext cx="637205" cy="254882"/>
        </a:xfrm>
        <a:prstGeom prst="chevron">
          <a:avLst/>
        </a:prstGeom>
        <a:solidFill>
          <a:srgbClr val="42A1E6"/>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29337" rIns="14669" bIns="29337" numCol="1" spcCol="1270" anchor="ctr" anchorCtr="0">
          <a:noAutofit/>
        </a:bodyPr>
        <a:lstStyle/>
        <a:p>
          <a:pPr marL="0" lvl="0" indent="0" algn="ctr" defTabSz="488950">
            <a:lnSpc>
              <a:spcPct val="90000"/>
            </a:lnSpc>
            <a:spcBef>
              <a:spcPct val="0"/>
            </a:spcBef>
            <a:spcAft>
              <a:spcPct val="35000"/>
            </a:spcAft>
            <a:buNone/>
          </a:pPr>
          <a:r>
            <a:rPr lang="en-US" sz="1100" kern="1200" dirty="0"/>
            <a:t>2015</a:t>
          </a:r>
        </a:p>
      </dsp:txBody>
      <dsp:txXfrm>
        <a:off x="8288291" y="225014"/>
        <a:ext cx="382323" cy="254882"/>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5F993C83-2184-4286-ABE1-941A40B40C8F}" type="datetimeFigureOut">
              <a:rPr lang="en-US" smtClean="0"/>
              <a:pPr/>
              <a:t>1/8/2018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7603001-E0F2-47E5-A338-816CC267AF60}" type="slidenum">
              <a:rPr lang="en-US" smtClean="0"/>
              <a:pPr/>
              <a:t>‹#›</a:t>
            </a:fld>
            <a:endParaRPr lang="en-US"/>
          </a:p>
        </p:txBody>
      </p:sp>
    </p:spTree>
    <p:extLst>
      <p:ext uri="{BB962C8B-B14F-4D97-AF65-F5344CB8AC3E}">
        <p14:creationId xmlns:p14="http://schemas.microsoft.com/office/powerpoint/2010/main" val="41973700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053241F-7ED4-45AC-844C-15DB0D5F9CCD}" type="datetimeFigureOut">
              <a:rPr lang="en-US" smtClean="0"/>
              <a:pPr/>
              <a:t>1/8/2018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D73B8C3-A209-4A55-9261-22C2A02B3159}" type="slidenum">
              <a:rPr lang="en-US" smtClean="0"/>
              <a:pPr/>
              <a:t>‹#›</a:t>
            </a:fld>
            <a:endParaRPr lang="en-US"/>
          </a:p>
        </p:txBody>
      </p:sp>
    </p:spTree>
    <p:extLst>
      <p:ext uri="{BB962C8B-B14F-4D97-AF65-F5344CB8AC3E}">
        <p14:creationId xmlns:p14="http://schemas.microsoft.com/office/powerpoint/2010/main" val="37346196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s/slide95.xml"/><Relationship Id="rId1" Type="http://schemas.openxmlformats.org/officeDocument/2006/relationships/notesMaster" Target="../notesMasters/notesMaster1.xml"/><Relationship Id="rId5" Type="http://schemas.openxmlformats.org/officeDocument/2006/relationships/image" Target="../media/image192.png"/><Relationship Id="rId4" Type="http://schemas.openxmlformats.org/officeDocument/2006/relationships/image" Target="../media/image191.png"/></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slide" Target="../slides/slide133.xml"/><Relationship Id="rId1" Type="http://schemas.openxmlformats.org/officeDocument/2006/relationships/notesMaster" Target="../notesMasters/notesMaster1.xml"/><Relationship Id="rId5" Type="http://schemas.openxmlformats.org/officeDocument/2006/relationships/image" Target="../media/image192.png"/><Relationship Id="rId4" Type="http://schemas.openxmlformats.org/officeDocument/2006/relationships/image" Target="../media/image191.png"/></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2</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2044332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18</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11264499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22</a:t>
            </a:fld>
            <a:endParaRPr lang="en-US"/>
          </a:p>
        </p:txBody>
      </p:sp>
    </p:spTree>
    <p:extLst>
      <p:ext uri="{BB962C8B-B14F-4D97-AF65-F5344CB8AC3E}">
        <p14:creationId xmlns:p14="http://schemas.microsoft.com/office/powerpoint/2010/main" val="6872065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23</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237114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24</a:t>
            </a:fld>
            <a:endParaRPr lang="en-US"/>
          </a:p>
        </p:txBody>
      </p:sp>
    </p:spTree>
    <p:extLst>
      <p:ext uri="{BB962C8B-B14F-4D97-AF65-F5344CB8AC3E}">
        <p14:creationId xmlns:p14="http://schemas.microsoft.com/office/powerpoint/2010/main" val="3108469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25</a:t>
            </a:fld>
            <a:endParaRPr lang="en-US"/>
          </a:p>
        </p:txBody>
      </p:sp>
    </p:spTree>
    <p:extLst>
      <p:ext uri="{BB962C8B-B14F-4D97-AF65-F5344CB8AC3E}">
        <p14:creationId xmlns:p14="http://schemas.microsoft.com/office/powerpoint/2010/main" val="9791165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26</a:t>
            </a:fld>
            <a:endParaRPr lang="en-US"/>
          </a:p>
        </p:txBody>
      </p:sp>
    </p:spTree>
    <p:extLst>
      <p:ext uri="{BB962C8B-B14F-4D97-AF65-F5344CB8AC3E}">
        <p14:creationId xmlns:p14="http://schemas.microsoft.com/office/powerpoint/2010/main" val="28651734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27</a:t>
            </a:fld>
            <a:endParaRPr lang="en-US"/>
          </a:p>
        </p:txBody>
      </p:sp>
    </p:spTree>
    <p:extLst>
      <p:ext uri="{BB962C8B-B14F-4D97-AF65-F5344CB8AC3E}">
        <p14:creationId xmlns:p14="http://schemas.microsoft.com/office/powerpoint/2010/main" val="264927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28</a:t>
            </a:fld>
            <a:endParaRPr lang="en-US"/>
          </a:p>
        </p:txBody>
      </p:sp>
    </p:spTree>
    <p:extLst>
      <p:ext uri="{BB962C8B-B14F-4D97-AF65-F5344CB8AC3E}">
        <p14:creationId xmlns:p14="http://schemas.microsoft.com/office/powerpoint/2010/main" val="23864626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29</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13930484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32</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7603259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3</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5478383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33</a:t>
            </a:fld>
            <a:endParaRPr lang="en-US"/>
          </a:p>
        </p:txBody>
      </p:sp>
    </p:spTree>
    <p:extLst>
      <p:ext uri="{BB962C8B-B14F-4D97-AF65-F5344CB8AC3E}">
        <p14:creationId xmlns:p14="http://schemas.microsoft.com/office/powerpoint/2010/main" val="1221669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34</a:t>
            </a:fld>
            <a:endParaRPr lang="en-US"/>
          </a:p>
        </p:txBody>
      </p:sp>
    </p:spTree>
    <p:extLst>
      <p:ext uri="{BB962C8B-B14F-4D97-AF65-F5344CB8AC3E}">
        <p14:creationId xmlns:p14="http://schemas.microsoft.com/office/powerpoint/2010/main" val="3712413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35</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15428847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xfrm>
            <a:off x="3884613" y="8685213"/>
            <a:ext cx="2971800" cy="457200"/>
          </a:xfrm>
          <a:prstGeom prst="rect">
            <a:avLst/>
          </a:prstGeom>
          <a:noFill/>
        </p:spPr>
        <p:txBody>
          <a:bodyPr lIns="91432" tIns="45717" rIns="91432" bIns="45717"/>
          <a:lstStyle/>
          <a:p>
            <a:fld id="{E8DBCFDE-5B9A-4A5E-AD71-7A617427DF54}" type="slidenum">
              <a:rPr lang="en-US" smtClean="0">
                <a:latin typeface="Arial" pitchFamily="34" charset="0"/>
              </a:rPr>
              <a:pPr/>
              <a:t>36</a:t>
            </a:fld>
            <a:endParaRPr lang="en-US">
              <a:latin typeface="Arial" pitchFamily="34" charset="0"/>
            </a:endParaRPr>
          </a:p>
        </p:txBody>
      </p:sp>
      <p:sp>
        <p:nvSpPr>
          <p:cNvPr id="94211" name="Rectangle 2"/>
          <p:cNvSpPr>
            <a:spLocks noGrp="1" noRot="1" noChangeAspect="1" noChangeArrowheads="1" noTextEdit="1"/>
          </p:cNvSpPr>
          <p:nvPr>
            <p:ph type="sldImg"/>
          </p:nvPr>
        </p:nvSpPr>
        <p:spPr>
          <a:xfrm>
            <a:off x="393700" y="690563"/>
            <a:ext cx="6072188" cy="3416300"/>
          </a:xfrm>
          <a:ln/>
        </p:spPr>
      </p:sp>
      <p:sp>
        <p:nvSpPr>
          <p:cNvPr id="94212" name="Rectangle 3"/>
          <p:cNvSpPr>
            <a:spLocks noGrp="1" noChangeArrowheads="1"/>
          </p:cNvSpPr>
          <p:nvPr>
            <p:ph type="body" idx="1"/>
          </p:nvPr>
        </p:nvSpPr>
        <p:spPr>
          <a:xfrm>
            <a:off x="916110" y="4344137"/>
            <a:ext cx="5025783" cy="4113330"/>
          </a:xfrm>
          <a:noFill/>
          <a:ln/>
        </p:spPr>
        <p:txBody>
          <a:bodyPr/>
          <a:lstStyle/>
          <a:p>
            <a:pPr marL="228581" indent="-228581">
              <a:lnSpc>
                <a:spcPct val="80000"/>
              </a:lnSpc>
            </a:pPr>
            <a:r>
              <a:rPr lang="en-US" sz="800" b="1" dirty="0"/>
              <a:t>“Um das </a:t>
            </a:r>
            <a:r>
              <a:rPr lang="en-US" sz="800" b="1" dirty="0" err="1"/>
              <a:t>gesehene</a:t>
            </a:r>
            <a:r>
              <a:rPr lang="en-US" sz="800" b="1" dirty="0"/>
              <a:t> </a:t>
            </a:r>
            <a:r>
              <a:rPr lang="en-US" sz="800" b="1" dirty="0" err="1"/>
              <a:t>zusammenzufassen</a:t>
            </a:r>
            <a:r>
              <a:rPr lang="en-US" sz="800" b="1" dirty="0"/>
              <a:t> […]”</a:t>
            </a:r>
          </a:p>
          <a:p>
            <a:pPr marL="228581" indent="-228581">
              <a:lnSpc>
                <a:spcPct val="80000"/>
              </a:lnSpc>
            </a:pPr>
            <a:r>
              <a:rPr lang="en-US" sz="800" b="1" dirty="0"/>
              <a:t>“</a:t>
            </a:r>
            <a:r>
              <a:rPr lang="en-US" sz="800" b="1" dirty="0" err="1"/>
              <a:t>Wer</a:t>
            </a:r>
            <a:r>
              <a:rPr lang="en-US" sz="800" b="1" dirty="0"/>
              <a:t> </a:t>
            </a:r>
            <a:r>
              <a:rPr lang="en-US" sz="800" b="1" dirty="0" err="1"/>
              <a:t>nutzt</a:t>
            </a:r>
            <a:r>
              <a:rPr lang="en-US" sz="800" b="1" dirty="0"/>
              <a:t> </a:t>
            </a:r>
            <a:r>
              <a:rPr lang="en-US" sz="800" b="1" dirty="0" err="1"/>
              <a:t>denn</a:t>
            </a:r>
            <a:r>
              <a:rPr lang="en-US" sz="800" b="1" dirty="0"/>
              <a:t> </a:t>
            </a:r>
            <a:r>
              <a:rPr lang="en-US" sz="800" b="1" dirty="0" err="1"/>
              <a:t>andere</a:t>
            </a:r>
            <a:r>
              <a:rPr lang="en-US" sz="800" b="1" dirty="0"/>
              <a:t> </a:t>
            </a:r>
            <a:r>
              <a:rPr lang="en-US" sz="800" b="1" dirty="0" err="1"/>
              <a:t>Anforderungsmanagementsysteme</a:t>
            </a:r>
            <a:r>
              <a:rPr lang="en-US" sz="800" b="1" dirty="0"/>
              <a:t>?” “</a:t>
            </a:r>
            <a:r>
              <a:rPr lang="en-US" sz="800" b="1" dirty="0" err="1"/>
              <a:t>Welches</a:t>
            </a:r>
            <a:r>
              <a:rPr lang="en-US" sz="800" b="1" dirty="0"/>
              <a:t>?” </a:t>
            </a:r>
          </a:p>
          <a:p>
            <a:pPr marL="228581" indent="-228581">
              <a:lnSpc>
                <a:spcPct val="80000"/>
              </a:lnSpc>
            </a:pPr>
            <a:r>
              <a:rPr lang="en-US" sz="800" b="1" dirty="0"/>
              <a:t>=&gt; “</a:t>
            </a:r>
            <a:r>
              <a:rPr lang="en-US" sz="800" b="1" dirty="0" err="1"/>
              <a:t>Dafür</a:t>
            </a:r>
            <a:r>
              <a:rPr lang="en-US" sz="800" b="1" dirty="0"/>
              <a:t> </a:t>
            </a:r>
            <a:r>
              <a:rPr lang="en-US" sz="800" b="1" dirty="0" err="1"/>
              <a:t>haben</a:t>
            </a:r>
            <a:r>
              <a:rPr lang="en-US" sz="800" b="1" dirty="0"/>
              <a:t> </a:t>
            </a:r>
            <a:r>
              <a:rPr lang="en-US" sz="800" b="1" dirty="0" err="1"/>
              <a:t>wir</a:t>
            </a:r>
            <a:r>
              <a:rPr lang="en-US" sz="800" b="1" dirty="0"/>
              <a:t> die </a:t>
            </a:r>
            <a:r>
              <a:rPr lang="en-US" sz="800" b="1" dirty="0" err="1"/>
              <a:t>Schnittstelle</a:t>
            </a:r>
            <a:r>
              <a:rPr lang="en-US" sz="800" b="1" dirty="0"/>
              <a:t> </a:t>
            </a:r>
            <a:r>
              <a:rPr lang="en-US" sz="800" b="1" dirty="0" err="1"/>
              <a:t>offengelegt</a:t>
            </a:r>
            <a:r>
              <a:rPr lang="en-US" sz="800" b="1" dirty="0"/>
              <a:t> und </a:t>
            </a:r>
            <a:r>
              <a:rPr lang="en-US" sz="800" b="1" dirty="0" err="1"/>
              <a:t>dokumentiert</a:t>
            </a:r>
            <a:r>
              <a:rPr lang="en-US" sz="800" b="1" dirty="0"/>
              <a:t>, </a:t>
            </a:r>
            <a:r>
              <a:rPr lang="en-US" sz="800" b="1" dirty="0" err="1"/>
              <a:t>sie</a:t>
            </a:r>
            <a:r>
              <a:rPr lang="en-US" sz="800" b="1" dirty="0"/>
              <a:t> </a:t>
            </a:r>
            <a:r>
              <a:rPr lang="en-US" sz="800" b="1" dirty="0" err="1"/>
              <a:t>können</a:t>
            </a:r>
            <a:r>
              <a:rPr lang="en-US" sz="800" b="1" dirty="0"/>
              <a:t> dies </a:t>
            </a:r>
            <a:r>
              <a:rPr lang="en-US" sz="800" b="1" dirty="0" err="1"/>
              <a:t>selber</a:t>
            </a:r>
            <a:r>
              <a:rPr lang="en-US" sz="800" b="1" dirty="0"/>
              <a:t> </a:t>
            </a:r>
            <a:r>
              <a:rPr lang="en-US" sz="800" b="1" dirty="0" err="1"/>
              <a:t>umsetzen</a:t>
            </a:r>
            <a:r>
              <a:rPr lang="en-US" sz="800" b="1" dirty="0"/>
              <a:t> </a:t>
            </a:r>
            <a:r>
              <a:rPr lang="en-US" sz="800" b="1" dirty="0" err="1"/>
              <a:t>oder</a:t>
            </a:r>
            <a:r>
              <a:rPr lang="en-US" sz="800" b="1" dirty="0"/>
              <a:t> </a:t>
            </a:r>
            <a:r>
              <a:rPr lang="en-US" sz="800" b="1" dirty="0" err="1"/>
              <a:t>unser</a:t>
            </a:r>
            <a:r>
              <a:rPr lang="en-US" sz="800" b="1" dirty="0"/>
              <a:t> Consulting </a:t>
            </a:r>
            <a:r>
              <a:rPr lang="en-US" sz="800" b="1" dirty="0" err="1"/>
              <a:t>beauftragen</a:t>
            </a:r>
            <a:r>
              <a:rPr lang="en-US" sz="800" b="1" dirty="0"/>
              <a:t>.”</a:t>
            </a:r>
          </a:p>
        </p:txBody>
      </p:sp>
    </p:spTree>
    <p:extLst>
      <p:ext uri="{BB962C8B-B14F-4D97-AF65-F5344CB8AC3E}">
        <p14:creationId xmlns:p14="http://schemas.microsoft.com/office/powerpoint/2010/main" val="41891808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38</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966288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39</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41001727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a:ln/>
        </p:spPr>
        <p:txBody>
          <a:bodyPr lIns="91432" tIns="45717" rIns="91432" bIns="45717"/>
          <a:lstStyle/>
          <a:p>
            <a:fld id="{F43C44C1-9503-4851-92BC-A81983EBB097}" type="slidenum">
              <a:rPr lang="en-US"/>
              <a:pPr/>
              <a:t>40</a:t>
            </a:fld>
            <a:endParaRPr lang="en-US"/>
          </a:p>
        </p:txBody>
      </p:sp>
      <p:sp>
        <p:nvSpPr>
          <p:cNvPr id="337922" name="Rectangle 2"/>
          <p:cNvSpPr>
            <a:spLocks noGrp="1" noRot="1" noChangeAspect="1" noChangeArrowheads="1" noTextEdit="1"/>
          </p:cNvSpPr>
          <p:nvPr>
            <p:ph type="sldImg"/>
          </p:nvPr>
        </p:nvSpPr>
        <p:spPr>
          <a:xfrm>
            <a:off x="381000" y="685800"/>
            <a:ext cx="6097588" cy="3430588"/>
          </a:xfrm>
          <a:ln/>
        </p:spPr>
      </p:sp>
      <p:sp>
        <p:nvSpPr>
          <p:cNvPr id="337923" name="Rectangle 3"/>
          <p:cNvSpPr>
            <a:spLocks noGrp="1" noChangeArrowheads="1"/>
          </p:cNvSpPr>
          <p:nvPr>
            <p:ph type="body" idx="1"/>
          </p:nvPr>
        </p:nvSpPr>
        <p:spPr>
          <a:xfrm>
            <a:off x="912814" y="4344989"/>
            <a:ext cx="5032375" cy="4113212"/>
          </a:xfrm>
        </p:spPr>
        <p:txBody>
          <a:bodyPr/>
          <a:lstStyle/>
          <a:p>
            <a:r>
              <a:rPr lang="en-US" b="1"/>
              <a:t>Modeling standards are established either within several industry vendors, or within an organization, or a project. The goal of modeling standards checking is to automate some of the tedious reviews and to prevent problems from being introduced in the model in the first place. An example of a modeling standard is MAAB Style Guidelines document that has just been released in the second major version &lt;link to the homepage if internet connection available)</a:t>
            </a:r>
          </a:p>
          <a:p>
            <a:endParaRPr lang="en-US" b="1"/>
          </a:p>
          <a:p>
            <a:r>
              <a:rPr lang="en-US" b="1"/>
              <a:t>In a way static checking is a best practice that should be applied on all artifacts you are going to exchange with other development groups, customers, or suppliers, very much like all professional documents and email correspondence should be spellchecked before being sent out.</a:t>
            </a:r>
          </a:p>
          <a:p>
            <a:endParaRPr lang="en-US" b="1"/>
          </a:p>
          <a:p>
            <a:r>
              <a:rPr lang="en-US" b="1"/>
              <a:t>Simulink Verification and Validation ships with a set of checks that cover a number of MAAB Style Guidelines and as of 2007B also a set of checks for conformance with the DO-178B Guidelines. Also important to mention is the API that allows you to build a set of custom checks and register them with Model Advisor.</a:t>
            </a:r>
          </a:p>
        </p:txBody>
      </p:sp>
    </p:spTree>
    <p:extLst>
      <p:ext uri="{BB962C8B-B14F-4D97-AF65-F5344CB8AC3E}">
        <p14:creationId xmlns:p14="http://schemas.microsoft.com/office/powerpoint/2010/main" val="4160210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41</a:t>
            </a:fld>
            <a:endParaRPr lang="en-US"/>
          </a:p>
        </p:txBody>
      </p:sp>
    </p:spTree>
    <p:extLst>
      <p:ext uri="{BB962C8B-B14F-4D97-AF65-F5344CB8AC3E}">
        <p14:creationId xmlns:p14="http://schemas.microsoft.com/office/powerpoint/2010/main" val="33863800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room …</a:t>
            </a:r>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42</a:t>
            </a:fld>
            <a:endParaRPr lang="en-US"/>
          </a:p>
        </p:txBody>
      </p:sp>
    </p:spTree>
    <p:extLst>
      <p:ext uri="{BB962C8B-B14F-4D97-AF65-F5344CB8AC3E}">
        <p14:creationId xmlns:p14="http://schemas.microsoft.com/office/powerpoint/2010/main" val="755408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43</a:t>
            </a:fld>
            <a:endParaRPr lang="en-US"/>
          </a:p>
        </p:txBody>
      </p:sp>
    </p:spTree>
    <p:extLst>
      <p:ext uri="{BB962C8B-B14F-4D97-AF65-F5344CB8AC3E}">
        <p14:creationId xmlns:p14="http://schemas.microsoft.com/office/powerpoint/2010/main" val="2380914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a:t>
            </a:fld>
            <a:endParaRPr lang="en-US"/>
          </a:p>
        </p:txBody>
      </p:sp>
    </p:spTree>
    <p:extLst>
      <p:ext uri="{BB962C8B-B14F-4D97-AF65-F5344CB8AC3E}">
        <p14:creationId xmlns:p14="http://schemas.microsoft.com/office/powerpoint/2010/main" val="38557185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44</a:t>
            </a:fld>
            <a:endParaRPr lang="en-US"/>
          </a:p>
        </p:txBody>
      </p:sp>
    </p:spTree>
    <p:extLst>
      <p:ext uri="{BB962C8B-B14F-4D97-AF65-F5344CB8AC3E}">
        <p14:creationId xmlns:p14="http://schemas.microsoft.com/office/powerpoint/2010/main" val="7827560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45</a:t>
            </a:fld>
            <a:endParaRPr lang="en-US"/>
          </a:p>
        </p:txBody>
      </p:sp>
    </p:spTree>
    <p:extLst>
      <p:ext uri="{BB962C8B-B14F-4D97-AF65-F5344CB8AC3E}">
        <p14:creationId xmlns:p14="http://schemas.microsoft.com/office/powerpoint/2010/main" val="29868349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46</a:t>
            </a:fld>
            <a:endParaRPr lang="en-US"/>
          </a:p>
        </p:txBody>
      </p:sp>
    </p:spTree>
    <p:extLst>
      <p:ext uri="{BB962C8B-B14F-4D97-AF65-F5344CB8AC3E}">
        <p14:creationId xmlns:p14="http://schemas.microsoft.com/office/powerpoint/2010/main" val="1638682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47</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4829898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48</a:t>
            </a:fld>
            <a:endParaRPr lang="en-US"/>
          </a:p>
        </p:txBody>
      </p:sp>
    </p:spTree>
    <p:extLst>
      <p:ext uri="{BB962C8B-B14F-4D97-AF65-F5344CB8AC3E}">
        <p14:creationId xmlns:p14="http://schemas.microsoft.com/office/powerpoint/2010/main" val="14583385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49</a:t>
            </a:fld>
            <a:endParaRPr lang="en-US"/>
          </a:p>
        </p:txBody>
      </p:sp>
    </p:spTree>
    <p:extLst>
      <p:ext uri="{BB962C8B-B14F-4D97-AF65-F5344CB8AC3E}">
        <p14:creationId xmlns:p14="http://schemas.microsoft.com/office/powerpoint/2010/main" val="615569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50</a:t>
            </a:fld>
            <a:endParaRPr lang="en-US"/>
          </a:p>
        </p:txBody>
      </p:sp>
    </p:spTree>
    <p:extLst>
      <p:ext uri="{BB962C8B-B14F-4D97-AF65-F5344CB8AC3E}">
        <p14:creationId xmlns:p14="http://schemas.microsoft.com/office/powerpoint/2010/main" val="102043826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51</a:t>
            </a:fld>
            <a:endParaRPr lang="en-US"/>
          </a:p>
        </p:txBody>
      </p:sp>
    </p:spTree>
    <p:extLst>
      <p:ext uri="{BB962C8B-B14F-4D97-AF65-F5344CB8AC3E}">
        <p14:creationId xmlns:p14="http://schemas.microsoft.com/office/powerpoint/2010/main" val="204015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52</a:t>
            </a:fld>
            <a:endParaRPr lang="en-US"/>
          </a:p>
        </p:txBody>
      </p:sp>
    </p:spTree>
    <p:extLst>
      <p:ext uri="{BB962C8B-B14F-4D97-AF65-F5344CB8AC3E}">
        <p14:creationId xmlns:p14="http://schemas.microsoft.com/office/powerpoint/2010/main" val="469766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53</a:t>
            </a:fld>
            <a:endParaRPr lang="en-US"/>
          </a:p>
        </p:txBody>
      </p:sp>
    </p:spTree>
    <p:extLst>
      <p:ext uri="{BB962C8B-B14F-4D97-AF65-F5344CB8AC3E}">
        <p14:creationId xmlns:p14="http://schemas.microsoft.com/office/powerpoint/2010/main" val="28412008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8</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12038092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54</a:t>
            </a:fld>
            <a:endParaRPr lang="en-US"/>
          </a:p>
        </p:txBody>
      </p:sp>
    </p:spTree>
    <p:extLst>
      <p:ext uri="{BB962C8B-B14F-4D97-AF65-F5344CB8AC3E}">
        <p14:creationId xmlns:p14="http://schemas.microsoft.com/office/powerpoint/2010/main" val="15115370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55</a:t>
            </a:fld>
            <a:endParaRPr lang="en-US"/>
          </a:p>
        </p:txBody>
      </p:sp>
    </p:spTree>
    <p:extLst>
      <p:ext uri="{BB962C8B-B14F-4D97-AF65-F5344CB8AC3E}">
        <p14:creationId xmlns:p14="http://schemas.microsoft.com/office/powerpoint/2010/main" val="32453719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Requirements</a:t>
            </a:r>
            <a:r>
              <a:rPr lang="en-US" baseline="0" dirty="0"/>
              <a:t> mapped to design.  Should we mention?  Talk about the linking part. </a:t>
            </a:r>
          </a:p>
          <a:p>
            <a:r>
              <a:rPr lang="en-US" baseline="0" dirty="0"/>
              <a:t>“design testability” … has the design been fully exercised.   Coverage.</a:t>
            </a:r>
          </a:p>
          <a:p>
            <a:r>
              <a:rPr lang="en-US" baseline="0" dirty="0"/>
              <a:t>“</a:t>
            </a:r>
            <a:r>
              <a:rPr lang="en-US" b="1" baseline="0" dirty="0"/>
              <a:t>measure test completeness</a:t>
            </a:r>
            <a:r>
              <a:rPr lang="en-US" baseline="0" dirty="0"/>
              <a:t>” … coverage report.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56</a:t>
            </a:fld>
            <a:endParaRPr lang="en-US"/>
          </a:p>
        </p:txBody>
      </p:sp>
    </p:spTree>
    <p:extLst>
      <p:ext uri="{BB962C8B-B14F-4D97-AF65-F5344CB8AC3E}">
        <p14:creationId xmlns:p14="http://schemas.microsoft.com/office/powerpoint/2010/main" val="23809236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endParaRPr lang="en-US" baseline="0" dirty="0"/>
          </a:p>
          <a:p>
            <a:r>
              <a:rPr lang="en-US" sz="1200" dirty="0">
                <a:latin typeface="+mn-lt"/>
              </a:rPr>
              <a:t>Test completeness of the model and execution paths</a:t>
            </a:r>
          </a:p>
          <a:p>
            <a:r>
              <a:rPr lang="en-US" sz="1200" dirty="0">
                <a:latin typeface="+mn-lt"/>
              </a:rPr>
              <a:t>Data collected during simulation</a:t>
            </a:r>
          </a:p>
          <a:p>
            <a:pPr marL="171450" indent="-171450">
              <a:buFont typeface="Arial" charset="0"/>
              <a:buChar char="•"/>
            </a:pPr>
            <a:r>
              <a:rPr lang="en-US" baseline="0" dirty="0"/>
              <a:t> to be met, can I check that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59</a:t>
            </a:fld>
            <a:endParaRPr lang="en-US"/>
          </a:p>
        </p:txBody>
      </p:sp>
    </p:spTree>
    <p:extLst>
      <p:ext uri="{BB962C8B-B14F-4D97-AF65-F5344CB8AC3E}">
        <p14:creationId xmlns:p14="http://schemas.microsoft.com/office/powerpoint/2010/main" val="35292409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60</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16523824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61</a:t>
            </a:fld>
            <a:endParaRPr lang="en-US"/>
          </a:p>
        </p:txBody>
      </p:sp>
    </p:spTree>
    <p:extLst>
      <p:ext uri="{BB962C8B-B14F-4D97-AF65-F5344CB8AC3E}">
        <p14:creationId xmlns:p14="http://schemas.microsoft.com/office/powerpoint/2010/main" val="2310672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62</a:t>
            </a:fld>
            <a:endParaRPr lang="en-US"/>
          </a:p>
        </p:txBody>
      </p:sp>
    </p:spTree>
    <p:extLst>
      <p:ext uri="{BB962C8B-B14F-4D97-AF65-F5344CB8AC3E}">
        <p14:creationId xmlns:p14="http://schemas.microsoft.com/office/powerpoint/2010/main" val="35977215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63</a:t>
            </a:fld>
            <a:endParaRPr lang="en-US"/>
          </a:p>
        </p:txBody>
      </p:sp>
    </p:spTree>
    <p:extLst>
      <p:ext uri="{BB962C8B-B14F-4D97-AF65-F5344CB8AC3E}">
        <p14:creationId xmlns:p14="http://schemas.microsoft.com/office/powerpoint/2010/main" val="27903165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64</a:t>
            </a:fld>
            <a:endParaRPr lang="en-US"/>
          </a:p>
        </p:txBody>
      </p:sp>
    </p:spTree>
    <p:extLst>
      <p:ext uri="{BB962C8B-B14F-4D97-AF65-F5344CB8AC3E}">
        <p14:creationId xmlns:p14="http://schemas.microsoft.com/office/powerpoint/2010/main" val="3683962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65</a:t>
            </a:fld>
            <a:endParaRPr lang="en-US"/>
          </a:p>
        </p:txBody>
      </p:sp>
    </p:spTree>
    <p:extLst>
      <p:ext uri="{BB962C8B-B14F-4D97-AF65-F5344CB8AC3E}">
        <p14:creationId xmlns:p14="http://schemas.microsoft.com/office/powerpoint/2010/main" val="3734948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970938" y="8829967"/>
            <a:ext cx="3037840" cy="464820"/>
          </a:xfrm>
          <a:prstGeom prst="rect">
            <a:avLst/>
          </a:prstGeom>
          <a:noFill/>
        </p:spPr>
        <p:txBody>
          <a:bodyPr/>
          <a:lstStyle/>
          <a:p>
            <a:fld id="{B88FA101-3B40-4BBB-B5EB-B32D4D6EC64B}" type="slidenum">
              <a:rPr lang="en-US" smtClean="0">
                <a:latin typeface="Arial" pitchFamily="34" charset="0"/>
              </a:rPr>
              <a:pPr/>
              <a:t>9</a:t>
            </a:fld>
            <a:endParaRPr lang="en-US">
              <a:latin typeface="Arial" pitchFamily="34" charset="0"/>
            </a:endParaRPr>
          </a:p>
        </p:txBody>
      </p:sp>
      <p:sp>
        <p:nvSpPr>
          <p:cNvPr id="201731" name="Rectangle 2"/>
          <p:cNvSpPr>
            <a:spLocks noGrp="1" noRot="1" noChangeAspect="1" noChangeArrowheads="1" noTextEdit="1"/>
          </p:cNvSpPr>
          <p:nvPr>
            <p:ph type="sldImg"/>
          </p:nvPr>
        </p:nvSpPr>
        <p:spPr>
          <a:ln/>
        </p:spPr>
      </p:sp>
      <p:sp>
        <p:nvSpPr>
          <p:cNvPr id="201732" name="Rectangle 3"/>
          <p:cNvSpPr>
            <a:spLocks noGrp="1" noChangeArrowheads="1"/>
          </p:cNvSpPr>
          <p:nvPr>
            <p:ph type="body" idx="1"/>
          </p:nvPr>
        </p:nvSpPr>
        <p:spPr>
          <a:noFill/>
          <a:ln/>
        </p:spPr>
        <p:txBody>
          <a:bodyPr lIns="93164" tIns="46583" rIns="93164" bIns="46583"/>
          <a:lstStyle/>
          <a:p>
            <a:pPr eaLnBrk="1" hangingPunct="1"/>
            <a:endParaRPr lang="de-DE" dirty="0">
              <a:latin typeface="Times"/>
            </a:endParaRPr>
          </a:p>
        </p:txBody>
      </p:sp>
    </p:spTree>
    <p:extLst>
      <p:ext uri="{BB962C8B-B14F-4D97-AF65-F5344CB8AC3E}">
        <p14:creationId xmlns:p14="http://schemas.microsoft.com/office/powerpoint/2010/main" val="2576515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66</a:t>
            </a:fld>
            <a:endParaRPr lang="en-US"/>
          </a:p>
        </p:txBody>
      </p:sp>
    </p:spTree>
    <p:extLst>
      <p:ext uri="{BB962C8B-B14F-4D97-AF65-F5344CB8AC3E}">
        <p14:creationId xmlns:p14="http://schemas.microsoft.com/office/powerpoint/2010/main" val="26843989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67</a:t>
            </a:fld>
            <a:endParaRPr lang="en-US"/>
          </a:p>
        </p:txBody>
      </p:sp>
    </p:spTree>
    <p:extLst>
      <p:ext uri="{BB962C8B-B14F-4D97-AF65-F5344CB8AC3E}">
        <p14:creationId xmlns:p14="http://schemas.microsoft.com/office/powerpoint/2010/main" val="1948123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69</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335638295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72</a:t>
            </a:fld>
            <a:endParaRPr lang="en-US"/>
          </a:p>
        </p:txBody>
      </p:sp>
    </p:spTree>
    <p:extLst>
      <p:ext uri="{BB962C8B-B14F-4D97-AF65-F5344CB8AC3E}">
        <p14:creationId xmlns:p14="http://schemas.microsoft.com/office/powerpoint/2010/main" val="38018551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74</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26518229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75</a:t>
            </a:fld>
            <a:endParaRPr lang="en-US"/>
          </a:p>
        </p:txBody>
      </p:sp>
    </p:spTree>
    <p:extLst>
      <p:ext uri="{BB962C8B-B14F-4D97-AF65-F5344CB8AC3E}">
        <p14:creationId xmlns:p14="http://schemas.microsoft.com/office/powerpoint/2010/main" val="6457925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You have changed ur ECU</a:t>
            </a:r>
            <a:r>
              <a:rPr lang="en-US" b="0" baseline="0" dirty="0"/>
              <a:t> for this project.  Did not take into account the changes to the scaling factor and the mask that translates input signal (from sensor) into speed for the ECU controller.  E.g. frequency of square wave signal from the wheel speed sensor comes. We need to translate that into miles/hr.  We did not adapt the scaling factor for Frequency (input) and mask (you only want to read from say the last 12 bits of the register of type uint16 … WHY?).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Previously wheel speed sensor was 0-50,000Hz. Scaling factor is like a conversion factor for translating sensory input to miles/hr.  We used a scaling factor of 0.01.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POLYSPACE SHOWS US: Basically there is dead code in my cruise control because of this scaling factor the max speed (designed for 90mph) will max out at 40mph. Speed input to my ECU gets truncated at 40miles/</a:t>
            </a:r>
            <a:r>
              <a:rPr lang="en-US" b="0" baseline="0" dirty="0" err="1"/>
              <a:t>hr</a:t>
            </a:r>
            <a:r>
              <a:rPr lang="en-US" b="0" baseline="0" dirty="0"/>
              <a:t> (max it will ever go to).  12bits max = 4095 value. Multiply by pre-existing (legacy) scaling of 0.01 = 40.95. My speed will saturate at 40mph.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And masking </a:t>
            </a:r>
            <a:r>
              <a:rPr lang="en-US" b="0" dirty="0"/>
              <a:t>Speed goes thru manipulations</a:t>
            </a:r>
            <a:r>
              <a:rPr lang="en-US" b="0" baseline="0" dirty="0"/>
              <a:t> and is being truncated because of the masking issue.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a:t>PROBLEM: Ram is the integrator. He put together this architecture. Ran set of test cases on desktop integration (C-code). For 2 out of 10 tests when cruise controller is engaged, when I hit the set button when vehicle’s actual speed is 60mph, the target speed from ECU is unexpected (say 25mph). There does not seem to be an easy correlation of vehicle speed with target speed output.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76</a:t>
            </a:fld>
            <a:endParaRPr lang="en-US"/>
          </a:p>
        </p:txBody>
      </p:sp>
    </p:spTree>
    <p:extLst>
      <p:ext uri="{BB962C8B-B14F-4D97-AF65-F5344CB8AC3E}">
        <p14:creationId xmlns:p14="http://schemas.microsoft.com/office/powerpoint/2010/main" val="365595268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a:xfrm>
            <a:off x="3960147" y="8816396"/>
            <a:ext cx="3029585" cy="464106"/>
          </a:xfrm>
          <a:prstGeom prst="rect">
            <a:avLst/>
          </a:prstGeom>
          <a:noFill/>
        </p:spPr>
        <p:txBody>
          <a:bodyPr lIns="92985" tIns="46493" rIns="92985" bIns="46493"/>
          <a:lstStyle/>
          <a:p>
            <a:fld id="{0EA1134A-BC8E-4121-BF2C-EAC171B1AFD2}" type="slidenum">
              <a:rPr lang="en-US" smtClean="0">
                <a:latin typeface="Arial" pitchFamily="34" charset="0"/>
              </a:rPr>
              <a:pPr/>
              <a:t>77</a:t>
            </a:fld>
            <a:endParaRPr lang="en-US">
              <a:latin typeface="Arial" pitchFamily="34" charset="0"/>
            </a:endParaRPr>
          </a:p>
        </p:txBody>
      </p:sp>
      <p:sp>
        <p:nvSpPr>
          <p:cNvPr id="140291" name="Rectangle 2"/>
          <p:cNvSpPr>
            <a:spLocks noGrp="1" noRot="1" noChangeAspect="1" noChangeArrowheads="1" noTextEdit="1"/>
          </p:cNvSpPr>
          <p:nvPr>
            <p:ph type="sldImg"/>
          </p:nvPr>
        </p:nvSpPr>
        <p:spPr>
          <a:xfrm>
            <a:off x="604838" y="808038"/>
            <a:ext cx="5783262" cy="3254375"/>
          </a:xfrm>
          <a:ln/>
        </p:spPr>
      </p:sp>
      <p:sp>
        <p:nvSpPr>
          <p:cNvPr id="140292" name="Rectangle 3"/>
          <p:cNvSpPr>
            <a:spLocks noGrp="1" noChangeArrowheads="1"/>
          </p:cNvSpPr>
          <p:nvPr>
            <p:ph type="body" idx="1"/>
          </p:nvPr>
        </p:nvSpPr>
        <p:spPr>
          <a:xfrm>
            <a:off x="334711" y="4079951"/>
            <a:ext cx="6397036" cy="4357520"/>
          </a:xfrm>
          <a:solidFill>
            <a:srgbClr val="FFFFFF"/>
          </a:solidFill>
          <a:ln>
            <a:solidFill>
              <a:srgbClr val="000000"/>
            </a:solidFill>
          </a:ln>
        </p:spPr>
        <p:txBody>
          <a:bodyPr lIns="94801" tIns="47401" rIns="94801" bIns="47401"/>
          <a:lstStyle/>
          <a:p>
            <a:r>
              <a:rPr lang="en-US">
                <a:latin typeface="Times" pitchFamily="1" charset="0"/>
              </a:rPr>
              <a:t>In practice, PolySpace products will use abstract interpretation to color your source code with green, red, grey and orange.</a:t>
            </a:r>
          </a:p>
          <a:p>
            <a:endParaRPr lang="en-US">
              <a:latin typeface="Times" pitchFamily="1" charset="0"/>
            </a:endParaRPr>
          </a:p>
          <a:p>
            <a:pPr>
              <a:buFontTx/>
              <a:buChar char="•"/>
            </a:pPr>
            <a:r>
              <a:rPr lang="en-US">
                <a:latin typeface="Times" pitchFamily="1" charset="0"/>
              </a:rPr>
              <a:t>Green means reliable: the code is correct</a:t>
            </a:r>
          </a:p>
          <a:p>
            <a:pPr>
              <a:buFontTx/>
              <a:buChar char="•"/>
            </a:pPr>
            <a:r>
              <a:rPr lang="en-US">
                <a:latin typeface="Times" pitchFamily="1" charset="0"/>
              </a:rPr>
              <a:t>Red means faulty each time the operation is reached</a:t>
            </a:r>
          </a:p>
          <a:p>
            <a:pPr>
              <a:buFontTx/>
              <a:buChar char="•"/>
            </a:pPr>
            <a:r>
              <a:rPr lang="en-US">
                <a:latin typeface="Times" pitchFamily="1" charset="0"/>
              </a:rPr>
              <a:t>Grey is dead code, it’s unreachable</a:t>
            </a:r>
          </a:p>
          <a:p>
            <a:pPr>
              <a:buFontTx/>
              <a:buChar char="•"/>
            </a:pPr>
            <a:r>
              <a:rPr lang="en-US">
                <a:latin typeface="Times" pitchFamily="1" charset="0"/>
              </a:rPr>
              <a:t>Orange is an unproven check, it can be an error depending on the execution</a:t>
            </a:r>
          </a:p>
          <a:p>
            <a:pPr>
              <a:buFontTx/>
              <a:buChar char="•"/>
            </a:pPr>
            <a:endParaRPr lang="en-US">
              <a:latin typeface="Times" pitchFamily="1" charset="0"/>
            </a:endParaRPr>
          </a:p>
          <a:p>
            <a:r>
              <a:rPr lang="en-US">
                <a:latin typeface="Times" pitchFamily="1" charset="0"/>
              </a:rPr>
              <a:t>All these colors are proven for all possible executions of the code</a:t>
            </a:r>
          </a:p>
        </p:txBody>
      </p:sp>
    </p:spTree>
    <p:extLst>
      <p:ext uri="{BB962C8B-B14F-4D97-AF65-F5344CB8AC3E}">
        <p14:creationId xmlns:p14="http://schemas.microsoft.com/office/powerpoint/2010/main" val="258410035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78</a:t>
            </a:fld>
            <a:endParaRPr lang="en-US"/>
          </a:p>
        </p:txBody>
      </p:sp>
    </p:spTree>
    <p:extLst>
      <p:ext uri="{BB962C8B-B14F-4D97-AF65-F5344CB8AC3E}">
        <p14:creationId xmlns:p14="http://schemas.microsoft.com/office/powerpoint/2010/main" val="18166128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79</a:t>
            </a:fld>
            <a:endParaRPr lang="en-US"/>
          </a:p>
        </p:txBody>
      </p:sp>
    </p:spTree>
    <p:extLst>
      <p:ext uri="{BB962C8B-B14F-4D97-AF65-F5344CB8AC3E}">
        <p14:creationId xmlns:p14="http://schemas.microsoft.com/office/powerpoint/2010/main" val="2360844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14</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8056972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aseline="0" dirty="0"/>
          </a:p>
          <a:p>
            <a:endParaRPr lang="en-US" baseline="0" dirty="0"/>
          </a:p>
          <a:p>
            <a:endParaRPr lang="en-US" baseline="0" dirty="0"/>
          </a:p>
          <a:p>
            <a:r>
              <a:rPr lang="en-US" baseline="0" dirty="0"/>
              <a:t>I understand that building systems is all about gaining confidence…  how do I know whether I have done enough?</a:t>
            </a:r>
          </a:p>
          <a:p>
            <a:r>
              <a:rPr lang="en-US" dirty="0"/>
              <a:t>Are we missing requirements?</a:t>
            </a:r>
          </a:p>
          <a:p>
            <a:endParaRPr lang="en-US" dirty="0"/>
          </a:p>
          <a:p>
            <a:r>
              <a:rPr lang="en-US" dirty="0"/>
              <a:t>Do the test vectors adequately cover requirements?</a:t>
            </a:r>
          </a:p>
          <a:p>
            <a:endParaRPr lang="en-US" dirty="0"/>
          </a:p>
          <a:p>
            <a:r>
              <a:rPr lang="en-US" dirty="0"/>
              <a:t>How about unintended interaction of calibration parameters?</a:t>
            </a:r>
          </a:p>
          <a:p>
            <a:endParaRPr lang="en-US" baseline="0" dirty="0"/>
          </a:p>
          <a:p>
            <a:r>
              <a:rPr lang="en-US" baseline="0" dirty="0"/>
              <a:t>Min max is on signal range … not on parameter ranges normally.</a:t>
            </a:r>
          </a:p>
          <a:p>
            <a:endParaRPr lang="en-US" baseline="0" dirty="0"/>
          </a:p>
          <a:p>
            <a:r>
              <a:rPr lang="en-US" baseline="0" dirty="0"/>
              <a:t>Mention requirements, and say these are derived from requirements … </a:t>
            </a:r>
          </a:p>
          <a:p>
            <a:endParaRPr lang="en-US" baseline="0" dirty="0"/>
          </a:p>
          <a:p>
            <a:r>
              <a:rPr lang="en-US" baseline="0" dirty="0"/>
              <a:t>Define model coverage == tests cover every part of design.  (E.g. of decision coverage – that way it can connect to the HTML coverage report you have in video)</a:t>
            </a:r>
          </a:p>
          <a:p>
            <a:r>
              <a:rPr lang="en-US" dirty="0"/>
              <a:t>======</a:t>
            </a:r>
            <a:r>
              <a:rPr lang="en-US" baseline="0" dirty="0"/>
              <a:t> DO NOT EDIT BELOW ==========</a:t>
            </a:r>
            <a:endParaRPr lang="en-US" dirty="0"/>
          </a:p>
          <a:p>
            <a:endParaRPr lang="en-US" dirty="0"/>
          </a:p>
          <a:p>
            <a:r>
              <a:rPr lang="en-US" dirty="0"/>
              <a:t>Demo</a:t>
            </a:r>
            <a:r>
              <a:rPr lang="en-US" baseline="0" dirty="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When we went from floating to fixed … we got dead code .. </a:t>
            </a:r>
            <a:r>
              <a:rPr lang="en-US" b="1" baseline="0" dirty="0"/>
              <a:t>Slide </a:t>
            </a:r>
            <a:r>
              <a:rPr lang="en-US" baseline="0" dirty="0"/>
              <a:t>about </a:t>
            </a:r>
            <a:r>
              <a:rPr lang="en-US" baseline="0" dirty="0" err="1"/>
              <a:t>inccalc</a:t>
            </a:r>
            <a:r>
              <a:rPr lang="en-US" baseline="0" dirty="0"/>
              <a:t>. </a:t>
            </a:r>
            <a:r>
              <a:rPr lang="en-US" sz="1200" b="0" i="0" u="none" strike="noStrike" kern="1200" baseline="0" dirty="0" err="1">
                <a:solidFill>
                  <a:schemeClr val="tx1"/>
                </a:solidFill>
                <a:latin typeface="+mn-lt"/>
                <a:ea typeface="+mn-ea"/>
                <a:cs typeface="+mn-cs"/>
              </a:rPr>
              <a:t>CruiseControl_IntCalc.slx</a:t>
            </a:r>
            <a:r>
              <a:rPr lang="en-US" sz="1200" b="0" i="0" u="none" strike="noStrike" kern="1200" baseline="0" dirty="0">
                <a:solidFill>
                  <a:schemeClr val="tx1"/>
                </a:solidFill>
                <a:latin typeface="+mn-lt"/>
                <a:ea typeface="+mn-ea"/>
                <a:cs typeface="+mn-cs"/>
              </a:rPr>
              <a:t> … show </a:t>
            </a:r>
            <a:r>
              <a:rPr lang="en-US" sz="1200" b="0" i="0" u="none" strike="noStrike" kern="1200" baseline="0" dirty="0" err="1">
                <a:solidFill>
                  <a:schemeClr val="tx1"/>
                </a:solidFill>
                <a:latin typeface="+mn-lt"/>
                <a:ea typeface="+mn-ea"/>
                <a:cs typeface="+mn-cs"/>
              </a:rPr>
              <a:t>CruiseControl_IntCalc_harness</a:t>
            </a:r>
            <a:r>
              <a:rPr lang="en-US" sz="1200" b="0" i="0" u="none" strike="noStrike" kern="1200" baseline="0" dirty="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a:solidFill>
                  <a:schemeClr val="tx1"/>
                </a:solidFill>
                <a:latin typeface="+mn-lt"/>
                <a:ea typeface="+mn-ea"/>
                <a:cs typeface="+mn-cs"/>
              </a:rPr>
              <a:t>pick something – CHUCK</a:t>
            </a:r>
            <a:r>
              <a:rPr lang="en-US" sz="1200" b="0" i="0" u="none" strike="noStrike" kern="1200" baseline="0" dirty="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Also, let’s see if we can ensure that this would never happen again,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80</a:t>
            </a:fld>
            <a:endParaRPr lang="en-US"/>
          </a:p>
        </p:txBody>
      </p:sp>
    </p:spTree>
    <p:extLst>
      <p:ext uri="{BB962C8B-B14F-4D97-AF65-F5344CB8AC3E}">
        <p14:creationId xmlns:p14="http://schemas.microsoft.com/office/powerpoint/2010/main" val="27802271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baseline="0" dirty="0"/>
          </a:p>
          <a:p>
            <a:endParaRPr lang="en-US" baseline="0" dirty="0"/>
          </a:p>
          <a:p>
            <a:endParaRPr lang="en-US" baseline="0" dirty="0"/>
          </a:p>
          <a:p>
            <a:r>
              <a:rPr lang="en-US" baseline="0" dirty="0"/>
              <a:t>I understand that building systems is all about gaining confidence…  how do I know whether I have done enough?</a:t>
            </a:r>
          </a:p>
          <a:p>
            <a:r>
              <a:rPr lang="en-US" dirty="0"/>
              <a:t>Are we missing requirements?</a:t>
            </a:r>
          </a:p>
          <a:p>
            <a:endParaRPr lang="en-US" dirty="0"/>
          </a:p>
          <a:p>
            <a:r>
              <a:rPr lang="en-US" dirty="0"/>
              <a:t>Do the test vectors adequately cover requirements?</a:t>
            </a:r>
          </a:p>
          <a:p>
            <a:endParaRPr lang="en-US" dirty="0"/>
          </a:p>
          <a:p>
            <a:r>
              <a:rPr lang="en-US" dirty="0"/>
              <a:t>How about unintended interaction of calibration parameters?</a:t>
            </a:r>
          </a:p>
          <a:p>
            <a:endParaRPr lang="en-US" baseline="0" dirty="0"/>
          </a:p>
          <a:p>
            <a:r>
              <a:rPr lang="en-US" baseline="0" dirty="0"/>
              <a:t>Min max is on signal range … not on parameter ranges normally.</a:t>
            </a:r>
          </a:p>
          <a:p>
            <a:endParaRPr lang="en-US" baseline="0" dirty="0"/>
          </a:p>
          <a:p>
            <a:r>
              <a:rPr lang="en-US" baseline="0" dirty="0"/>
              <a:t>Mention requirements, and say these are derived from requirements … </a:t>
            </a:r>
          </a:p>
          <a:p>
            <a:endParaRPr lang="en-US" baseline="0" dirty="0"/>
          </a:p>
          <a:p>
            <a:r>
              <a:rPr lang="en-US" baseline="0" dirty="0"/>
              <a:t>Define model coverage == tests cover every part of design.  (E.g. of decision coverage – that way it can connect to the HTML coverage report you have in video)</a:t>
            </a:r>
          </a:p>
          <a:p>
            <a:r>
              <a:rPr lang="en-US" dirty="0"/>
              <a:t>======</a:t>
            </a:r>
            <a:r>
              <a:rPr lang="en-US" baseline="0" dirty="0"/>
              <a:t> DO NOT EDIT BELOW ==========</a:t>
            </a:r>
            <a:endParaRPr lang="en-US" dirty="0"/>
          </a:p>
          <a:p>
            <a:endParaRPr lang="en-US" dirty="0"/>
          </a:p>
          <a:p>
            <a:r>
              <a:rPr lang="en-US" dirty="0"/>
              <a:t>Demo</a:t>
            </a:r>
            <a:r>
              <a:rPr lang="en-US" baseline="0" dirty="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When we went from floating to fixed … we got dead code .. </a:t>
            </a:r>
            <a:r>
              <a:rPr lang="en-US" b="1" baseline="0" dirty="0"/>
              <a:t>Slide </a:t>
            </a:r>
            <a:r>
              <a:rPr lang="en-US" baseline="0" dirty="0"/>
              <a:t>about </a:t>
            </a:r>
            <a:r>
              <a:rPr lang="en-US" baseline="0" dirty="0" err="1"/>
              <a:t>inccalc</a:t>
            </a:r>
            <a:r>
              <a:rPr lang="en-US" baseline="0" dirty="0"/>
              <a:t>. </a:t>
            </a:r>
            <a:r>
              <a:rPr lang="en-US" sz="1200" b="0" i="0" u="none" strike="noStrike" kern="1200" baseline="0" dirty="0" err="1">
                <a:solidFill>
                  <a:schemeClr val="tx1"/>
                </a:solidFill>
                <a:latin typeface="+mn-lt"/>
                <a:ea typeface="+mn-ea"/>
                <a:cs typeface="+mn-cs"/>
              </a:rPr>
              <a:t>CruiseControl_IntCalc.slx</a:t>
            </a:r>
            <a:r>
              <a:rPr lang="en-US" sz="1200" b="0" i="0" u="none" strike="noStrike" kern="1200" baseline="0" dirty="0">
                <a:solidFill>
                  <a:schemeClr val="tx1"/>
                </a:solidFill>
                <a:latin typeface="+mn-lt"/>
                <a:ea typeface="+mn-ea"/>
                <a:cs typeface="+mn-cs"/>
              </a:rPr>
              <a:t> … show </a:t>
            </a:r>
            <a:r>
              <a:rPr lang="en-US" sz="1200" b="0" i="0" u="none" strike="noStrike" kern="1200" baseline="0" dirty="0" err="1">
                <a:solidFill>
                  <a:schemeClr val="tx1"/>
                </a:solidFill>
                <a:latin typeface="+mn-lt"/>
                <a:ea typeface="+mn-ea"/>
                <a:cs typeface="+mn-cs"/>
              </a:rPr>
              <a:t>CruiseControl_IntCalc_harness</a:t>
            </a:r>
            <a:r>
              <a:rPr lang="en-US" sz="1200" b="0" i="0" u="none" strike="noStrike" kern="1200" baseline="0" dirty="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a:solidFill>
                  <a:schemeClr val="tx1"/>
                </a:solidFill>
                <a:latin typeface="+mn-lt"/>
                <a:ea typeface="+mn-ea"/>
                <a:cs typeface="+mn-cs"/>
              </a:rPr>
              <a:t>pick something – CHUCK</a:t>
            </a:r>
            <a:r>
              <a:rPr lang="en-US" sz="1200" b="0" i="0" u="none" strike="noStrike" kern="1200" baseline="0" dirty="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Also, let’s see if we can ensure that this would never happen again,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81</a:t>
            </a:fld>
            <a:endParaRPr lang="en-US"/>
          </a:p>
        </p:txBody>
      </p:sp>
    </p:spTree>
    <p:extLst>
      <p:ext uri="{BB962C8B-B14F-4D97-AF65-F5344CB8AC3E}">
        <p14:creationId xmlns:p14="http://schemas.microsoft.com/office/powerpoint/2010/main" val="39007230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Handoff to Chuck at end of slide.</a:t>
            </a:r>
          </a:p>
          <a:p>
            <a:endParaRPr lang="en-US" dirty="0"/>
          </a:p>
          <a:p>
            <a:r>
              <a:rPr lang="en-US" dirty="0"/>
              <a:t>NV: keep</a:t>
            </a:r>
            <a:r>
              <a:rPr lang="en-US" baseline="0" dirty="0"/>
              <a:t> abreast </a:t>
            </a:r>
            <a:r>
              <a:rPr lang="en-US" baseline="0"/>
              <a:t>of steps. </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83</a:t>
            </a:fld>
            <a:endParaRPr lang="en-US"/>
          </a:p>
        </p:txBody>
      </p:sp>
    </p:spTree>
    <p:extLst>
      <p:ext uri="{BB962C8B-B14F-4D97-AF65-F5344CB8AC3E}">
        <p14:creationId xmlns:p14="http://schemas.microsoft.com/office/powerpoint/2010/main" val="35604238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84</a:t>
            </a:fld>
            <a:endParaRPr lang="en-US"/>
          </a:p>
        </p:txBody>
      </p:sp>
    </p:spTree>
    <p:extLst>
      <p:ext uri="{BB962C8B-B14F-4D97-AF65-F5344CB8AC3E}">
        <p14:creationId xmlns:p14="http://schemas.microsoft.com/office/powerpoint/2010/main" val="3769673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a:p>
            <a:r>
              <a:rPr lang="en-US" dirty="0"/>
              <a:t>Do you expect my calibrators to be doing this?  </a:t>
            </a:r>
          </a:p>
        </p:txBody>
      </p:sp>
      <p:sp>
        <p:nvSpPr>
          <p:cNvPr id="4" name="Slide Number Placeholder 3"/>
          <p:cNvSpPr>
            <a:spLocks noGrp="1"/>
          </p:cNvSpPr>
          <p:nvPr>
            <p:ph type="sldNum" sz="quarter" idx="10"/>
          </p:nvPr>
        </p:nvSpPr>
        <p:spPr/>
        <p:txBody>
          <a:bodyPr/>
          <a:lstStyle/>
          <a:p>
            <a:fld id="{AD73B8C3-A209-4A55-9261-22C2A02B3159}" type="slidenum">
              <a:rPr lang="en-US" smtClean="0"/>
              <a:pPr/>
              <a:t>85</a:t>
            </a:fld>
            <a:endParaRPr lang="en-US"/>
          </a:p>
        </p:txBody>
      </p:sp>
    </p:spTree>
    <p:extLst>
      <p:ext uri="{BB962C8B-B14F-4D97-AF65-F5344CB8AC3E}">
        <p14:creationId xmlns:p14="http://schemas.microsoft.com/office/powerpoint/2010/main" val="29806394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Failure in Model with Simulink Design Verifier </a:t>
            </a:r>
          </a:p>
          <a:p>
            <a:endParaRPr lang="en-US" dirty="0"/>
          </a:p>
          <a:p>
            <a:r>
              <a:rPr lang="en-US" dirty="0"/>
              <a:t>Are this simply</a:t>
            </a:r>
            <a:r>
              <a:rPr lang="en-US" baseline="0" dirty="0"/>
              <a:t> blocks in </a:t>
            </a:r>
            <a:r>
              <a:rPr lang="en-US" baseline="0" dirty="0" err="1"/>
              <a:t>Simulnk</a:t>
            </a:r>
            <a:r>
              <a:rPr lang="en-US" baseline="0" dirty="0"/>
              <a:t>?</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86</a:t>
            </a:fld>
            <a:endParaRPr lang="en-US"/>
          </a:p>
        </p:txBody>
      </p:sp>
    </p:spTree>
    <p:extLst>
      <p:ext uri="{BB962C8B-B14F-4D97-AF65-F5344CB8AC3E}">
        <p14:creationId xmlns:p14="http://schemas.microsoft.com/office/powerpoint/2010/main" val="23075681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88</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177332995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89</a:t>
            </a:fld>
            <a:endParaRPr lang="en-US"/>
          </a:p>
        </p:txBody>
      </p:sp>
    </p:spTree>
    <p:extLst>
      <p:ext uri="{BB962C8B-B14F-4D97-AF65-F5344CB8AC3E}">
        <p14:creationId xmlns:p14="http://schemas.microsoft.com/office/powerpoint/2010/main" val="32802656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90</a:t>
            </a:fld>
            <a:endParaRPr lang="en-US"/>
          </a:p>
        </p:txBody>
      </p:sp>
    </p:spTree>
    <p:extLst>
      <p:ext uri="{BB962C8B-B14F-4D97-AF65-F5344CB8AC3E}">
        <p14:creationId xmlns:p14="http://schemas.microsoft.com/office/powerpoint/2010/main" val="2538879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 of calibration</a:t>
            </a:r>
            <a:r>
              <a:rPr lang="en-US" baseline="0" dirty="0"/>
              <a:t> constraints</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92</a:t>
            </a:fld>
            <a:endParaRPr lang="en-US"/>
          </a:p>
        </p:txBody>
      </p:sp>
    </p:spTree>
    <p:extLst>
      <p:ext uri="{BB962C8B-B14F-4D97-AF65-F5344CB8AC3E}">
        <p14:creationId xmlns:p14="http://schemas.microsoft.com/office/powerpoint/2010/main" val="2813462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15</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70128563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93</a:t>
            </a:fld>
            <a:endParaRPr lang="en-US"/>
          </a:p>
        </p:txBody>
      </p:sp>
    </p:spTree>
    <p:extLst>
      <p:ext uri="{BB962C8B-B14F-4D97-AF65-F5344CB8AC3E}">
        <p14:creationId xmlns:p14="http://schemas.microsoft.com/office/powerpoint/2010/main" val="4425048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428911699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96</a:t>
            </a:fld>
            <a:endParaRPr lang="en-US"/>
          </a:p>
        </p:txBody>
      </p:sp>
    </p:spTree>
    <p:extLst>
      <p:ext uri="{BB962C8B-B14F-4D97-AF65-F5344CB8AC3E}">
        <p14:creationId xmlns:p14="http://schemas.microsoft.com/office/powerpoint/2010/main" val="425235959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97</a:t>
            </a:fld>
            <a:endParaRPr lang="en-US"/>
          </a:p>
        </p:txBody>
      </p:sp>
    </p:spTree>
    <p:extLst>
      <p:ext uri="{BB962C8B-B14F-4D97-AF65-F5344CB8AC3E}">
        <p14:creationId xmlns:p14="http://schemas.microsoft.com/office/powerpoint/2010/main" val="24998251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a:t>I understand that building systems is all about gaining confidence…  how do I know whether I have done enough?</a:t>
            </a:r>
          </a:p>
          <a:p>
            <a:r>
              <a:rPr lang="en-US" dirty="0"/>
              <a:t>Are we missing requirements?</a:t>
            </a:r>
          </a:p>
          <a:p>
            <a:r>
              <a:rPr lang="en-US" dirty="0"/>
              <a:t>Emphasize value from doing stuff early.</a:t>
            </a:r>
            <a:r>
              <a:rPr lang="en-US" baseline="0" dirty="0"/>
              <a:t>  Consider something to drive home that point. </a:t>
            </a:r>
          </a:p>
          <a:p>
            <a:r>
              <a:rPr lang="en-US" baseline="0" dirty="0"/>
              <a:t>Is ad-hoc testing adding that much value. </a:t>
            </a:r>
            <a:endParaRPr lang="en-US" dirty="0"/>
          </a:p>
          <a:p>
            <a:endParaRPr lang="en-US" dirty="0"/>
          </a:p>
          <a:p>
            <a:r>
              <a:rPr lang="en-US" dirty="0"/>
              <a:t>Have the</a:t>
            </a:r>
            <a:r>
              <a:rPr lang="en-US" baseline="0" dirty="0"/>
              <a:t> “requirements proofs” to black. </a:t>
            </a:r>
            <a:endParaRPr lang="en-US" dirty="0"/>
          </a:p>
          <a:p>
            <a:endParaRPr lang="en-US" dirty="0"/>
          </a:p>
          <a:p>
            <a:r>
              <a:rPr lang="en-US" dirty="0"/>
              <a:t>Do the test vectors adequately cover requirements?</a:t>
            </a:r>
          </a:p>
          <a:p>
            <a:endParaRPr lang="en-US" dirty="0"/>
          </a:p>
          <a:p>
            <a:r>
              <a:rPr lang="en-US" dirty="0"/>
              <a:t>How about unintended interaction of calibration parameters?</a:t>
            </a:r>
          </a:p>
          <a:p>
            <a:endParaRPr lang="en-US" baseline="0" dirty="0"/>
          </a:p>
          <a:p>
            <a:r>
              <a:rPr lang="en-US" baseline="0" dirty="0"/>
              <a:t>Min max is on signal range … not on parameter ranges normally.</a:t>
            </a:r>
          </a:p>
          <a:p>
            <a:endParaRPr lang="en-US" baseline="0" dirty="0"/>
          </a:p>
          <a:p>
            <a:r>
              <a:rPr lang="en-US" baseline="0" dirty="0"/>
              <a:t>Mention requirements, and say these are derived from requirements … </a:t>
            </a:r>
          </a:p>
          <a:p>
            <a:endParaRPr lang="en-US" baseline="0" dirty="0"/>
          </a:p>
          <a:p>
            <a:r>
              <a:rPr lang="en-US" baseline="0" dirty="0"/>
              <a:t>Define model coverage == tests cover every part of design.  (E.g. of decision coverage – that way it can connect to the HTML coverage report you have in video)</a:t>
            </a:r>
          </a:p>
          <a:p>
            <a:r>
              <a:rPr lang="en-US" dirty="0"/>
              <a:t>======</a:t>
            </a:r>
            <a:r>
              <a:rPr lang="en-US" baseline="0" dirty="0"/>
              <a:t> DO NOT EDIT BELOW ==========</a:t>
            </a:r>
            <a:endParaRPr lang="en-US" dirty="0"/>
          </a:p>
          <a:p>
            <a:endParaRPr lang="en-US" dirty="0"/>
          </a:p>
          <a:p>
            <a:r>
              <a:rPr lang="en-US" dirty="0"/>
              <a:t>Demo</a:t>
            </a:r>
            <a:r>
              <a:rPr lang="en-US" baseline="0" dirty="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When we went from floating to fixed … we got dead code .. </a:t>
            </a:r>
            <a:r>
              <a:rPr lang="en-US" b="1" baseline="0" dirty="0"/>
              <a:t>Slide </a:t>
            </a:r>
            <a:r>
              <a:rPr lang="en-US" baseline="0" dirty="0"/>
              <a:t>about </a:t>
            </a:r>
            <a:r>
              <a:rPr lang="en-US" baseline="0" dirty="0" err="1"/>
              <a:t>inccalc</a:t>
            </a:r>
            <a:r>
              <a:rPr lang="en-US" baseline="0" dirty="0"/>
              <a:t>. </a:t>
            </a:r>
            <a:r>
              <a:rPr lang="en-US" sz="1200" b="0" i="0" u="none" strike="noStrike" kern="1200" baseline="0" dirty="0" err="1">
                <a:solidFill>
                  <a:schemeClr val="tx1"/>
                </a:solidFill>
                <a:latin typeface="+mn-lt"/>
                <a:ea typeface="+mn-ea"/>
                <a:cs typeface="+mn-cs"/>
              </a:rPr>
              <a:t>CruiseControl_IntCalc.slx</a:t>
            </a:r>
            <a:r>
              <a:rPr lang="en-US" sz="1200" b="0" i="0" u="none" strike="noStrike" kern="1200" baseline="0" dirty="0">
                <a:solidFill>
                  <a:schemeClr val="tx1"/>
                </a:solidFill>
                <a:latin typeface="+mn-lt"/>
                <a:ea typeface="+mn-ea"/>
                <a:cs typeface="+mn-cs"/>
              </a:rPr>
              <a:t> … show </a:t>
            </a:r>
            <a:r>
              <a:rPr lang="en-US" sz="1200" b="0" i="0" u="none" strike="noStrike" kern="1200" baseline="0" dirty="0" err="1">
                <a:solidFill>
                  <a:schemeClr val="tx1"/>
                </a:solidFill>
                <a:latin typeface="+mn-lt"/>
                <a:ea typeface="+mn-ea"/>
                <a:cs typeface="+mn-cs"/>
              </a:rPr>
              <a:t>CruiseControl_IntCalc_harness</a:t>
            </a:r>
            <a:r>
              <a:rPr lang="en-US" sz="1200" b="0" i="0" u="none" strike="noStrike" kern="1200" baseline="0" dirty="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a:solidFill>
                  <a:schemeClr val="tx1"/>
                </a:solidFill>
                <a:latin typeface="+mn-lt"/>
                <a:ea typeface="+mn-ea"/>
                <a:cs typeface="+mn-cs"/>
              </a:rPr>
              <a:t>pick something – CHUCK</a:t>
            </a:r>
            <a:r>
              <a:rPr lang="en-US" sz="1200" b="0" i="0" u="none" strike="noStrike" kern="1200" baseline="0" dirty="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Also, let’s see if we can ensure that this would never happen again,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98</a:t>
            </a:fld>
            <a:endParaRPr lang="en-US"/>
          </a:p>
        </p:txBody>
      </p:sp>
    </p:spTree>
    <p:extLst>
      <p:ext uri="{BB962C8B-B14F-4D97-AF65-F5344CB8AC3E}">
        <p14:creationId xmlns:p14="http://schemas.microsoft.com/office/powerpoint/2010/main" val="90053254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baseline="0" dirty="0"/>
              <a:t>I understand that building systems is all about gaining confidence…  how do I know whether I have done enough?</a:t>
            </a:r>
          </a:p>
          <a:p>
            <a:r>
              <a:rPr lang="en-US" dirty="0"/>
              <a:t>Are we missing requirements?</a:t>
            </a:r>
          </a:p>
          <a:p>
            <a:r>
              <a:rPr lang="en-US" dirty="0"/>
              <a:t>Emphasize value from doing stuff early.</a:t>
            </a:r>
            <a:r>
              <a:rPr lang="en-US" baseline="0" dirty="0"/>
              <a:t>  Consider something to drive home that point. </a:t>
            </a:r>
          </a:p>
          <a:p>
            <a:r>
              <a:rPr lang="en-US" baseline="0" dirty="0"/>
              <a:t>Is ad-hoc testing adding that much value. </a:t>
            </a:r>
            <a:endParaRPr lang="en-US" dirty="0"/>
          </a:p>
          <a:p>
            <a:endParaRPr lang="en-US" dirty="0"/>
          </a:p>
          <a:p>
            <a:r>
              <a:rPr lang="en-US" dirty="0"/>
              <a:t>Have the</a:t>
            </a:r>
            <a:r>
              <a:rPr lang="en-US" baseline="0" dirty="0"/>
              <a:t> “requirements proofs” to black. </a:t>
            </a:r>
            <a:endParaRPr lang="en-US" dirty="0"/>
          </a:p>
          <a:p>
            <a:endParaRPr lang="en-US" dirty="0"/>
          </a:p>
          <a:p>
            <a:r>
              <a:rPr lang="en-US" dirty="0"/>
              <a:t>Do the test vectors adequately cover requirements?</a:t>
            </a:r>
          </a:p>
          <a:p>
            <a:endParaRPr lang="en-US" dirty="0"/>
          </a:p>
          <a:p>
            <a:r>
              <a:rPr lang="en-US" dirty="0"/>
              <a:t>How about unintended interaction of calibration parameters?</a:t>
            </a:r>
          </a:p>
          <a:p>
            <a:endParaRPr lang="en-US" baseline="0" dirty="0"/>
          </a:p>
          <a:p>
            <a:r>
              <a:rPr lang="en-US" baseline="0" dirty="0"/>
              <a:t>Min max is on signal range … not on parameter ranges normally.</a:t>
            </a:r>
          </a:p>
          <a:p>
            <a:endParaRPr lang="en-US" baseline="0" dirty="0"/>
          </a:p>
          <a:p>
            <a:r>
              <a:rPr lang="en-US" baseline="0" dirty="0"/>
              <a:t>Mention requirements, and say these are derived from requirements … </a:t>
            </a:r>
          </a:p>
          <a:p>
            <a:endParaRPr lang="en-US" baseline="0" dirty="0"/>
          </a:p>
          <a:p>
            <a:r>
              <a:rPr lang="en-US" baseline="0" dirty="0"/>
              <a:t>Define model coverage == tests cover every part of design.  (E.g. of decision coverage – that way it can connect to the HTML coverage report you have in video)</a:t>
            </a:r>
          </a:p>
          <a:p>
            <a:r>
              <a:rPr lang="en-US" dirty="0"/>
              <a:t>======</a:t>
            </a:r>
            <a:r>
              <a:rPr lang="en-US" baseline="0" dirty="0"/>
              <a:t> DO NOT EDIT BELOW ==========</a:t>
            </a:r>
            <a:endParaRPr lang="en-US" dirty="0"/>
          </a:p>
          <a:p>
            <a:endParaRPr lang="en-US" dirty="0"/>
          </a:p>
          <a:p>
            <a:r>
              <a:rPr lang="en-US" dirty="0"/>
              <a:t>Demo</a:t>
            </a:r>
            <a:r>
              <a:rPr lang="en-US" baseline="0" dirty="0"/>
              <a:t>s we will show</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aseline="0" dirty="0"/>
              <a:t>When we went from floating to fixed … we got dead code .. </a:t>
            </a:r>
            <a:r>
              <a:rPr lang="en-US" b="1" baseline="0" dirty="0"/>
              <a:t>Slide </a:t>
            </a:r>
            <a:r>
              <a:rPr lang="en-US" baseline="0" dirty="0"/>
              <a:t>about </a:t>
            </a:r>
            <a:r>
              <a:rPr lang="en-US" baseline="0" dirty="0" err="1"/>
              <a:t>inccalc</a:t>
            </a:r>
            <a:r>
              <a:rPr lang="en-US" baseline="0" dirty="0"/>
              <a:t>. </a:t>
            </a:r>
            <a:r>
              <a:rPr lang="en-US" sz="1200" b="0" i="0" u="none" strike="noStrike" kern="1200" baseline="0" dirty="0" err="1">
                <a:solidFill>
                  <a:schemeClr val="tx1"/>
                </a:solidFill>
                <a:latin typeface="+mn-lt"/>
                <a:ea typeface="+mn-ea"/>
                <a:cs typeface="+mn-cs"/>
              </a:rPr>
              <a:t>CruiseControl_IntCalc.slx</a:t>
            </a:r>
            <a:r>
              <a:rPr lang="en-US" sz="1200" b="0" i="0" u="none" strike="noStrike" kern="1200" baseline="0" dirty="0">
                <a:solidFill>
                  <a:schemeClr val="tx1"/>
                </a:solidFill>
                <a:latin typeface="+mn-lt"/>
                <a:ea typeface="+mn-ea"/>
                <a:cs typeface="+mn-cs"/>
              </a:rPr>
              <a:t> … show </a:t>
            </a:r>
            <a:r>
              <a:rPr lang="en-US" sz="1200" b="0" i="0" u="none" strike="noStrike" kern="1200" baseline="0" dirty="0" err="1">
                <a:solidFill>
                  <a:schemeClr val="tx1"/>
                </a:solidFill>
                <a:latin typeface="+mn-lt"/>
                <a:ea typeface="+mn-ea"/>
                <a:cs typeface="+mn-cs"/>
              </a:rPr>
              <a:t>CruiseControl_IntCalc_harness</a:t>
            </a:r>
            <a:r>
              <a:rPr lang="en-US" sz="1200" b="0" i="0" u="none" strike="noStrike" kern="1200" baseline="0" dirty="0">
                <a:solidFill>
                  <a:schemeClr val="tx1"/>
                </a:solidFill>
                <a:latin typeface="+mn-lt"/>
                <a:ea typeface="+mn-ea"/>
                <a:cs typeface="+mn-cs"/>
              </a:rPr>
              <a:t> as well.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guy slide</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Bring up SL Test.  Bring in test cases, show inbuilt functional output expected (waveform – data cursors/SDI within SL Test), and measure coverage. Now there is missing coverage … is this due to a missing requirement (</a:t>
            </a:r>
            <a:r>
              <a:rPr lang="en-US" sz="1200" b="1" i="0" u="none" strike="noStrike" kern="1200" baseline="0" dirty="0">
                <a:solidFill>
                  <a:schemeClr val="tx1"/>
                </a:solidFill>
                <a:latin typeface="+mn-lt"/>
                <a:ea typeface="+mn-ea"/>
                <a:cs typeface="+mn-cs"/>
              </a:rPr>
              <a:t>pick something – CHUCK</a:t>
            </a:r>
            <a:r>
              <a:rPr lang="en-US" sz="1200" b="0" i="0" u="none" strike="noStrike" kern="1200" baseline="0" dirty="0">
                <a:solidFill>
                  <a:schemeClr val="tx1"/>
                </a:solidFill>
                <a:latin typeface="+mn-lt"/>
                <a:ea typeface="+mn-ea"/>
                <a:cs typeface="+mn-cs"/>
              </a:rPr>
              <a:t>). … What should we do now, mention our options, but go ahead and import from Excel.  Now everything is 100% (just bring up coverage report, don’t rerun tests) … SHOW SIL mode from within SL Test.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Come back to arrow guy slide … now generate code …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Polyspace .. Bring up PS pre-run results… talk about colors. Show the fix within IFDEF … and show pre-run PS results with Fix.</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Arrow slide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Slide on prop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on field issue.  Show fix.  Run SLDV again. [Voice over that you may want to run tests again]</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DEMO: Also, let’s see if we can ensure that this would never happen again, </a:t>
            </a:r>
            <a:r>
              <a:rPr lang="en-US" sz="1200" b="0" i="0" u="none" strike="noStrike" kern="1200" baseline="0" dirty="0" err="1">
                <a:solidFill>
                  <a:schemeClr val="tx1"/>
                </a:solidFill>
                <a:latin typeface="+mn-lt"/>
                <a:ea typeface="+mn-ea"/>
                <a:cs typeface="+mn-cs"/>
              </a:rPr>
              <a:t>ie</a:t>
            </a:r>
            <a:r>
              <a:rPr lang="en-US" sz="1200" b="0" i="0" u="none" strike="noStrike" kern="1200" baseline="0" dirty="0">
                <a:solidFill>
                  <a:schemeClr val="tx1"/>
                </a:solidFill>
                <a:latin typeface="+mn-lt"/>
                <a:ea typeface="+mn-ea"/>
                <a:cs typeface="+mn-cs"/>
              </a:rPr>
              <a:t>. Generalize property on on requirements. </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0" i="0" u="none" strike="noStrike" kern="1200" baseline="0" dirty="0">
                <a:solidFill>
                  <a:schemeClr val="tx1"/>
                </a:solidFill>
                <a:latin typeface="+mn-lt"/>
                <a:ea typeface="+mn-ea"/>
                <a:cs typeface="+mn-cs"/>
              </a:rPr>
              <a:t>Summarize marketing slide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0" i="0" u="none" strike="noStrike" kern="1200" baseline="0" dirty="0">
              <a:solidFill>
                <a:schemeClr val="tx1"/>
              </a:solidFill>
              <a:latin typeface="+mn-lt"/>
              <a:ea typeface="+mn-ea"/>
              <a:cs typeface="+mn-cs"/>
            </a:endParaRPr>
          </a:p>
          <a:p>
            <a:pPr marL="171450" indent="-171450">
              <a:buFontTx/>
              <a:buChar char="-"/>
            </a:pPr>
            <a:endParaRPr lang="en-U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99</a:t>
            </a:fld>
            <a:endParaRPr lang="en-US"/>
          </a:p>
        </p:txBody>
      </p:sp>
    </p:spTree>
    <p:extLst>
      <p:ext uri="{BB962C8B-B14F-4D97-AF65-F5344CB8AC3E}">
        <p14:creationId xmlns:p14="http://schemas.microsoft.com/office/powerpoint/2010/main" val="31423282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a:xfrm>
            <a:off x="3884613" y="8685213"/>
            <a:ext cx="2971800" cy="457200"/>
          </a:xfrm>
          <a:prstGeom prst="rect">
            <a:avLst/>
          </a:prstGeom>
          <a:noFill/>
        </p:spPr>
        <p:txBody>
          <a:bodyPr/>
          <a:lstStyle/>
          <a:p>
            <a:fld id="{B88FA101-3B40-4BBB-B5EB-B32D4D6EC64B}" type="slidenum">
              <a:rPr lang="en-US" smtClean="0">
                <a:latin typeface="Arial" pitchFamily="34" charset="0"/>
              </a:rPr>
              <a:pPr/>
              <a:t>106</a:t>
            </a:fld>
            <a:endParaRPr lang="en-US">
              <a:latin typeface="Arial" pitchFamily="34" charset="0"/>
            </a:endParaRPr>
          </a:p>
        </p:txBody>
      </p:sp>
      <p:sp>
        <p:nvSpPr>
          <p:cNvPr id="201731" name="Rectangle 2"/>
          <p:cNvSpPr>
            <a:spLocks noGrp="1" noRot="1" noChangeAspect="1" noChangeArrowheads="1" noTextEdit="1"/>
          </p:cNvSpPr>
          <p:nvPr>
            <p:ph type="sldImg"/>
          </p:nvPr>
        </p:nvSpPr>
        <p:spPr>
          <a:xfrm>
            <a:off x="381000" y="685800"/>
            <a:ext cx="6096000" cy="3429000"/>
          </a:xfrm>
          <a:ln/>
        </p:spPr>
      </p:sp>
      <p:sp>
        <p:nvSpPr>
          <p:cNvPr id="201732" name="Rectangle 3"/>
          <p:cNvSpPr>
            <a:spLocks noGrp="1" noChangeArrowheads="1"/>
          </p:cNvSpPr>
          <p:nvPr>
            <p:ph type="body" idx="1"/>
          </p:nvPr>
        </p:nvSpPr>
        <p:spPr>
          <a:noFill/>
          <a:ln/>
        </p:spPr>
        <p:txBody>
          <a:bodyPr lIns="91427" tIns="45714" rIns="91427" bIns="45714"/>
          <a:lstStyle/>
          <a:p>
            <a:pPr eaLnBrk="1" hangingPunct="1"/>
            <a:endParaRPr lang="de-DE" dirty="0">
              <a:latin typeface="Times"/>
            </a:endParaRPr>
          </a:p>
        </p:txBody>
      </p:sp>
    </p:spTree>
    <p:extLst>
      <p:ext uri="{BB962C8B-B14F-4D97-AF65-F5344CB8AC3E}">
        <p14:creationId xmlns:p14="http://schemas.microsoft.com/office/powerpoint/2010/main" val="30381022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Rot="1" noChangeAspect="1" noChangeArrowheads="1" noTextEdit="1"/>
          </p:cNvSpPr>
          <p:nvPr>
            <p:ph type="sldImg"/>
          </p:nvPr>
        </p:nvSpPr>
        <p:spPr>
          <a:xfrm>
            <a:off x="382588" y="687388"/>
            <a:ext cx="6096000" cy="3429000"/>
          </a:xfrm>
          <a:ln/>
        </p:spPr>
      </p:sp>
      <p:sp>
        <p:nvSpPr>
          <p:cNvPr id="164867" name="Rectangle 3"/>
          <p:cNvSpPr>
            <a:spLocks noGrp="1" noChangeArrowheads="1"/>
          </p:cNvSpPr>
          <p:nvPr>
            <p:ph type="body" idx="1"/>
          </p:nvPr>
        </p:nvSpPr>
        <p:spPr>
          <a:xfrm>
            <a:off x="610102" y="4343584"/>
            <a:ext cx="5791128" cy="4112964"/>
          </a:xfrm>
          <a:noFill/>
          <a:ln/>
        </p:spPr>
        <p:txBody>
          <a:bodyPr/>
          <a:lstStyle/>
          <a:p>
            <a:pPr lvl="1"/>
            <a:r>
              <a:rPr lang="en-US" altLang="ko-KR">
                <a:latin typeface="Times"/>
                <a:ea typeface="굴림" pitchFamily="50" charset="-127"/>
              </a:rPr>
              <a:t>&gt;&gt; sbr_testHarness_SiL</a:t>
            </a:r>
          </a:p>
        </p:txBody>
      </p:sp>
    </p:spTree>
    <p:extLst>
      <p:ext uri="{BB962C8B-B14F-4D97-AF65-F5344CB8AC3E}">
        <p14:creationId xmlns:p14="http://schemas.microsoft.com/office/powerpoint/2010/main" val="17770338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Rot="1" noChangeAspect="1" noChangeArrowheads="1" noTextEdit="1"/>
          </p:cNvSpPr>
          <p:nvPr>
            <p:ph type="sldImg"/>
          </p:nvPr>
        </p:nvSpPr>
        <p:spPr>
          <a:xfrm>
            <a:off x="382588" y="687388"/>
            <a:ext cx="6096000" cy="3429000"/>
          </a:xfrm>
          <a:ln/>
        </p:spPr>
      </p:sp>
      <p:sp>
        <p:nvSpPr>
          <p:cNvPr id="165891" name="Rectangle 3"/>
          <p:cNvSpPr>
            <a:spLocks noGrp="1" noChangeArrowheads="1"/>
          </p:cNvSpPr>
          <p:nvPr>
            <p:ph type="body" idx="1"/>
          </p:nvPr>
        </p:nvSpPr>
        <p:spPr>
          <a:xfrm>
            <a:off x="610102" y="4343584"/>
            <a:ext cx="5791128" cy="4112964"/>
          </a:xfrm>
          <a:noFill/>
          <a:ln/>
        </p:spPr>
        <p:txBody>
          <a:bodyPr/>
          <a:lstStyle/>
          <a:p>
            <a:pPr lvl="1"/>
            <a:r>
              <a:rPr lang="en-US" altLang="ko-KR">
                <a:latin typeface="Times"/>
                <a:ea typeface="굴림" pitchFamily="50" charset="-127"/>
              </a:rPr>
              <a:t>Embedded IDE Link for TS has been used(C167)</a:t>
            </a:r>
          </a:p>
          <a:p>
            <a:pPr lvl="1"/>
            <a:endParaRPr lang="en-US" altLang="ko-KR">
              <a:latin typeface="Times"/>
              <a:ea typeface="굴림" pitchFamily="50" charset="-127"/>
            </a:endParaRPr>
          </a:p>
          <a:p>
            <a:pPr lvl="1"/>
            <a:r>
              <a:rPr lang="en-US" altLang="ko-KR">
                <a:latin typeface="Times"/>
                <a:ea typeface="굴림" pitchFamily="50" charset="-127"/>
              </a:rPr>
              <a:t>&gt;&gt; sbr_testHarness_PiL</a:t>
            </a:r>
          </a:p>
          <a:p>
            <a:pPr lvl="1"/>
            <a:endParaRPr lang="en-US" altLang="ko-KR">
              <a:latin typeface="Times"/>
              <a:ea typeface="굴림" pitchFamily="50" charset="-127"/>
            </a:endParaRPr>
          </a:p>
          <a:p>
            <a:pPr lvl="1"/>
            <a:endParaRPr lang="en-US" altLang="ko-KR">
              <a:latin typeface="Times"/>
              <a:ea typeface="굴림" pitchFamily="50" charset="-127"/>
            </a:endParaRPr>
          </a:p>
        </p:txBody>
      </p:sp>
    </p:spTree>
    <p:extLst>
      <p:ext uri="{BB962C8B-B14F-4D97-AF65-F5344CB8AC3E}">
        <p14:creationId xmlns:p14="http://schemas.microsoft.com/office/powerpoint/2010/main" val="384210523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111</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896035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16</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393398120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6"/>
          <p:cNvSpPr>
            <a:spLocks noGrp="1" noChangeArrowheads="1"/>
          </p:cNvSpPr>
          <p:nvPr>
            <p:ph type="ftr" sz="quarter" idx="4"/>
          </p:nvPr>
        </p:nvSpPr>
        <p:spPr>
          <a:xfrm>
            <a:off x="0" y="8685213"/>
            <a:ext cx="2971800" cy="457200"/>
          </a:xfrm>
          <a:prstGeom prst="rect">
            <a:avLst/>
          </a:prstGeom>
          <a:noFill/>
        </p:spPr>
        <p:txBody>
          <a:bodyPr/>
          <a:lstStyle/>
          <a:p>
            <a:r>
              <a:rPr lang="en-US"/>
              <a:t>The MathWorks</a:t>
            </a:r>
          </a:p>
        </p:txBody>
      </p:sp>
      <p:sp>
        <p:nvSpPr>
          <p:cNvPr id="48131" name="Rectangle 7"/>
          <p:cNvSpPr>
            <a:spLocks noGrp="1" noChangeArrowheads="1"/>
          </p:cNvSpPr>
          <p:nvPr>
            <p:ph type="sldNum" sz="quarter" idx="5"/>
          </p:nvPr>
        </p:nvSpPr>
        <p:spPr>
          <a:xfrm>
            <a:off x="3884613" y="8685213"/>
            <a:ext cx="2971800" cy="457200"/>
          </a:xfrm>
          <a:prstGeom prst="rect">
            <a:avLst/>
          </a:prstGeom>
          <a:noFill/>
        </p:spPr>
        <p:txBody>
          <a:bodyPr/>
          <a:lstStyle/>
          <a:p>
            <a:fld id="{432E8723-43D0-4D33-9BEF-3232A61B7C34}" type="slidenum">
              <a:rPr lang="en-US"/>
              <a:pPr/>
              <a:t>120</a:t>
            </a:fld>
            <a:endParaRPr lang="en-US"/>
          </a:p>
        </p:txBody>
      </p:sp>
      <p:sp>
        <p:nvSpPr>
          <p:cNvPr id="48132" name="Rectangle 2"/>
          <p:cNvSpPr>
            <a:spLocks noGrp="1" noRot="1" noChangeAspect="1" noChangeArrowheads="1" noTextEdit="1"/>
          </p:cNvSpPr>
          <p:nvPr>
            <p:ph type="sldImg"/>
          </p:nvPr>
        </p:nvSpPr>
        <p:spPr>
          <a:xfrm>
            <a:off x="382588" y="685800"/>
            <a:ext cx="6096000" cy="3429000"/>
          </a:xfrm>
          <a:ln/>
        </p:spPr>
      </p:sp>
      <p:sp>
        <p:nvSpPr>
          <p:cNvPr id="48133" name="Rectangle 3"/>
          <p:cNvSpPr>
            <a:spLocks noGrp="1" noChangeArrowheads="1"/>
          </p:cNvSpPr>
          <p:nvPr>
            <p:ph type="body" idx="1"/>
          </p:nvPr>
        </p:nvSpPr>
        <p:spPr>
          <a:xfrm>
            <a:off x="380309" y="4343715"/>
            <a:ext cx="6097385" cy="4113862"/>
          </a:xfrm>
          <a:noFill/>
          <a:ln/>
        </p:spPr>
        <p:txBody>
          <a:bodyPr>
            <a:normAutofit lnSpcReduction="10000"/>
          </a:bodyPr>
          <a:lstStyle/>
          <a:p>
            <a:r>
              <a:rPr lang="en-US" dirty="0"/>
              <a:t>MATLAB Central is the home of the MathWorks user community, where users can ask and get answers to their questions about MathWorks products. This area of the MathWorks Web site supports idea-sharing and collaboration among users. Resources include a very active file exchange service with over 12,500  user-contributed functions, examples, and other submissions. MATLAB Central also provides convenient Web access to the Usenet newsgroup </a:t>
            </a:r>
            <a:r>
              <a:rPr lang="en-US" dirty="0" err="1"/>
              <a:t>comp.soft-sys.matlab</a:t>
            </a:r>
            <a:r>
              <a:rPr lang="en-US" dirty="0"/>
              <a:t> (affectionately called “CSSM”), where users share ideas, tips and tricks, example code, and viewpoints. </a:t>
            </a:r>
          </a:p>
          <a:p>
            <a:endParaRPr lang="en-US" dirty="0"/>
          </a:p>
          <a:p>
            <a:pPr marL="0" lvl="1" defTabSz="914334">
              <a:defRPr/>
            </a:pPr>
            <a:r>
              <a:rPr lang="en-US" sz="1400" dirty="0"/>
              <a:t>MATLAB Central:</a:t>
            </a:r>
          </a:p>
          <a:p>
            <a:pPr marL="285729" lvl="1" indent="-285729" defTabSz="914334">
              <a:buFont typeface="Arial" pitchFamily="34" charset="0"/>
              <a:buChar char="•"/>
              <a:defRPr/>
            </a:pPr>
            <a:r>
              <a:rPr lang="en-US" sz="1400" dirty="0"/>
              <a:t>averaging 200 submissions per month</a:t>
            </a:r>
          </a:p>
          <a:p>
            <a:pPr marL="285729" lvl="1" indent="-285729" defTabSz="914334">
              <a:buFont typeface="Arial" pitchFamily="34" charset="0"/>
              <a:buChar char="•"/>
              <a:defRPr/>
            </a:pPr>
            <a:r>
              <a:rPr lang="en-US" sz="1400" dirty="0"/>
              <a:t>380,000 downloads per month</a:t>
            </a:r>
          </a:p>
          <a:p>
            <a:pPr marL="0" lvl="1" defTabSz="914334">
              <a:defRPr/>
            </a:pPr>
            <a:endParaRPr lang="en-US" sz="1400" dirty="0"/>
          </a:p>
          <a:p>
            <a:pPr marL="0" lvl="1" defTabSz="914334">
              <a:defRPr/>
            </a:pPr>
            <a:r>
              <a:rPr lang="en-US" sz="1400" dirty="0"/>
              <a:t>MATLAB Answers</a:t>
            </a:r>
          </a:p>
          <a:p>
            <a:pPr marL="285729" lvl="1" indent="-285729" defTabSz="914334">
              <a:buFont typeface="Arial" pitchFamily="34" charset="0"/>
              <a:buChar char="•"/>
              <a:defRPr/>
            </a:pPr>
            <a:r>
              <a:rPr lang="en-US" sz="1400" dirty="0"/>
              <a:t>Search for and rate answers to programming questions in a collaborative question and answer environment </a:t>
            </a:r>
          </a:p>
          <a:p>
            <a:pPr marL="285729" lvl="1" indent="-285729" defTabSz="914334">
              <a:buFont typeface="Arial" pitchFamily="34" charset="0"/>
              <a:buChar char="•"/>
              <a:defRPr/>
            </a:pPr>
            <a:r>
              <a:rPr lang="en-US" sz="1400" dirty="0"/>
              <a:t>averaging 120 new questions and 685 new answers posted every day</a:t>
            </a:r>
          </a:p>
          <a:p>
            <a:pPr marL="285729" lvl="1" indent="-285729" defTabSz="914334">
              <a:buFont typeface="Arial" pitchFamily="34" charset="0"/>
              <a:buChar char="•"/>
              <a:defRPr/>
            </a:pPr>
            <a:r>
              <a:rPr lang="en-US" sz="1400" dirty="0"/>
              <a:t>Comment on, contribute, or vote up answers, building reputation as you go</a:t>
            </a:r>
          </a:p>
          <a:p>
            <a:endParaRPr lang="en-US" dirty="0"/>
          </a:p>
          <a:p>
            <a:endParaRPr lang="en-US" dirty="0"/>
          </a:p>
          <a:p>
            <a:pPr eaLnBrk="1" hangingPunct="1"/>
            <a:endParaRPr lang="en-US" dirty="0"/>
          </a:p>
          <a:p>
            <a:pPr eaLnBrk="1" hangingPunct="1"/>
            <a:r>
              <a:rPr lang="en-US" dirty="0"/>
              <a:t>For more information, refer to </a:t>
            </a:r>
            <a:r>
              <a:rPr lang="en-US" b="1" dirty="0"/>
              <a:t>mathworks.com/</a:t>
            </a:r>
            <a:r>
              <a:rPr lang="en-US" b="1" dirty="0" err="1"/>
              <a:t>matlabcentral</a:t>
            </a:r>
            <a:r>
              <a:rPr lang="en-US" b="1" dirty="0"/>
              <a:t>.</a:t>
            </a:r>
          </a:p>
          <a:p>
            <a:pPr eaLnBrk="1" hangingPunct="1"/>
            <a:endParaRPr lang="en-US" dirty="0"/>
          </a:p>
        </p:txBody>
      </p:sp>
    </p:spTree>
    <p:extLst>
      <p:ext uri="{BB962C8B-B14F-4D97-AF65-F5344CB8AC3E}">
        <p14:creationId xmlns:p14="http://schemas.microsoft.com/office/powerpoint/2010/main" val="86416335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6"/>
          <p:cNvSpPr>
            <a:spLocks noGrp="1" noChangeArrowheads="1"/>
          </p:cNvSpPr>
          <p:nvPr>
            <p:ph type="ftr" sz="quarter" idx="4"/>
          </p:nvPr>
        </p:nvSpPr>
        <p:spPr>
          <a:xfrm>
            <a:off x="0" y="8685213"/>
            <a:ext cx="2971800" cy="457200"/>
          </a:xfrm>
          <a:prstGeom prst="rect">
            <a:avLst/>
          </a:prstGeom>
          <a:noFill/>
        </p:spPr>
        <p:txBody>
          <a:bodyPr/>
          <a:lstStyle/>
          <a:p>
            <a:r>
              <a:rPr lang="en-US" dirty="0"/>
              <a:t>The MathWorks</a:t>
            </a:r>
          </a:p>
        </p:txBody>
      </p:sp>
      <p:sp>
        <p:nvSpPr>
          <p:cNvPr id="114691" name="Rectangle 7"/>
          <p:cNvSpPr>
            <a:spLocks noGrp="1" noChangeArrowheads="1"/>
          </p:cNvSpPr>
          <p:nvPr>
            <p:ph type="sldNum" sz="quarter" idx="5"/>
          </p:nvPr>
        </p:nvSpPr>
        <p:spPr>
          <a:xfrm>
            <a:off x="3884613" y="8685213"/>
            <a:ext cx="2971800" cy="457200"/>
          </a:xfrm>
          <a:prstGeom prst="rect">
            <a:avLst/>
          </a:prstGeom>
          <a:noFill/>
        </p:spPr>
        <p:txBody>
          <a:bodyPr/>
          <a:lstStyle/>
          <a:p>
            <a:fld id="{951A7FFE-49C5-4CBB-BBD2-1CA70228F787}" type="slidenum">
              <a:rPr lang="en-US"/>
              <a:pPr/>
              <a:t>121</a:t>
            </a:fld>
            <a:endParaRPr lang="en-US"/>
          </a:p>
        </p:txBody>
      </p:sp>
      <p:sp>
        <p:nvSpPr>
          <p:cNvPr id="114692" name="Rectangle 2"/>
          <p:cNvSpPr>
            <a:spLocks noGrp="1" noRot="1" noChangeAspect="1" noChangeArrowheads="1" noTextEdit="1"/>
          </p:cNvSpPr>
          <p:nvPr>
            <p:ph type="sldImg"/>
          </p:nvPr>
        </p:nvSpPr>
        <p:spPr>
          <a:xfrm>
            <a:off x="385763" y="684213"/>
            <a:ext cx="6094412" cy="3429000"/>
          </a:xfrm>
          <a:ln/>
        </p:spPr>
      </p:sp>
      <p:sp>
        <p:nvSpPr>
          <p:cNvPr id="114693" name="Rectangle 3"/>
          <p:cNvSpPr>
            <a:spLocks noGrp="1" noChangeArrowheads="1"/>
          </p:cNvSpPr>
          <p:nvPr>
            <p:ph type="body" idx="1"/>
          </p:nvPr>
        </p:nvSpPr>
        <p:spPr>
          <a:xfrm>
            <a:off x="377647" y="4342150"/>
            <a:ext cx="6102707" cy="4116989"/>
          </a:xfrm>
          <a:noFill/>
          <a:ln/>
        </p:spPr>
        <p:txBody>
          <a:bodyPr>
            <a:normAutofit fontScale="92500" lnSpcReduction="20000"/>
          </a:bodyPr>
          <a:lstStyle/>
          <a:p>
            <a:pPr eaLnBrk="1" hangingPunct="1">
              <a:spcBef>
                <a:spcPct val="0"/>
              </a:spcBef>
            </a:pPr>
            <a:r>
              <a:rPr lang="en-US" dirty="0"/>
              <a:t>The MathWorks Training Services helps you use our products to succeed in your work. Our training courses are developed around the core responsibilities of engineers, scientists and educators like you. Our trainers focus on your goals and how to utilize MathWorks tools to achieve them.  </a:t>
            </a:r>
          </a:p>
          <a:p>
            <a:pPr eaLnBrk="1" hangingPunct="1">
              <a:spcBef>
                <a:spcPct val="0"/>
              </a:spcBef>
            </a:pPr>
            <a:endParaRPr lang="en-US" dirty="0"/>
          </a:p>
          <a:p>
            <a:pPr eaLnBrk="1" hangingPunct="1">
              <a:spcBef>
                <a:spcPct val="0"/>
              </a:spcBef>
            </a:pPr>
            <a:r>
              <a:rPr lang="en-US" b="1" dirty="0"/>
              <a:t>Public Instructor-led Training</a:t>
            </a:r>
            <a:br>
              <a:rPr lang="en-US" dirty="0"/>
            </a:br>
            <a:r>
              <a:rPr lang="en-US" dirty="0"/>
              <a:t>Public instructor-led courses are offered in North America, France, Germany, Italy, Spain, Switzerland, the Netherlands and the United Kingdom. In addition, many of our distributors offer training at other international sites. So, whether you are in Boston, </a:t>
            </a:r>
            <a:r>
              <a:rPr lang="en-US" dirty="0" err="1"/>
              <a:t>München</a:t>
            </a:r>
            <a:r>
              <a:rPr lang="en-US" dirty="0"/>
              <a:t> ,            or Bangalore, you can find hands-on training at a location near you. </a:t>
            </a:r>
          </a:p>
          <a:p>
            <a:pPr eaLnBrk="1" hangingPunct="1">
              <a:spcBef>
                <a:spcPct val="0"/>
              </a:spcBef>
            </a:pPr>
            <a:endParaRPr lang="en-US" dirty="0"/>
          </a:p>
          <a:p>
            <a:pPr eaLnBrk="1" hangingPunct="1">
              <a:spcBef>
                <a:spcPct val="0"/>
              </a:spcBef>
            </a:pPr>
            <a:r>
              <a:rPr lang="en-US" b="1" dirty="0"/>
              <a:t>On-Site Instructor-led Training</a:t>
            </a:r>
          </a:p>
          <a:p>
            <a:pPr eaLnBrk="1" hangingPunct="1">
              <a:spcBef>
                <a:spcPct val="0"/>
              </a:spcBef>
            </a:pPr>
            <a:r>
              <a:rPr lang="en-US" dirty="0"/>
              <a:t>The MathWorks also offers customized training courses that can be taught at your own facility. Our engineers can incorporate company-         or industry-specific examples into a curriculum of your choosing.</a:t>
            </a:r>
          </a:p>
          <a:p>
            <a:pPr eaLnBrk="1" hangingPunct="1">
              <a:spcBef>
                <a:spcPct val="0"/>
              </a:spcBef>
            </a:pPr>
            <a:endParaRPr lang="en-US" dirty="0"/>
          </a:p>
          <a:p>
            <a:pPr eaLnBrk="1" hangingPunct="1">
              <a:spcBef>
                <a:spcPct val="0"/>
              </a:spcBef>
            </a:pPr>
            <a:r>
              <a:rPr lang="en-US" b="1" dirty="0"/>
              <a:t>Instructor-led E-Learning</a:t>
            </a:r>
            <a:br>
              <a:rPr lang="en-US" dirty="0"/>
            </a:br>
            <a:r>
              <a:rPr lang="en-US" dirty="0"/>
              <a:t>All of our training courses (except for a few that require specialized hardware) are also offered over the Web. An instructor in one of             our offices can share their desktop with you and communicate over the phone. You get the same high quality instruction, but in the convenience of your home or office. Our e-learning courses are also typically run with far fewer students, with a more flexible schedule.</a:t>
            </a:r>
          </a:p>
          <a:p>
            <a:pPr eaLnBrk="1" hangingPunct="1">
              <a:spcBef>
                <a:spcPct val="0"/>
              </a:spcBef>
            </a:pPr>
            <a:endParaRPr lang="en-US" dirty="0"/>
          </a:p>
          <a:p>
            <a:pPr eaLnBrk="1" hangingPunct="1">
              <a:spcBef>
                <a:spcPct val="0"/>
              </a:spcBef>
            </a:pPr>
            <a:r>
              <a:rPr lang="en-US" b="1" dirty="0"/>
              <a:t>Course Topics </a:t>
            </a:r>
          </a:p>
          <a:p>
            <a:pPr eaLnBrk="1" hangingPunct="1">
              <a:spcBef>
                <a:spcPct val="0"/>
              </a:spcBef>
            </a:pPr>
            <a:r>
              <a:rPr lang="en-US" dirty="0"/>
              <a:t>The MathWorks offers introductory and intermediate courses in MATLAB, Simulink and </a:t>
            </a:r>
            <a:r>
              <a:rPr lang="en-US" dirty="0" err="1"/>
              <a:t>Stateflow</a:t>
            </a:r>
            <a:r>
              <a:rPr lang="en-US" dirty="0"/>
              <a:t>, as well as advanced courses              in subjects such as control design, signal and image processing, test and measurement, optimization, statistics and financial analysis.</a:t>
            </a:r>
          </a:p>
          <a:p>
            <a:pPr eaLnBrk="1" hangingPunct="1">
              <a:spcBef>
                <a:spcPct val="0"/>
              </a:spcBef>
            </a:pPr>
            <a:endParaRPr lang="en-US" dirty="0"/>
          </a:p>
          <a:p>
            <a:pPr eaLnBrk="1" hangingPunct="1">
              <a:spcBef>
                <a:spcPct val="0"/>
              </a:spcBef>
            </a:pPr>
            <a:r>
              <a:rPr lang="en-US" dirty="0"/>
              <a:t>For course information and the latest training schedule and locations:</a:t>
            </a:r>
          </a:p>
          <a:p>
            <a:pPr eaLnBrk="1" hangingPunct="1">
              <a:spcBef>
                <a:spcPct val="0"/>
              </a:spcBef>
            </a:pPr>
            <a:r>
              <a:rPr lang="en-US" b="1" dirty="0"/>
              <a:t>www.mathworks.com/training</a:t>
            </a:r>
          </a:p>
        </p:txBody>
      </p:sp>
    </p:spTree>
    <p:extLst>
      <p:ext uri="{BB962C8B-B14F-4D97-AF65-F5344CB8AC3E}">
        <p14:creationId xmlns:p14="http://schemas.microsoft.com/office/powerpoint/2010/main" val="150651318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sz="1200" dirty="0">
              <a:solidFill>
                <a:schemeClr val="bg1"/>
              </a:solidFill>
              <a:latin typeface="Arial" pitchFamily="34" charset="0"/>
              <a:cs typeface="Arial" pitchFamily="34" charset="0"/>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AD73B8C3-A209-4A55-9261-22C2A02B3159}" type="slidenum">
              <a:rPr lang="en-US" smtClean="0">
                <a:solidFill>
                  <a:prstClr val="black"/>
                </a:solidFill>
              </a:rPr>
              <a:pPr/>
              <a:t>122</a:t>
            </a:fld>
            <a:endParaRPr lang="en-US">
              <a:solidFill>
                <a:prstClr val="black"/>
              </a:solidFill>
            </a:endParaRPr>
          </a:p>
        </p:txBody>
      </p:sp>
    </p:spTree>
    <p:extLst>
      <p:ext uri="{BB962C8B-B14F-4D97-AF65-F5344CB8AC3E}">
        <p14:creationId xmlns:p14="http://schemas.microsoft.com/office/powerpoint/2010/main" val="31932139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123</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419511219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Verification can be done early in the design phase – at a model level using the formal methods. A number of potential design problems can be detected automatically, before running simulation and before testing.</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125</a:t>
            </a:fld>
            <a:endParaRPr lang="en-US" dirty="0"/>
          </a:p>
        </p:txBody>
      </p:sp>
    </p:spTree>
    <p:extLst>
      <p:ext uri="{BB962C8B-B14F-4D97-AF65-F5344CB8AC3E}">
        <p14:creationId xmlns:p14="http://schemas.microsoft.com/office/powerpoint/2010/main" val="24485777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130</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27809643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NEED TO HIGHLIGHT relevant</a:t>
            </a:r>
            <a:r>
              <a:rPr lang="en-US" baseline="0" dirty="0"/>
              <a:t> parts of email.  </a:t>
            </a:r>
            <a:r>
              <a:rPr lang="en-US" dirty="0"/>
              <a:t>Ask question to </a:t>
            </a:r>
            <a:r>
              <a:rPr lang="en-US"/>
              <a:t>room …</a:t>
            </a:r>
            <a:endParaRPr lang="en-US" dirty="0"/>
          </a:p>
          <a:p>
            <a:endParaRPr lang="en-US" dirty="0"/>
          </a:p>
          <a:p>
            <a:r>
              <a:rPr lang="en-US" dirty="0"/>
              <a:t>Shaun:</a:t>
            </a:r>
            <a:r>
              <a:rPr lang="en-US" baseline="0" dirty="0"/>
              <a:t>  More “feeling”…. Use an email from Chuck (</a:t>
            </a:r>
            <a:r>
              <a:rPr lang="en-US" baseline="0" dirty="0" err="1"/>
              <a:t>Snagit</a:t>
            </a:r>
            <a:r>
              <a:rPr lang="en-US" baseline="0" dirty="0"/>
              <a:t>)… does this happen to you guys …. </a:t>
            </a:r>
          </a:p>
          <a:p>
            <a:r>
              <a:rPr lang="en-US" baseline="0" dirty="0"/>
              <a:t>Jay: Chuck: Can we start with this…</a:t>
            </a:r>
          </a:p>
          <a:p>
            <a:endParaRPr lang="en-US" baseline="0" dirty="0"/>
          </a:p>
          <a:p>
            <a:r>
              <a:rPr lang="en-US" baseline="0" dirty="0"/>
              <a:t>Use pic of chuck.</a:t>
            </a:r>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131</a:t>
            </a:fld>
            <a:endParaRPr lang="en-US"/>
          </a:p>
        </p:txBody>
      </p:sp>
    </p:spTree>
    <p:extLst>
      <p:ext uri="{BB962C8B-B14F-4D97-AF65-F5344CB8AC3E}">
        <p14:creationId xmlns:p14="http://schemas.microsoft.com/office/powerpoint/2010/main" val="8958905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the property fix.</a:t>
            </a:r>
          </a:p>
          <a:p>
            <a:endParaRPr lang="en-US" dirty="0"/>
          </a:p>
          <a:p>
            <a:r>
              <a:rPr lang="en-US" dirty="0"/>
              <a:t>Point</a:t>
            </a:r>
            <a:r>
              <a:rPr lang="en-US" baseline="0" dirty="0"/>
              <a:t> to logic that broke.  </a:t>
            </a:r>
          </a:p>
          <a:p>
            <a:endParaRPr lang="en-US" baseline="0" dirty="0"/>
          </a:p>
          <a:p>
            <a:r>
              <a:rPr lang="en-US" baseline="0" dirty="0"/>
              <a:t>Then show what you did …</a:t>
            </a:r>
          </a:p>
          <a:p>
            <a:endParaRPr lang="en-US" baseline="0" dirty="0"/>
          </a:p>
          <a:p>
            <a:r>
              <a:rPr lang="en-US" dirty="0"/>
              <a:t>Ask SLDV the following questions:</a:t>
            </a:r>
          </a:p>
          <a:p>
            <a:pPr lvl="1"/>
            <a:r>
              <a:rPr lang="en-US" dirty="0"/>
              <a:t>Can “XXX” ever occur?</a:t>
            </a:r>
          </a:p>
          <a:p>
            <a:pPr lvl="1"/>
            <a:r>
              <a:rPr lang="en-US" dirty="0"/>
              <a:t>Is “XXX” always met by my model?</a:t>
            </a:r>
          </a:p>
          <a:p>
            <a:endParaRPr lang="en-US" dirty="0"/>
          </a:p>
        </p:txBody>
      </p:sp>
      <p:sp>
        <p:nvSpPr>
          <p:cNvPr id="4" name="Slide Number Placeholder 3"/>
          <p:cNvSpPr>
            <a:spLocks noGrp="1"/>
          </p:cNvSpPr>
          <p:nvPr>
            <p:ph type="sldNum" sz="quarter" idx="10"/>
          </p:nvPr>
        </p:nvSpPr>
        <p:spPr/>
        <p:txBody>
          <a:bodyPr/>
          <a:lstStyle/>
          <a:p>
            <a:fld id="{AD73B8C3-A209-4A55-9261-22C2A02B3159}" type="slidenum">
              <a:rPr lang="en-US" smtClean="0"/>
              <a:pPr/>
              <a:t>132</a:t>
            </a:fld>
            <a:endParaRPr lang="en-US"/>
          </a:p>
        </p:txBody>
      </p:sp>
    </p:spTree>
    <p:extLst>
      <p:ext uri="{BB962C8B-B14F-4D97-AF65-F5344CB8AC3E}">
        <p14:creationId xmlns:p14="http://schemas.microsoft.com/office/powerpoint/2010/main" val="11080209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95343"/>
            <a:ext cx="6855890" cy="8478795"/>
          </a:xfrm>
          <a:prstGeom prst="rect">
            <a:avLst/>
          </a:prstGeom>
          <a:noFill/>
        </p:spPr>
        <p:txBody>
          <a:bodyPr numCol="2" spcCol="457200"/>
          <a:lstStyle/>
          <a:p>
            <a:pPr algn="just" defTabSz="965200" eaLnBrk="0" hangingPunct="0">
              <a:defRPr/>
            </a:pPr>
            <a:r>
              <a:rPr lang="en-US" sz="2000" dirty="0">
                <a:solidFill>
                  <a:srgbClr val="000000"/>
                </a:solidFill>
                <a:latin typeface="Garamond" pitchFamily="18" charset="0"/>
                <a:cs typeface="+mn-cs"/>
              </a:rPr>
              <a:t>Need for formal verification</a:t>
            </a:r>
          </a:p>
          <a:p>
            <a:pPr algn="just" defTabSz="965200" eaLnBrk="0" hangingPunct="0">
              <a:defRPr/>
            </a:pPr>
            <a:endParaRPr lang="en-US" sz="200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order to understand the need for formal verification, lets contrast it to traditional testing methodologies.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a typical testing framework, we create test inputs to test certain points in our design.  These tests could be for functional design points, but in essence we can only hope to test certain (finite) points in the design space. There is a limit to the total design space we can cover in this methods.</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In contrast, formal verification lets you achieve 100% coverage of the design space using mathematical techniques – an ideal case. By doing so, we can hope to test a wider part of our design and find flaws and unexpected/unintended parts of our design.</a:t>
            </a:r>
          </a:p>
          <a:p>
            <a:pPr algn="just" defTabSz="965200" eaLnBrk="0" hangingPunct="0">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However,  note that in practice covering the entire design space may not be feasible – either due to design complexity, nonlinearities, formal engine limitations, time constraints etc. In a practical approach, we do however get much higher confidence (by testing more of the design space) and hence the approach fairs better than traditional point-based testing solutions.</a:t>
            </a: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marL="228600" indent="-228600" algn="just" defTabSz="965200" eaLnBrk="0" hangingPunct="0">
              <a:buAutoNum type="arabicPeriod"/>
              <a:defRPr/>
            </a:pPr>
            <a:endParaRPr lang="en-US" sz="1200" b="0" dirty="0">
              <a:solidFill>
                <a:srgbClr val="000000"/>
              </a:solidFill>
              <a:latin typeface="Garamond" pitchFamily="18" charset="0"/>
              <a:cs typeface="+mn-cs"/>
            </a:endParaRPr>
          </a:p>
          <a:p>
            <a:pPr algn="just" defTabSz="965200" eaLnBrk="0" hangingPunct="0">
              <a:defRPr/>
            </a:pPr>
            <a:r>
              <a:rPr lang="en-US" sz="1200" b="0" dirty="0">
                <a:solidFill>
                  <a:srgbClr val="000000"/>
                </a:solidFill>
                <a:latin typeface="Garamond" pitchFamily="18" charset="0"/>
                <a:cs typeface="+mn-cs"/>
              </a:rPr>
              <a:t> </a:t>
            </a:r>
          </a:p>
          <a:p>
            <a:pPr algn="just" defTabSz="965200" eaLnBrk="0" hangingPunct="0">
              <a:defRPr/>
            </a:pPr>
            <a:endParaRPr lang="en-US" sz="2000" dirty="0">
              <a:solidFill>
                <a:srgbClr val="000000"/>
              </a:solidFill>
              <a:latin typeface="Garamond" pitchFamily="18" charset="0"/>
              <a:cs typeface="+mn-cs"/>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1376" y="3136307"/>
            <a:ext cx="1236418" cy="215197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6539" y="5597496"/>
            <a:ext cx="1266092" cy="233904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94456" y="880216"/>
            <a:ext cx="1122668" cy="2153205"/>
          </a:xfrm>
          <a:prstGeom prst="rect">
            <a:avLst/>
          </a:prstGeom>
        </p:spPr>
      </p:pic>
    </p:spTree>
    <p:extLst>
      <p:ext uri="{BB962C8B-B14F-4D97-AF65-F5344CB8AC3E}">
        <p14:creationId xmlns:p14="http://schemas.microsoft.com/office/powerpoint/2010/main" val="14169847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xfrm>
            <a:off x="3960391" y="8816418"/>
            <a:ext cx="3029374" cy="464106"/>
          </a:xfrm>
          <a:prstGeom prst="rect">
            <a:avLst/>
          </a:prstGeom>
          <a:noFill/>
        </p:spPr>
        <p:txBody>
          <a:bodyPr/>
          <a:lstStyle/>
          <a:p>
            <a:fld id="{2150370A-6B7A-46D0-A834-B36DC6B0A9DE}" type="slidenum">
              <a:rPr lang="en-US"/>
              <a:pPr/>
              <a:t>135</a:t>
            </a:fld>
            <a:endParaRPr lang="en-US"/>
          </a:p>
        </p:txBody>
      </p:sp>
      <p:sp>
        <p:nvSpPr>
          <p:cNvPr id="50179" name="Rectangle 2"/>
          <p:cNvSpPr>
            <a:spLocks noGrp="1" noRot="1" noChangeAspect="1" noChangeArrowheads="1" noTextEdit="1"/>
          </p:cNvSpPr>
          <p:nvPr>
            <p:ph type="sldImg"/>
          </p:nvPr>
        </p:nvSpPr>
        <p:spPr>
          <a:xfrm>
            <a:off x="504825" y="533400"/>
            <a:ext cx="5981700" cy="3365500"/>
          </a:xfrm>
          <a:ln/>
        </p:spPr>
      </p:sp>
      <p:sp>
        <p:nvSpPr>
          <p:cNvPr id="50180" name="Rectangle 3"/>
          <p:cNvSpPr>
            <a:spLocks noGrp="1" noChangeArrowheads="1"/>
          </p:cNvSpPr>
          <p:nvPr>
            <p:ph type="body" idx="1"/>
          </p:nvPr>
        </p:nvSpPr>
        <p:spPr>
          <a:noFill/>
          <a:ln/>
        </p:spPr>
        <p:txBody>
          <a:bodyPr lIns="92951" tIns="46476" rIns="92951" bIns="46476"/>
          <a:lstStyle/>
          <a:p>
            <a:pPr eaLnBrk="1" hangingPunct="1"/>
            <a:endParaRPr lang="de-DE">
              <a:latin typeface="Times"/>
            </a:endParaRPr>
          </a:p>
        </p:txBody>
      </p:sp>
    </p:spTree>
    <p:extLst>
      <p:ext uri="{BB962C8B-B14F-4D97-AF65-F5344CB8AC3E}">
        <p14:creationId xmlns:p14="http://schemas.microsoft.com/office/powerpoint/2010/main" val="954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6"/>
          <p:cNvSpPr>
            <a:spLocks noGrp="1" noChangeArrowheads="1"/>
          </p:cNvSpPr>
          <p:nvPr>
            <p:ph type="ftr" sz="quarter" idx="4"/>
          </p:nvPr>
        </p:nvSpPr>
        <p:spPr>
          <a:xfrm>
            <a:off x="0" y="8685213"/>
            <a:ext cx="2971800" cy="457200"/>
          </a:xfrm>
          <a:prstGeom prst="rect">
            <a:avLst/>
          </a:prstGeom>
          <a:noFill/>
        </p:spPr>
        <p:txBody>
          <a:bodyPr/>
          <a:lstStyle/>
          <a:p>
            <a:r>
              <a:rPr lang="en-US">
                <a:solidFill>
                  <a:prstClr val="black"/>
                </a:solidFill>
              </a:rPr>
              <a:t>The MathWorks</a:t>
            </a:r>
          </a:p>
        </p:txBody>
      </p:sp>
      <p:sp>
        <p:nvSpPr>
          <p:cNvPr id="12291" name="Rectangle 7"/>
          <p:cNvSpPr>
            <a:spLocks noGrp="1" noChangeArrowheads="1"/>
          </p:cNvSpPr>
          <p:nvPr>
            <p:ph type="sldNum" sz="quarter" idx="5"/>
          </p:nvPr>
        </p:nvSpPr>
        <p:spPr>
          <a:xfrm>
            <a:off x="3884613" y="8685213"/>
            <a:ext cx="2971800" cy="457200"/>
          </a:xfrm>
          <a:prstGeom prst="rect">
            <a:avLst/>
          </a:prstGeom>
          <a:noFill/>
        </p:spPr>
        <p:txBody>
          <a:bodyPr/>
          <a:lstStyle/>
          <a:p>
            <a:fld id="{FA4BFCCA-8188-4CE3-8FD2-1B73F1C90F4C}" type="slidenum">
              <a:rPr lang="en-US" smtClean="0">
                <a:solidFill>
                  <a:prstClr val="black"/>
                </a:solidFill>
              </a:rPr>
              <a:pPr/>
              <a:t>17</a:t>
            </a:fld>
            <a:endParaRPr lang="en-US">
              <a:solidFill>
                <a:prstClr val="black"/>
              </a:solidFill>
            </a:endParaRPr>
          </a:p>
        </p:txBody>
      </p:sp>
      <p:sp>
        <p:nvSpPr>
          <p:cNvPr id="12292" name="Rectangle 2"/>
          <p:cNvSpPr>
            <a:spLocks noGrp="1" noRot="1" noChangeAspect="1" noChangeArrowheads="1" noTextEdit="1"/>
          </p:cNvSpPr>
          <p:nvPr>
            <p:ph type="sldImg"/>
          </p:nvPr>
        </p:nvSpPr>
        <p:spPr>
          <a:ln/>
        </p:spPr>
      </p:sp>
      <p:sp>
        <p:nvSpPr>
          <p:cNvPr id="12293" name="Rectangle 3"/>
          <p:cNvSpPr>
            <a:spLocks noGrp="1" noChangeArrowheads="1"/>
          </p:cNvSpPr>
          <p:nvPr>
            <p:ph type="body" idx="1"/>
          </p:nvPr>
        </p:nvSpPr>
        <p:spPr>
          <a:noFill/>
          <a:ln/>
        </p:spPr>
        <p:txBody>
          <a:bodyPr/>
          <a:lstStyle/>
          <a:p>
            <a:pPr eaLnBrk="1" hangingPunct="1"/>
            <a:endParaRPr lang="en-US" dirty="0">
              <a:latin typeface="Times" pitchFamily="18" charset="0"/>
            </a:endParaRPr>
          </a:p>
        </p:txBody>
      </p:sp>
    </p:spTree>
    <p:extLst>
      <p:ext uri="{BB962C8B-B14F-4D97-AF65-F5344CB8AC3E}">
        <p14:creationId xmlns:p14="http://schemas.microsoft.com/office/powerpoint/2010/main" val="16552493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0" name="Picture 19" descr="bluemesh.jpg"/>
          <p:cNvPicPr>
            <a:picLocks noChangeAspect="1"/>
          </p:cNvPicPr>
          <p:nvPr userDrawn="1"/>
        </p:nvPicPr>
        <p:blipFill>
          <a:blip r:embed="rId2" cstate="print"/>
          <a:stretch>
            <a:fillRect/>
          </a:stretch>
        </p:blipFill>
        <p:spPr>
          <a:xfrm>
            <a:off x="-3381" y="192"/>
            <a:ext cx="12193349" cy="6870191"/>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en-US"/>
              <a:t>Click to edit Master title style</a:t>
            </a:r>
            <a:endParaRPr lang="en-US" dirty="0"/>
          </a:p>
        </p:txBody>
      </p:sp>
      <p:sp>
        <p:nvSpPr>
          <p:cNvPr id="22" name="Subtitle 2"/>
          <p:cNvSpPr>
            <a:spLocks noGrp="1"/>
          </p:cNvSpPr>
          <p:nvPr>
            <p:ph type="subTitle" idx="1"/>
          </p:nvPr>
        </p:nvSpPr>
        <p:spPr>
          <a:xfrm>
            <a:off x="914400" y="3203576"/>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23" name="TextBox 22"/>
          <p:cNvSpPr txBox="1"/>
          <p:nvPr userDrawn="1"/>
        </p:nvSpPr>
        <p:spPr>
          <a:xfrm>
            <a:off x="9635211" y="6527629"/>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33875"/>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530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7484" y="719139"/>
            <a:ext cx="11176000" cy="1139825"/>
          </a:xfrm>
        </p:spPr>
        <p:txBody>
          <a:bodyPr/>
          <a:lstStyle>
            <a:lvl1pPr eaLnBrk="0" latinLnBrk="0" hangingPunct="0">
              <a:defRPr/>
            </a:lvl1pPr>
          </a:lstStyle>
          <a:p>
            <a:r>
              <a:rPr lang="en-US" altLang="ko-KR"/>
              <a:t>Click to edit Master title style</a:t>
            </a:r>
            <a:endParaRPr lang="ko-KR" altLang="en-US"/>
          </a:p>
        </p:txBody>
      </p:sp>
      <p:sp>
        <p:nvSpPr>
          <p:cNvPr id="3" name="Text Placeholder 2"/>
          <p:cNvSpPr>
            <a:spLocks noGrp="1"/>
          </p:cNvSpPr>
          <p:nvPr>
            <p:ph type="body" sz="half" idx="1"/>
          </p:nvPr>
        </p:nvSpPr>
        <p:spPr>
          <a:xfrm>
            <a:off x="520701" y="1763713"/>
            <a:ext cx="5473700" cy="4419600"/>
          </a:xfrm>
        </p:spPr>
        <p:txBody>
          <a:bodyPr/>
          <a:lstStyle>
            <a:lvl1pPr eaLnBrk="0" latinLnBrk="0" hangingPunct="0">
              <a:defRPr/>
            </a:lvl1pPr>
            <a:lvl2pPr eaLnBrk="0" latinLnBrk="0" hangingPunct="0">
              <a:defRPr/>
            </a:lvl2pPr>
            <a:lvl3pPr eaLnBrk="0" latinLnBrk="0" hangingPunct="0">
              <a:defRPr/>
            </a:lvl3pPr>
            <a:lvl4pPr eaLnBrk="0" latinLnBrk="0" hangingPunct="0">
              <a:defRPr/>
            </a:lvl4pPr>
            <a:lvl5pPr eaLnBrk="0" latinLnBrk="0" hangingPunc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4" name="Content Placeholder 3"/>
          <p:cNvSpPr>
            <a:spLocks noGrp="1"/>
          </p:cNvSpPr>
          <p:nvPr>
            <p:ph sz="half" idx="2"/>
          </p:nvPr>
        </p:nvSpPr>
        <p:spPr>
          <a:xfrm>
            <a:off x="6197601" y="1763713"/>
            <a:ext cx="5473700" cy="4419600"/>
          </a:xfrm>
        </p:spPr>
        <p:txBody>
          <a:bodyPr/>
          <a:lstStyle>
            <a:lvl1pPr eaLnBrk="0" latinLnBrk="0" hangingPunct="0">
              <a:defRPr/>
            </a:lvl1pPr>
            <a:lvl2pPr eaLnBrk="0" latinLnBrk="0" hangingPunct="0">
              <a:defRPr/>
            </a:lvl2pPr>
            <a:lvl3pPr eaLnBrk="0" latinLnBrk="0" hangingPunct="0">
              <a:defRPr/>
            </a:lvl3pPr>
            <a:lvl4pPr eaLnBrk="0" latinLnBrk="0" hangingPunct="0">
              <a:defRPr/>
            </a:lvl4pPr>
            <a:lvl5pPr eaLnBrk="0" latinLnBrk="0" hangingPunct="0">
              <a:defRPr/>
            </a:lvl5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Tree>
    <p:extLst>
      <p:ext uri="{BB962C8B-B14F-4D97-AF65-F5344CB8AC3E}">
        <p14:creationId xmlns:p14="http://schemas.microsoft.com/office/powerpoint/2010/main" val="3202768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folie">
    <p:spTree>
      <p:nvGrpSpPr>
        <p:cNvPr id="1" name=""/>
        <p:cNvGrpSpPr/>
        <p:nvPr/>
      </p:nvGrpSpPr>
      <p:grpSpPr>
        <a:xfrm>
          <a:off x="0" y="0"/>
          <a:ext cx="0" cy="0"/>
          <a:chOff x="0" y="0"/>
          <a:chExt cx="0" cy="0"/>
        </a:xfrm>
      </p:grpSpPr>
      <p:pic>
        <p:nvPicPr>
          <p:cNvPr id="8" name="Picture 7" descr="bluemesh.jpg"/>
          <p:cNvPicPr>
            <a:picLocks noChangeAspect="1"/>
          </p:cNvPicPr>
          <p:nvPr userDrawn="1"/>
        </p:nvPicPr>
        <p:blipFill>
          <a:blip r:embed="rId2" cstate="print"/>
          <a:stretch>
            <a:fillRect/>
          </a:stretch>
        </p:blipFill>
        <p:spPr>
          <a:xfrm>
            <a:off x="-4067" y="1287"/>
            <a:ext cx="12209092" cy="6856713"/>
          </a:xfrm>
          <a:prstGeom prst="rect">
            <a:avLst/>
          </a:prstGeom>
        </p:spPr>
      </p:pic>
      <p:sp>
        <p:nvSpPr>
          <p:cNvPr id="21" name="Title 1"/>
          <p:cNvSpPr>
            <a:spLocks noGrp="1"/>
          </p:cNvSpPr>
          <p:nvPr>
            <p:ph type="ctrTitle"/>
          </p:nvPr>
        </p:nvSpPr>
        <p:spPr>
          <a:xfrm>
            <a:off x="914400" y="914400"/>
            <a:ext cx="10363200" cy="1828800"/>
          </a:xfrm>
        </p:spPr>
        <p:txBody>
          <a:bodyPr/>
          <a:lstStyle>
            <a:lvl1pPr algn="l">
              <a:defRPr sz="3200">
                <a:solidFill>
                  <a:schemeClr val="tx2"/>
                </a:solidFill>
              </a:defRPr>
            </a:lvl1pPr>
          </a:lstStyle>
          <a:p>
            <a:r>
              <a:rPr lang="de-DE"/>
              <a:t>Titelmasterformat durch Klicken bearbeiten</a:t>
            </a:r>
            <a:endParaRPr lang="en-US" dirty="0"/>
          </a:p>
        </p:txBody>
      </p:sp>
      <p:sp>
        <p:nvSpPr>
          <p:cNvPr id="22" name="Subtitle 2"/>
          <p:cNvSpPr>
            <a:spLocks noGrp="1"/>
          </p:cNvSpPr>
          <p:nvPr>
            <p:ph type="subTitle" idx="1"/>
          </p:nvPr>
        </p:nvSpPr>
        <p:spPr>
          <a:xfrm>
            <a:off x="914400" y="3203577"/>
            <a:ext cx="10363200" cy="987425"/>
          </a:xfrm>
        </p:spPr>
        <p:txBody>
          <a:bodyPr>
            <a:normAutofit/>
          </a:bodyPr>
          <a:lstStyle>
            <a:lvl1pPr marL="0" indent="0" algn="l">
              <a:buNone/>
              <a:defRPr sz="1600" b="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a:t>Formatvorlage des Untertitelmasters durch Klicken bearbeiten</a:t>
            </a:r>
            <a:endParaRPr lang="en-US" dirty="0"/>
          </a:p>
        </p:txBody>
      </p:sp>
      <p:sp>
        <p:nvSpPr>
          <p:cNvPr id="23" name="TextBox 22"/>
          <p:cNvSpPr txBox="1"/>
          <p:nvPr userDrawn="1"/>
        </p:nvSpPr>
        <p:spPr>
          <a:xfrm>
            <a:off x="10227052" y="6527630"/>
            <a:ext cx="2438400" cy="246221"/>
          </a:xfrm>
          <a:prstGeom prst="rect">
            <a:avLst/>
          </a:prstGeom>
          <a:noFill/>
        </p:spPr>
        <p:txBody>
          <a:bodyPr wrap="square" rtlCol="0">
            <a:spAutoFit/>
          </a:bodyPr>
          <a:lstStyle/>
          <a:p>
            <a:r>
              <a:rPr lang="en-US" sz="1000" dirty="0">
                <a:solidFill>
                  <a:schemeClr val="bg1"/>
                </a:solidFill>
                <a:latin typeface="Arial" pitchFamily="34" charset="0"/>
                <a:cs typeface="Arial" pitchFamily="34" charset="0"/>
              </a:rPr>
              <a:t>© 2014 The MathWorks, Inc.</a:t>
            </a:r>
          </a:p>
        </p:txBody>
      </p:sp>
      <p:cxnSp>
        <p:nvCxnSpPr>
          <p:cNvPr id="26" name="Straight Connector 25"/>
          <p:cNvCxnSpPr/>
          <p:nvPr userDrawn="1"/>
        </p:nvCxnSpPr>
        <p:spPr>
          <a:xfrm>
            <a:off x="0" y="4376652"/>
            <a:ext cx="12192000" cy="0"/>
          </a:xfrm>
          <a:prstGeom prst="line">
            <a:avLst/>
          </a:prstGeom>
          <a:ln w="57150">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8" descr="09_MW_logo_CMYK_REV.png"/>
          <p:cNvPicPr>
            <a:picLocks noChangeAspect="1"/>
          </p:cNvPicPr>
          <p:nvPr userDrawn="1"/>
        </p:nvPicPr>
        <p:blipFill>
          <a:blip r:embed="rId3" cstate="print"/>
          <a:stretch>
            <a:fillRect/>
          </a:stretch>
        </p:blipFill>
        <p:spPr>
          <a:xfrm>
            <a:off x="10330729" y="141137"/>
            <a:ext cx="1620665" cy="320591"/>
          </a:xfrm>
          <a:prstGeom prst="rect">
            <a:avLst/>
          </a:prstGeom>
          <a:noFill/>
          <a:ln>
            <a:noFill/>
          </a:ln>
        </p:spPr>
      </p:pic>
    </p:spTree>
    <p:extLst>
      <p:ext uri="{BB962C8B-B14F-4D97-AF65-F5344CB8AC3E}">
        <p14:creationId xmlns:p14="http://schemas.microsoft.com/office/powerpoint/2010/main" val="292616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sz="2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09600" y="1600200"/>
            <a:ext cx="10769600" cy="4648200"/>
          </a:xfrm>
        </p:spPr>
        <p:txBody>
          <a:bodyPr/>
          <a:lstStyle>
            <a:lvl1pPr>
              <a:buSzPct val="75000"/>
              <a:defRPr sz="2400"/>
            </a:lvl1pPr>
            <a:lvl2pPr>
              <a:lnSpc>
                <a:spcPct val="105000"/>
              </a:lnSpc>
              <a:defRPr sz="2000"/>
            </a:lvl2pPr>
            <a:lvl3pPr>
              <a:lnSpc>
                <a:spcPct val="105000"/>
              </a:lnSpc>
              <a:buSzPct val="75000"/>
              <a:defRPr sz="1600"/>
            </a:lvl3pPr>
            <a:lvl4pPr>
              <a:lnSpc>
                <a:spcPct val="105000"/>
              </a:lnSpc>
              <a:defRPr/>
            </a:lvl4pPr>
            <a:lvl5pPr>
              <a:lnSpc>
                <a:spcPct val="105000"/>
              </a:lnSpc>
              <a:defRPr/>
            </a:lvl5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p>
            <a:r>
              <a:rPr lang="en-US"/>
              <a:t>Click to edit Master title style</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p:spTree>
      <p:nvGrpSpPr>
        <p:cNvPr id="1" name=""/>
        <p:cNvGrpSpPr/>
        <p:nvPr/>
      </p:nvGrpSpPr>
      <p:grpSpPr>
        <a:xfrm>
          <a:off x="0" y="0"/>
          <a:ext cx="0" cy="0"/>
          <a:chOff x="0" y="0"/>
          <a:chExt cx="0" cy="0"/>
        </a:xfrm>
      </p:grpSpPr>
      <p:sp>
        <p:nvSpPr>
          <p:cNvPr id="10" name="Title 1"/>
          <p:cNvSpPr>
            <a:spLocks noGrp="1"/>
          </p:cNvSpPr>
          <p:nvPr>
            <p:ph type="title"/>
          </p:nvPr>
        </p:nvSpPr>
        <p:spPr>
          <a:xfrm>
            <a:off x="609600" y="457200"/>
            <a:ext cx="9448800" cy="990600"/>
          </a:xfrm>
        </p:spPr>
        <p:txBody>
          <a:bodyPr anchor="t" anchorCtr="0"/>
          <a:lstStyle>
            <a:lvl1pPr algn="l">
              <a:defRPr sz="2800" b="1">
                <a:solidFill>
                  <a:schemeClr val="tx2"/>
                </a:solidFill>
              </a:defRPr>
            </a:lvl1pPr>
          </a:lstStyle>
          <a:p>
            <a:r>
              <a:rPr lang="en-US"/>
              <a:t>Click to edit Master title style</a:t>
            </a:r>
            <a:endParaRPr lang="en-US" dirty="0"/>
          </a:p>
        </p:txBody>
      </p:sp>
      <p:sp>
        <p:nvSpPr>
          <p:cNvPr id="11" name="Content Placeholder 2"/>
          <p:cNvSpPr>
            <a:spLocks noGrp="1"/>
          </p:cNvSpPr>
          <p:nvPr>
            <p:ph sz="half" idx="10" hasCustomPrompt="1"/>
          </p:nvPr>
        </p:nvSpPr>
        <p:spPr>
          <a:xfrm>
            <a:off x="609600" y="2819400"/>
            <a:ext cx="5080000" cy="3200400"/>
          </a:xfrm>
        </p:spPr>
        <p:txBody>
          <a:bodyPr/>
          <a:lstStyle>
            <a:lvl1pPr>
              <a:buClr>
                <a:srgbClr val="125687"/>
              </a:buClr>
              <a:buSzTx/>
              <a:defRPr sz="1800" baseline="0"/>
            </a:lvl1pPr>
            <a:lvl2pPr>
              <a:defRPr sz="1600"/>
            </a:lvl2pPr>
            <a:lvl3pPr>
              <a:buNone/>
              <a:defRPr sz="1600"/>
            </a:lvl3pPr>
            <a:lvl4pPr>
              <a:defRPr sz="1800"/>
            </a:lvl4pPr>
            <a:lvl5pPr>
              <a:defRPr sz="1800"/>
            </a:lvl5pPr>
            <a:lvl6pPr>
              <a:defRPr sz="1800"/>
            </a:lvl6pPr>
            <a:lvl7pPr>
              <a:defRPr sz="1800"/>
            </a:lvl7pPr>
            <a:lvl8pPr>
              <a:defRPr sz="1800"/>
            </a:lvl8pPr>
            <a:lvl9pPr>
              <a:defRPr sz="1800"/>
            </a:lvl9pPr>
          </a:lstStyle>
          <a:p>
            <a:pPr lvl="0">
              <a:buClr>
                <a:srgbClr val="125687"/>
              </a:buClr>
              <a:buSzTx/>
            </a:pPr>
            <a:r>
              <a:rPr lang="en-US" dirty="0"/>
              <a:t>Click to add b</a:t>
            </a:r>
            <a:r>
              <a:rPr lang="en-US" sz="1800" dirty="0">
                <a:solidFill>
                  <a:prstClr val="black"/>
                </a:solidFill>
              </a:rPr>
              <a:t>rief summary and benefits of feature (ideally three bullets)</a:t>
            </a:r>
          </a:p>
          <a:p>
            <a:pPr lvl="1"/>
            <a:r>
              <a:rPr lang="en-US" dirty="0"/>
              <a:t>Second level</a:t>
            </a:r>
          </a:p>
        </p:txBody>
      </p:sp>
      <p:sp>
        <p:nvSpPr>
          <p:cNvPr id="13" name="Text Placeholder 11"/>
          <p:cNvSpPr>
            <a:spLocks noGrp="1"/>
          </p:cNvSpPr>
          <p:nvPr>
            <p:ph type="body" sz="quarter" idx="11" hasCustomPrompt="1"/>
          </p:nvPr>
        </p:nvSpPr>
        <p:spPr>
          <a:xfrm>
            <a:off x="609600" y="1600200"/>
            <a:ext cx="5080000" cy="838200"/>
          </a:xfrm>
        </p:spPr>
        <p:txBody>
          <a:bodyPr anchor="t"/>
          <a:lstStyle>
            <a:lvl1pPr marL="0" indent="0" algn="l">
              <a:buNone/>
              <a:defRPr sz="2000" b="1" baseline="0"/>
            </a:lvl1pPr>
          </a:lstStyle>
          <a:p>
            <a:pPr lvl="0"/>
            <a:r>
              <a:rPr lang="en-US" dirty="0"/>
              <a:t>Click to add headline</a:t>
            </a:r>
            <a:r>
              <a:rPr lang="en-US" sz="2000" b="1" dirty="0">
                <a:solidFill>
                  <a:prstClr val="black"/>
                </a:solidFill>
              </a:rPr>
              <a:t> providing value of feature</a:t>
            </a:r>
            <a:endParaRPr lang="en-US" dirty="0"/>
          </a:p>
        </p:txBody>
      </p:sp>
      <p:sp>
        <p:nvSpPr>
          <p:cNvPr id="14" name="Text Placeholder 2"/>
          <p:cNvSpPr>
            <a:spLocks noGrp="1"/>
          </p:cNvSpPr>
          <p:nvPr>
            <p:ph type="body" sz="half" idx="12" hasCustomPrompt="1"/>
          </p:nvPr>
        </p:nvSpPr>
        <p:spPr>
          <a:xfrm>
            <a:off x="609600" y="6172200"/>
            <a:ext cx="6096000" cy="533400"/>
          </a:xfrm>
        </p:spPr>
        <p:txBody>
          <a:bodyPr anchor="b" anchorCtr="0"/>
          <a:lstStyle>
            <a:lvl1pPr marL="230188" indent="-228600">
              <a:buClrTx/>
              <a:buSzPct val="125000"/>
              <a:buFont typeface="Courier New" pitchFamily="49" charset="0"/>
              <a:buChar char="»"/>
              <a:defRPr sz="1600" b="0">
                <a:latin typeface="Courier New" pitchFamily="49" charset="0"/>
                <a:cs typeface="Courier New" pitchFamily="49" charset="0"/>
              </a:defRPr>
            </a:lvl1pPr>
          </a:lstStyle>
          <a:p>
            <a:pPr lvl="0"/>
            <a:r>
              <a:rPr lang="en-US" dirty="0"/>
              <a:t>Click to add </a:t>
            </a:r>
            <a:r>
              <a:rPr lang="en-US" sz="1600" dirty="0" err="1">
                <a:latin typeface="Courier New" pitchFamily="49" charset="0"/>
                <a:cs typeface="Courier New" pitchFamily="49" charset="0"/>
              </a:rPr>
              <a:t>product_example_name</a:t>
            </a:r>
            <a:r>
              <a:rPr lang="en-US" sz="1600" dirty="0">
                <a:latin typeface="Courier New" pitchFamily="49" charset="0"/>
                <a:cs typeface="Courier New" pitchFamily="49" charset="0"/>
              </a:rPr>
              <a:t>.</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1914526"/>
            <a:ext cx="10363200" cy="1362075"/>
          </a:xfrm>
        </p:spPr>
        <p:txBody>
          <a:bodyPr anchor="t"/>
          <a:lstStyle>
            <a:lvl1pPr algn="ctr">
              <a:defRPr sz="3200" b="1" cap="none">
                <a:solidFill>
                  <a:schemeClr val="tx2"/>
                </a:solidFill>
              </a:defRPr>
            </a:lvl1pPr>
          </a:lstStyle>
          <a:p>
            <a:r>
              <a:rPr lang="en-US" dirty="0"/>
              <a:t>Click to edit Section Header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457200"/>
            <a:ext cx="10769600" cy="990600"/>
          </a:xfrm>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0"/>
            <a:ext cx="5181600" cy="4648199"/>
          </a:xfrm>
        </p:spPr>
        <p:txBody>
          <a:bodyPr/>
          <a:lstStyle>
            <a:lvl1pPr>
              <a:defRPr sz="2400"/>
            </a:lvl1pPr>
            <a:lvl2pPr>
              <a:defRPr sz="2000"/>
            </a:lvl2pPr>
            <a:lvl3pPr>
              <a:defRPr sz="16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Box 15"/>
          <p:cNvSpPr txBox="1">
            <a:spLocks noChangeArrowheads="1"/>
          </p:cNvSpPr>
          <p:nvPr userDrawn="1"/>
        </p:nvSpPr>
        <p:spPr bwMode="auto">
          <a:xfrm>
            <a:off x="607484" y="1600200"/>
            <a:ext cx="10765536" cy="4648200"/>
          </a:xfrm>
          <a:prstGeom prst="rect">
            <a:avLst/>
          </a:prstGeom>
          <a:noFill/>
          <a:ln w="9525">
            <a:noFill/>
            <a:miter lim="800000"/>
            <a:headEnd/>
            <a:tailEnd/>
          </a:ln>
          <a:effectLst/>
        </p:spPr>
        <p:txBody>
          <a:bodyPr wrap="none"/>
          <a:lstStyle/>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Edit</a:t>
            </a:r>
            <a:r>
              <a:rPr lang="en-US" sz="2400" baseline="0" dirty="0">
                <a:latin typeface="Arial" pitchFamily="34" charset="0"/>
                <a:cs typeface="Arial" pitchFamily="34" charset="0"/>
              </a:rPr>
              <a:t> in Slide Master view to e</a:t>
            </a:r>
            <a:r>
              <a:rPr lang="en-US" sz="2400" dirty="0">
                <a:latin typeface="Arial" pitchFamily="34" charset="0"/>
                <a:cs typeface="Arial" pitchFamily="34" charset="0"/>
              </a:rPr>
              <a:t>nter agenda items</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 2</a:t>
            </a:r>
          </a:p>
          <a:p>
            <a:pPr marL="341313" lvl="0" indent="-341313">
              <a:buClr>
                <a:schemeClr val="tx2"/>
              </a:buClr>
              <a:buSzPct val="75000"/>
              <a:buFont typeface="Wingdings" pitchFamily="2" charset="2"/>
              <a:buChar char="§"/>
              <a:tabLst>
                <a:tab pos="457200" algn="l"/>
              </a:tabLst>
            </a:pPr>
            <a:r>
              <a:rPr lang="en-US" sz="2400" dirty="0">
                <a:latin typeface="Arial" pitchFamily="34" charset="0"/>
                <a:cs typeface="Arial" pitchFamily="34" charset="0"/>
              </a:rPr>
              <a:t>Bullet</a:t>
            </a:r>
            <a:r>
              <a:rPr lang="en-US" sz="2400" baseline="0" dirty="0">
                <a:latin typeface="Arial" pitchFamily="34" charset="0"/>
                <a:cs typeface="Arial" pitchFamily="34" charset="0"/>
              </a:rPr>
              <a:t> 3</a:t>
            </a:r>
          </a:p>
          <a:p>
            <a:pPr marL="341313" lvl="0" indent="-341313">
              <a:buClr>
                <a:schemeClr val="tx2"/>
              </a:buClr>
              <a:buSzPct val="75000"/>
              <a:buFont typeface="Wingdings" pitchFamily="2" charset="2"/>
              <a:buChar char="§"/>
              <a:tabLst>
                <a:tab pos="457200" algn="l"/>
              </a:tabLst>
            </a:pPr>
            <a:r>
              <a:rPr lang="en-US" sz="2400" baseline="0" dirty="0">
                <a:latin typeface="Arial" pitchFamily="34" charset="0"/>
                <a:cs typeface="Arial" pitchFamily="34" charset="0"/>
              </a:rPr>
              <a:t>Bullet 4</a:t>
            </a:r>
          </a:p>
          <a:p>
            <a:pPr marL="341313" lvl="0" indent="-341313">
              <a:buClr>
                <a:schemeClr val="tx2"/>
              </a:buClr>
              <a:buSzPct val="75000"/>
              <a:buFont typeface="Wingdings" pitchFamily="2" charset="2"/>
              <a:buChar char="§"/>
              <a:tabLst>
                <a:tab pos="457200" algn="l"/>
              </a:tabLst>
            </a:pPr>
            <a:endParaRPr lang="en-US" sz="2400" dirty="0">
              <a:latin typeface="Arial" pitchFamily="34" charset="0"/>
              <a:cs typeface="Arial" pitchFamily="34" charset="0"/>
            </a:endParaRPr>
          </a:p>
        </p:txBody>
      </p:sp>
      <p:sp>
        <p:nvSpPr>
          <p:cNvPr id="5" name="Text Box 16"/>
          <p:cNvSpPr txBox="1">
            <a:spLocks noChangeArrowheads="1"/>
          </p:cNvSpPr>
          <p:nvPr userDrawn="1"/>
        </p:nvSpPr>
        <p:spPr bwMode="auto">
          <a:xfrm>
            <a:off x="607484" y="464695"/>
            <a:ext cx="10765536" cy="1143000"/>
          </a:xfrm>
          <a:prstGeom prst="rect">
            <a:avLst/>
          </a:prstGeom>
          <a:noFill/>
          <a:ln w="9525">
            <a:noFill/>
            <a:miter lim="800000"/>
            <a:headEnd/>
            <a:tailEnd/>
          </a:ln>
          <a:effectLst/>
        </p:spPr>
        <p:txBody>
          <a:bodyPr wrap="none"/>
          <a:lstStyle/>
          <a:p>
            <a:pPr marL="0" marR="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tx2"/>
                </a:solidFill>
                <a:latin typeface="Arial" pitchFamily="34" charset="0"/>
                <a:cs typeface="Arial" pitchFamily="34" charset="0"/>
              </a:rPr>
              <a:t>Edit in Slide</a:t>
            </a:r>
            <a:r>
              <a:rPr lang="en-US" sz="2800" b="1" baseline="0" dirty="0">
                <a:solidFill>
                  <a:schemeClr val="tx2"/>
                </a:solidFill>
                <a:latin typeface="Arial" pitchFamily="34" charset="0"/>
                <a:cs typeface="Arial" pitchFamily="34" charset="0"/>
              </a:rPr>
              <a:t> Master view to e</a:t>
            </a:r>
            <a:r>
              <a:rPr lang="en-US" sz="2800" b="1" dirty="0">
                <a:solidFill>
                  <a:schemeClr val="tx2"/>
                </a:solidFill>
                <a:latin typeface="Arial" pitchFamily="34" charset="0"/>
                <a:cs typeface="Arial" pitchFamily="34" charset="0"/>
              </a:rPr>
              <a:t>nter agenda</a:t>
            </a:r>
            <a:r>
              <a:rPr lang="en-US" sz="2800" b="1" baseline="0" dirty="0">
                <a:solidFill>
                  <a:schemeClr val="tx2"/>
                </a:solidFill>
                <a:latin typeface="Arial" pitchFamily="34" charset="0"/>
                <a:cs typeface="Arial" pitchFamily="34" charset="0"/>
              </a:rPr>
              <a:t> title</a:t>
            </a:r>
            <a:endParaRPr lang="en-US" sz="2800" b="1" dirty="0">
              <a:solidFill>
                <a:schemeClr val="tx2"/>
              </a:solidFill>
              <a:latin typeface="Arial" pitchFamily="34" charset="0"/>
              <a:cs typeface="Arial"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白紙">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66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457200"/>
            <a:ext cx="10769600" cy="99060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769600" cy="4648200"/>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p:txBody>
      </p:sp>
      <p:pic>
        <p:nvPicPr>
          <p:cNvPr id="9" name="Picture 8" descr="logo647.png"/>
          <p:cNvPicPr>
            <a:picLocks noChangeAspect="1"/>
          </p:cNvPicPr>
          <p:nvPr/>
        </p:nvPicPr>
        <p:blipFill>
          <a:blip r:embed="rId14" cstate="print"/>
          <a:stretch>
            <a:fillRect/>
          </a:stretch>
        </p:blipFill>
        <p:spPr>
          <a:xfrm>
            <a:off x="9966272" y="47716"/>
            <a:ext cx="2082800" cy="424983"/>
          </a:xfrm>
          <a:prstGeom prst="rect">
            <a:avLst/>
          </a:prstGeom>
        </p:spPr>
      </p:pic>
      <p:cxnSp>
        <p:nvCxnSpPr>
          <p:cNvPr id="11" name="Straight Connector 11"/>
          <p:cNvCxnSpPr/>
          <p:nvPr/>
        </p:nvCxnSpPr>
        <p:spPr>
          <a:xfrm rot="10800000" flipV="1">
            <a:off x="304801" y="246870"/>
            <a:ext cx="9355820" cy="270628"/>
          </a:xfrm>
          <a:prstGeom prst="bentConnector3">
            <a:avLst>
              <a:gd name="adj1" fmla="val 99917"/>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1582400" y="6484951"/>
            <a:ext cx="609600" cy="381001"/>
          </a:xfrm>
          <a:prstGeom prst="rect">
            <a:avLst/>
          </a:prstGeom>
          <a:noFill/>
          <a:ln w="12700">
            <a:noFill/>
          </a:ln>
        </p:spPr>
        <p:txBody>
          <a:bodyPr wrap="square" anchor="ctr">
            <a:noAutofit/>
          </a:bodyPr>
          <a:lstStyle/>
          <a:p>
            <a:pPr algn="ctr"/>
            <a:fld id="{47FBD1EF-0801-4063-B668-C71608ACC70F}" type="slidenum">
              <a:rPr kumimoji="0" lang="en-US" sz="1200" b="1" i="0" u="none" strike="noStrike" kern="1200" cap="none" spc="0" normalizeH="0" baseline="0" noProof="0" smtClean="0">
                <a:ln>
                  <a:noFill/>
                </a:ln>
                <a:solidFill>
                  <a:schemeClr val="tx2"/>
                </a:solidFill>
                <a:effectLst/>
                <a:uLnTx/>
                <a:uFillTx/>
                <a:latin typeface="Arial" pitchFamily="34" charset="0"/>
                <a:ea typeface="+mn-ea"/>
                <a:cs typeface="Arial" pitchFamily="34" charset="0"/>
              </a:rPr>
              <a:pPr algn="ctr"/>
              <a:t>‹#›</a:t>
            </a:fld>
            <a:endParaRPr lang="en-US" sz="1200" b="1" dirty="0">
              <a:solidFill>
                <a:schemeClr val="tx2"/>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2" r:id="rId3"/>
    <p:sldLayoutId id="2147483659" r:id="rId4"/>
    <p:sldLayoutId id="2147483663" r:id="rId5"/>
    <p:sldLayoutId id="2147483651" r:id="rId6"/>
    <p:sldLayoutId id="2147483652" r:id="rId7"/>
    <p:sldLayoutId id="2147483664" r:id="rId8"/>
    <p:sldLayoutId id="2147483665" r:id="rId9"/>
    <p:sldLayoutId id="2147483666" r:id="rId10"/>
    <p:sldLayoutId id="2147483667" r:id="rId11"/>
    <p:sldLayoutId id="2147483668" r:id="rId12"/>
  </p:sldLayoutIdLst>
  <p:hf hdr="0" ftr="0" dt="0"/>
  <p:txStyles>
    <p:title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p:titleStyle>
    <p:body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19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93.png"/><Relationship Id="rId7" Type="http://schemas.openxmlformats.org/officeDocument/2006/relationships/image" Target="../media/image194.png"/><Relationship Id="rId2" Type="http://schemas.openxmlformats.org/officeDocument/2006/relationships/notesSlide" Target="../notesSlides/notesSlide78.xml"/><Relationship Id="rId1" Type="http://schemas.openxmlformats.org/officeDocument/2006/relationships/slideLayout" Target="../slideLayouts/slideLayout11.xml"/><Relationship Id="rId6" Type="http://schemas.openxmlformats.org/officeDocument/2006/relationships/image" Target="../media/image197.gif"/><Relationship Id="rId5" Type="http://schemas.openxmlformats.org/officeDocument/2006/relationships/image" Target="../media/image196.png"/><Relationship Id="rId4" Type="http://schemas.openxmlformats.org/officeDocument/2006/relationships/image" Target="../media/image195.jpe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3.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hyperlink" Target="http://www.mathworks.com/products/simverification/" TargetMode="External"/><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www.mathworks.com/products/sldesignverifier"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2.png"/></Relationships>
</file>

<file path=ppt/slides/_rels/slide118.xml.rels><?xml version="1.0" encoding="UTF-8" standalone="yes"?>
<Relationships xmlns="http://schemas.openxmlformats.org/package/2006/relationships"><Relationship Id="rId3" Type="http://schemas.openxmlformats.org/officeDocument/2006/relationships/hyperlink" Target="http://www.mathworks.com/products/simulink-test/"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119.xml.rels><?xml version="1.0" encoding="UTF-8" standalone="yes"?>
<Relationships xmlns="http://schemas.openxmlformats.org/package/2006/relationships"><Relationship Id="rId3" Type="http://schemas.openxmlformats.org/officeDocument/2006/relationships/hyperlink" Target="http://www.mathworks.com/verification-validation/" TargetMode="External"/><Relationship Id="rId2" Type="http://schemas.openxmlformats.org/officeDocument/2006/relationships/hyperlink" Target="http://www.mathworks.com/products/simverification/" TargetMode="Externa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hyperlink" Target="http://www.mathworks.com/matlabcentral/"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81.xml"/><Relationship Id="rId1" Type="http://schemas.openxmlformats.org/officeDocument/2006/relationships/slideLayout" Target="../slideLayouts/slideLayout4.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hyperlink" Target="http://www.mathworks.com/services/training/courses/" TargetMode="External"/></Relationships>
</file>

<file path=ppt/slides/_rels/slide122.xml.rels><?xml version="1.0" encoding="UTF-8" standalone="yes"?>
<Relationships xmlns="http://schemas.openxmlformats.org/package/2006/relationships"><Relationship Id="rId3" Type="http://schemas.openxmlformats.org/officeDocument/2006/relationships/image" Target="../media/image209.emf"/><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image" Target="../media/image212.png"/><Relationship Id="rId4" Type="http://schemas.openxmlformats.org/officeDocument/2006/relationships/image" Target="../media/image211.png"/></Relationships>
</file>

<file path=ppt/slides/_rels/slide1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9.png"/><Relationship Id="rId3" Type="http://schemas.openxmlformats.org/officeDocument/2006/relationships/notesSlide" Target="../notesSlides/notesSlide13.xml"/><Relationship Id="rId7" Type="http://schemas.openxmlformats.org/officeDocument/2006/relationships/image" Target="../media/image23.png"/><Relationship Id="rId12" Type="http://schemas.openxmlformats.org/officeDocument/2006/relationships/image" Target="../media/image28.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5" Type="http://schemas.openxmlformats.org/officeDocument/2006/relationships/image" Target="../media/image3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notesSlide" Target="../notesSlides/notesSlide14.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5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8.png"/><Relationship Id="rId7" Type="http://schemas.openxmlformats.org/officeDocument/2006/relationships/image" Target="../media/image7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80.png"/><Relationship Id="rId4" Type="http://schemas.openxmlformats.org/officeDocument/2006/relationships/image" Target="../media/image79.PNG"/><Relationship Id="rId9" Type="http://schemas.openxmlformats.org/officeDocument/2006/relationships/image" Target="../media/image82.png"/></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9" Type="http://schemas.openxmlformats.org/officeDocument/2006/relationships/image" Target="../media/image94.png"/></Relationships>
</file>

<file path=ppt/slides/_rels/slide62.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105.png"/><Relationship Id="rId3" Type="http://schemas.openxmlformats.org/officeDocument/2006/relationships/image" Target="../media/image95.pn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7.png"/><Relationship Id="rId10" Type="http://schemas.openxmlformats.org/officeDocument/2006/relationships/image" Target="../media/image102.png"/><Relationship Id="rId4" Type="http://schemas.openxmlformats.org/officeDocument/2006/relationships/image" Target="../media/image96.png"/><Relationship Id="rId9" Type="http://schemas.openxmlformats.org/officeDocument/2006/relationships/image" Target="../media/image101.png"/><Relationship Id="rId14" Type="http://schemas.openxmlformats.org/officeDocument/2006/relationships/image" Target="../media/image106.png"/></Relationships>
</file>

<file path=ppt/slides/_rels/slide6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 Id="rId9" Type="http://schemas.openxmlformats.org/officeDocument/2006/relationships/image" Target="../media/image120.png"/></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7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134.png"/><Relationship Id="rId4" Type="http://schemas.openxmlformats.org/officeDocument/2006/relationships/image" Target="../media/image13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9.xml"/><Relationship Id="rId1" Type="http://schemas.openxmlformats.org/officeDocument/2006/relationships/tags" Target="../tags/tag1.xml"/><Relationship Id="rId6" Type="http://schemas.openxmlformats.org/officeDocument/2006/relationships/image" Target="../media/image18.png"/><Relationship Id="rId5" Type="http://schemas.openxmlformats.org/officeDocument/2006/relationships/hyperlink" Target="mailto:information@ikv.de" TargetMode="Externa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hyperlink" Target="mailto:information@ikv.de" TargetMode="External"/><Relationship Id="rId4" Type="http://schemas.openxmlformats.org/officeDocument/2006/relationships/image" Target="../media/image17.png"/></Relationships>
</file>

<file path=ppt/slides/_rels/slide90.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61.png"/><Relationship Id="rId18" Type="http://schemas.openxmlformats.org/officeDocument/2006/relationships/image" Target="../media/image166.png"/><Relationship Id="rId3" Type="http://schemas.openxmlformats.org/officeDocument/2006/relationships/image" Target="../media/image151.png"/><Relationship Id="rId7" Type="http://schemas.openxmlformats.org/officeDocument/2006/relationships/image" Target="../media/image155.png"/><Relationship Id="rId12" Type="http://schemas.openxmlformats.org/officeDocument/2006/relationships/image" Target="../media/image160.png"/><Relationship Id="rId17" Type="http://schemas.openxmlformats.org/officeDocument/2006/relationships/image" Target="../media/image165.png"/><Relationship Id="rId2" Type="http://schemas.openxmlformats.org/officeDocument/2006/relationships/notesSlide" Target="../notesSlides/notesSlide68.xml"/><Relationship Id="rId16" Type="http://schemas.openxmlformats.org/officeDocument/2006/relationships/image" Target="../media/image164.png"/><Relationship Id="rId1" Type="http://schemas.openxmlformats.org/officeDocument/2006/relationships/slideLayout" Target="../slideLayouts/slideLayout2.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5" Type="http://schemas.openxmlformats.org/officeDocument/2006/relationships/image" Target="../media/image163.png"/><Relationship Id="rId10" Type="http://schemas.openxmlformats.org/officeDocument/2006/relationships/image" Target="../media/image158.png"/><Relationship Id="rId4" Type="http://schemas.openxmlformats.org/officeDocument/2006/relationships/image" Target="../media/image152.png"/><Relationship Id="rId9" Type="http://schemas.openxmlformats.org/officeDocument/2006/relationships/image" Target="../media/image157.png"/><Relationship Id="rId14" Type="http://schemas.openxmlformats.org/officeDocument/2006/relationships/image" Target="../media/image162.png"/></Relationships>
</file>

<file path=ppt/slides/_rels/slide9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178.png"/><Relationship Id="rId18" Type="http://schemas.openxmlformats.org/officeDocument/2006/relationships/image" Target="../media/image183.png"/><Relationship Id="rId3" Type="http://schemas.openxmlformats.org/officeDocument/2006/relationships/image" Target="../media/image168.png"/><Relationship Id="rId21" Type="http://schemas.openxmlformats.org/officeDocument/2006/relationships/image" Target="../media/image186.png"/><Relationship Id="rId7" Type="http://schemas.openxmlformats.org/officeDocument/2006/relationships/image" Target="../media/image172.png"/><Relationship Id="rId12" Type="http://schemas.openxmlformats.org/officeDocument/2006/relationships/image" Target="../media/image177.png"/><Relationship Id="rId17" Type="http://schemas.openxmlformats.org/officeDocument/2006/relationships/image" Target="../media/image182.png"/><Relationship Id="rId2" Type="http://schemas.openxmlformats.org/officeDocument/2006/relationships/notesSlide" Target="../notesSlides/notesSlide69.xml"/><Relationship Id="rId16" Type="http://schemas.openxmlformats.org/officeDocument/2006/relationships/image" Target="../media/image181.png"/><Relationship Id="rId20" Type="http://schemas.openxmlformats.org/officeDocument/2006/relationships/image" Target="../media/image185.png"/><Relationship Id="rId1" Type="http://schemas.openxmlformats.org/officeDocument/2006/relationships/slideLayout" Target="../slideLayouts/slideLayout2.xml"/><Relationship Id="rId6" Type="http://schemas.openxmlformats.org/officeDocument/2006/relationships/image" Target="../media/image171.png"/><Relationship Id="rId11" Type="http://schemas.openxmlformats.org/officeDocument/2006/relationships/image" Target="../media/image176.png"/><Relationship Id="rId5" Type="http://schemas.openxmlformats.org/officeDocument/2006/relationships/image" Target="../media/image170.png"/><Relationship Id="rId15" Type="http://schemas.openxmlformats.org/officeDocument/2006/relationships/image" Target="../media/image180.png"/><Relationship Id="rId10" Type="http://schemas.openxmlformats.org/officeDocument/2006/relationships/image" Target="../media/image175.png"/><Relationship Id="rId19" Type="http://schemas.openxmlformats.org/officeDocument/2006/relationships/image" Target="../media/image184.png"/><Relationship Id="rId4" Type="http://schemas.openxmlformats.org/officeDocument/2006/relationships/image" Target="../media/image169.png"/><Relationship Id="rId9" Type="http://schemas.openxmlformats.org/officeDocument/2006/relationships/image" Target="../media/image174.png"/><Relationship Id="rId14" Type="http://schemas.openxmlformats.org/officeDocument/2006/relationships/image" Target="../media/image179.png"/></Relationships>
</file>

<file path=ppt/slides/_rels/slide93.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189.png"/><Relationship Id="rId4" Type="http://schemas.openxmlformats.org/officeDocument/2006/relationships/image" Target="../media/image18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927220" y="914400"/>
            <a:ext cx="8064380" cy="1353072"/>
          </a:xfrm>
        </p:spPr>
        <p:txBody>
          <a:bodyPr/>
          <a:lstStyle/>
          <a:p>
            <a:r>
              <a:rPr lang="de-DE" sz="3600" dirty="0"/>
              <a:t>Verification &amp; </a:t>
            </a:r>
            <a:r>
              <a:rPr lang="de-DE" sz="3600"/>
              <a:t>Validation Overview:</a:t>
            </a:r>
            <a:br>
              <a:rPr lang="de-DE" sz="3600" dirty="0"/>
            </a:br>
            <a:br>
              <a:rPr lang="de-DE" sz="3600" dirty="0"/>
            </a:br>
            <a:r>
              <a:rPr lang="de-DE" sz="3600" i="1" dirty="0"/>
              <a:t>Gaining confidence in your design</a:t>
            </a:r>
            <a:br>
              <a:rPr lang="de-DE" sz="3600" dirty="0"/>
            </a:br>
            <a:endParaRPr lang="de-DE" sz="3600" dirty="0"/>
          </a:p>
        </p:txBody>
      </p:sp>
      <p:sp>
        <p:nvSpPr>
          <p:cNvPr id="6" name="Subtitle 2"/>
          <p:cNvSpPr txBox="1">
            <a:spLocks/>
          </p:cNvSpPr>
          <p:nvPr/>
        </p:nvSpPr>
        <p:spPr>
          <a:xfrm>
            <a:off x="911424" y="5029200"/>
            <a:ext cx="9217025" cy="829288"/>
          </a:xfrm>
          <a:prstGeom prst="rect">
            <a:avLst/>
          </a:prstGeom>
        </p:spPr>
        <p:txBody>
          <a:bodyPr vert="horz" lIns="91440" tIns="45720" rIns="91440" bIns="45720" rtlCol="0">
            <a:noAutofit/>
          </a:bodyPr>
          <a:lstStyle>
            <a:lvl1pPr marL="0" indent="0" algn="l" defTabSz="914400" rtl="0" eaLnBrk="1" latinLnBrk="0" hangingPunct="1">
              <a:spcBef>
                <a:spcPct val="20000"/>
              </a:spcBef>
              <a:buClr>
                <a:schemeClr val="tx2"/>
              </a:buClr>
              <a:buSzPct val="75000"/>
              <a:buFont typeface="Wingdings" pitchFamily="2" charset="2"/>
              <a:buNone/>
              <a:defRPr sz="1600" b="1" kern="1200">
                <a:solidFill>
                  <a:schemeClr val="tx1"/>
                </a:solidFill>
                <a:latin typeface="Arial" pitchFamily="34" charset="0"/>
                <a:ea typeface="+mn-ea"/>
                <a:cs typeface="Arial" pitchFamily="34" charset="0"/>
              </a:defRPr>
            </a:lvl1pPr>
            <a:lvl2pPr marL="457200" indent="0" algn="ctr" defTabSz="914400" rtl="0" eaLnBrk="1" latinLnBrk="0" hangingPunct="1">
              <a:spcBef>
                <a:spcPct val="20000"/>
              </a:spcBef>
              <a:buClr>
                <a:schemeClr val="tx2"/>
              </a:buClr>
              <a:buFont typeface="Arial" pitchFamily="34" charset="0"/>
              <a:buNone/>
              <a:defRPr sz="2000" kern="120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ct val="20000"/>
              </a:spcBef>
              <a:buClr>
                <a:schemeClr val="tx2"/>
              </a:buClr>
              <a:buSzPct val="75000"/>
              <a:buFont typeface="Wingdings" pitchFamily="2" charset="2"/>
              <a:buNone/>
              <a:defRPr sz="1600" kern="120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pitchFamily="34" charset="0"/>
              <a:buNone/>
              <a:defRPr sz="16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Clr>
                <a:schemeClr val="tx2"/>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400" dirty="0">
                <a:solidFill>
                  <a:srgbClr val="FFFF00"/>
                </a:solidFill>
              </a:rPr>
              <a:t>Chuck Olosky			Application Engineer</a:t>
            </a:r>
          </a:p>
          <a:p>
            <a:endParaRPr lang="en-US" sz="2400" dirty="0">
              <a:solidFill>
                <a:srgbClr val="FFFF00"/>
              </a:solidFill>
            </a:endParaRPr>
          </a:p>
          <a:p>
            <a:endParaRPr lang="en-US" sz="2400" dirty="0">
              <a:solidFill>
                <a:srgbClr val="FFFF00"/>
              </a:solidFill>
            </a:endParaRPr>
          </a:p>
        </p:txBody>
      </p:sp>
      <p:sp>
        <p:nvSpPr>
          <p:cNvPr id="9" name="Title 3"/>
          <p:cNvSpPr txBox="1">
            <a:spLocks/>
          </p:cNvSpPr>
          <p:nvPr/>
        </p:nvSpPr>
        <p:spPr>
          <a:xfrm>
            <a:off x="927220" y="3501008"/>
            <a:ext cx="4808741" cy="807196"/>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3200" b="1" kern="1200">
                <a:solidFill>
                  <a:schemeClr val="tx2"/>
                </a:solidFill>
                <a:latin typeface="Arial" pitchFamily="34" charset="0"/>
                <a:ea typeface="+mj-ea"/>
                <a:cs typeface="Arial" pitchFamily="34" charset="0"/>
              </a:defRPr>
            </a:lvl1pPr>
          </a:lstStyle>
          <a:p>
            <a:r>
              <a:rPr lang="de-DE" sz="3600" dirty="0">
                <a:solidFill>
                  <a:schemeClr val="bg1">
                    <a:lumMod val="50000"/>
                  </a:schemeClr>
                </a:solidFill>
              </a:rPr>
              <a:t>6 December 2017</a:t>
            </a:r>
            <a:br>
              <a:rPr lang="de-DE" sz="3600" dirty="0">
                <a:solidFill>
                  <a:schemeClr val="bg1">
                    <a:lumMod val="50000"/>
                  </a:schemeClr>
                </a:solidFill>
              </a:rPr>
            </a:br>
            <a:endParaRPr lang="de-DE" sz="3600" dirty="0">
              <a:solidFill>
                <a:schemeClr val="bg1">
                  <a:lumMod val="50000"/>
                </a:schemeClr>
              </a:solidFill>
            </a:endParaRPr>
          </a:p>
        </p:txBody>
      </p:sp>
    </p:spTree>
    <p:extLst>
      <p:ext uri="{BB962C8B-B14F-4D97-AF65-F5344CB8AC3E}">
        <p14:creationId xmlns:p14="http://schemas.microsoft.com/office/powerpoint/2010/main" val="3921951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219200"/>
            <a:ext cx="11125200" cy="5368877"/>
          </a:xfrm>
          <a:prstGeom prst="rect">
            <a:avLst/>
          </a:prstGeom>
        </p:spPr>
      </p:pic>
      <p:sp>
        <p:nvSpPr>
          <p:cNvPr id="3" name="Title 1"/>
          <p:cNvSpPr txBox="1">
            <a:spLocks/>
          </p:cNvSpPr>
          <p:nvPr/>
        </p:nvSpPr>
        <p:spPr>
          <a:xfrm>
            <a:off x="457200" y="304800"/>
            <a:ext cx="9448800" cy="990600"/>
          </a:xfrm>
          <a:prstGeom prst="rect">
            <a:avLst/>
          </a:prstGeom>
        </p:spPr>
        <p:txBody>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t>Unified Model and Code Verification Workflow</a:t>
            </a:r>
          </a:p>
        </p:txBody>
      </p:sp>
    </p:spTree>
    <p:extLst>
      <p:ext uri="{BB962C8B-B14F-4D97-AF65-F5344CB8AC3E}">
        <p14:creationId xmlns:p14="http://schemas.microsoft.com/office/powerpoint/2010/main" val="28806203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077200" cy="990600"/>
          </a:xfrm>
        </p:spPr>
        <p:txBody>
          <a:bodyPr/>
          <a:lstStyle/>
          <a:p>
            <a:r>
              <a:rPr lang="en-US" dirty="0"/>
              <a:t>Key Enablers</a:t>
            </a:r>
          </a:p>
        </p:txBody>
      </p:sp>
      <p:sp>
        <p:nvSpPr>
          <p:cNvPr id="4" name="Content Placeholder 15"/>
          <p:cNvSpPr>
            <a:spLocks noGrp="1"/>
          </p:cNvSpPr>
          <p:nvPr>
            <p:ph idx="1"/>
          </p:nvPr>
        </p:nvSpPr>
        <p:spPr>
          <a:xfrm>
            <a:off x="1295400" y="1434353"/>
            <a:ext cx="9296400" cy="4876800"/>
          </a:xfrm>
        </p:spPr>
        <p:txBody>
          <a:bodyPr>
            <a:normAutofit lnSpcReduction="10000"/>
          </a:bodyPr>
          <a:lstStyle/>
          <a:p>
            <a:pPr marL="0" indent="0">
              <a:buNone/>
            </a:pPr>
            <a:r>
              <a:rPr lang="en-US" sz="2600" b="1" i="1" dirty="0" err="1"/>
              <a:t>MathWorks</a:t>
            </a:r>
            <a:r>
              <a:rPr lang="en-US" sz="2600" b="1" i="1" dirty="0"/>
              <a:t> tools enable …</a:t>
            </a:r>
          </a:p>
          <a:p>
            <a:pPr marL="0" indent="0">
              <a:buNone/>
            </a:pPr>
            <a:endParaRPr lang="en-US" b="1" dirty="0"/>
          </a:p>
          <a:p>
            <a:pPr>
              <a:buFont typeface="Wingdings" panose="05000000000000000000" pitchFamily="2" charset="2"/>
              <a:buChar char="ü"/>
            </a:pPr>
            <a:r>
              <a:rPr lang="en-US" b="1" dirty="0"/>
              <a:t>The usage of a standard workflow for software development</a:t>
            </a:r>
          </a:p>
          <a:p>
            <a:pPr>
              <a:buFont typeface="Wingdings" panose="05000000000000000000" pitchFamily="2" charset="2"/>
              <a:buChar char="ü"/>
            </a:pPr>
            <a:endParaRPr lang="en-US" b="1" dirty="0"/>
          </a:p>
          <a:p>
            <a:pPr>
              <a:buFont typeface="Wingdings" panose="05000000000000000000" pitchFamily="2" charset="2"/>
              <a:buChar char="ü"/>
            </a:pPr>
            <a:r>
              <a:rPr lang="en-US" b="1" dirty="0"/>
              <a:t>A seamless, integrated workflow for model development, code generation and V&amp;V testing</a:t>
            </a:r>
          </a:p>
          <a:p>
            <a:pPr>
              <a:buFont typeface="Wingdings" panose="05000000000000000000" pitchFamily="2" charset="2"/>
              <a:buChar char="ü"/>
            </a:pPr>
            <a:endParaRPr lang="en-US" b="1" dirty="0"/>
          </a:p>
          <a:p>
            <a:pPr>
              <a:buFont typeface="Wingdings" panose="05000000000000000000" pitchFamily="2" charset="2"/>
              <a:buChar char="ü"/>
            </a:pPr>
            <a:r>
              <a:rPr lang="en-US" b="1" dirty="0"/>
              <a:t>Design verification earlier in the development lifecycle and support across the lifecycle</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Increased confidence in the work product with  integrated support for code verification</a:t>
            </a:r>
          </a:p>
        </p:txBody>
      </p:sp>
    </p:spTree>
    <p:extLst>
      <p:ext uri="{BB962C8B-B14F-4D97-AF65-F5344CB8AC3E}">
        <p14:creationId xmlns:p14="http://schemas.microsoft.com/office/powerpoint/2010/main" val="222824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Thank You!</a:t>
            </a:r>
          </a:p>
        </p:txBody>
      </p:sp>
    </p:spTree>
    <p:extLst>
      <p:ext uri="{BB962C8B-B14F-4D97-AF65-F5344CB8AC3E}">
        <p14:creationId xmlns:p14="http://schemas.microsoft.com/office/powerpoint/2010/main" val="26719733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10000" y="2590800"/>
            <a:ext cx="4419600" cy="990600"/>
          </a:xfrm>
        </p:spPr>
        <p:txBody>
          <a:bodyPr/>
          <a:lstStyle/>
          <a:p>
            <a:pPr algn="ctr"/>
            <a:r>
              <a:rPr lang="en-US" sz="4800" dirty="0"/>
              <a:t>Standard Workflow</a:t>
            </a:r>
          </a:p>
        </p:txBody>
      </p:sp>
    </p:spTree>
    <p:extLst>
      <p:ext uri="{BB962C8B-B14F-4D97-AF65-F5344CB8AC3E}">
        <p14:creationId xmlns:p14="http://schemas.microsoft.com/office/powerpoint/2010/main" val="22301696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a:t>Model Based Design Verification Workflow</a:t>
            </a:r>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3"/>
          <a:stretch>
            <a:fillRect/>
          </a:stretch>
        </p:blipFill>
        <p:spPr>
          <a:xfrm>
            <a:off x="1905000" y="3099817"/>
            <a:ext cx="7467600" cy="3324225"/>
          </a:xfrm>
          <a:prstGeom prst="rect">
            <a:avLst/>
          </a:prstGeom>
        </p:spPr>
      </p:pic>
      <p:pic>
        <p:nvPicPr>
          <p:cNvPr id="10" name="Picture 9"/>
          <p:cNvPicPr>
            <a:picLocks noChangeAspect="1"/>
          </p:cNvPicPr>
          <p:nvPr/>
        </p:nvPicPr>
        <p:blipFill>
          <a:blip r:embed="rId4"/>
          <a:stretch>
            <a:fillRect/>
          </a:stretch>
        </p:blipFill>
        <p:spPr>
          <a:xfrm>
            <a:off x="1907176" y="3099817"/>
            <a:ext cx="7467600" cy="3324225"/>
          </a:xfrm>
          <a:prstGeom prst="rect">
            <a:avLst/>
          </a:prstGeom>
        </p:spPr>
      </p:pic>
      <p:pic>
        <p:nvPicPr>
          <p:cNvPr id="11" name="Picture 10"/>
          <p:cNvPicPr>
            <a:picLocks noChangeAspect="1"/>
          </p:cNvPicPr>
          <p:nvPr/>
        </p:nvPicPr>
        <p:blipFill>
          <a:blip r:embed="rId5"/>
          <a:stretch>
            <a:fillRect/>
          </a:stretch>
        </p:blipFill>
        <p:spPr>
          <a:xfrm>
            <a:off x="1906911" y="3101974"/>
            <a:ext cx="7467600" cy="3324225"/>
          </a:xfrm>
          <a:prstGeom prst="rect">
            <a:avLst/>
          </a:prstGeom>
        </p:spPr>
      </p:pic>
      <p:sp>
        <p:nvSpPr>
          <p:cNvPr id="22" name="Rectangle 14"/>
          <p:cNvSpPr>
            <a:spLocks noChangeArrowheads="1"/>
          </p:cNvSpPr>
          <p:nvPr/>
        </p:nvSpPr>
        <p:spPr bwMode="auto">
          <a:xfrm>
            <a:off x="5120038" y="2126933"/>
            <a:ext cx="3338162" cy="941796"/>
          </a:xfrm>
          <a:prstGeom prst="rect">
            <a:avLst/>
          </a:prstGeom>
          <a:solidFill>
            <a:schemeClr val="bg1"/>
          </a:solidFill>
          <a:ln w="19050">
            <a:solidFill>
              <a:srgbClr val="176338"/>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dirty="0">
                <a:cs typeface="Arial" pitchFamily="34" charset="0"/>
              </a:rPr>
              <a:t>Performed ad-hoc simulation testing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Linked requirements to model and tests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Performed functional testing</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Measured model coverage</a:t>
            </a:r>
          </a:p>
        </p:txBody>
      </p:sp>
      <p:sp>
        <p:nvSpPr>
          <p:cNvPr id="23" name="Line 17"/>
          <p:cNvSpPr>
            <a:spLocks noChangeShapeType="1"/>
          </p:cNvSpPr>
          <p:nvPr/>
        </p:nvSpPr>
        <p:spPr bwMode="auto">
          <a:xfrm flipH="1">
            <a:off x="5320926" y="3068730"/>
            <a:ext cx="1107607" cy="782438"/>
          </a:xfrm>
          <a:prstGeom prst="line">
            <a:avLst/>
          </a:prstGeom>
          <a:noFill/>
          <a:ln w="9525">
            <a:solidFill>
              <a:srgbClr val="176338"/>
            </a:solidFill>
            <a:round/>
            <a:headEnd type="oval" w="med" len="med"/>
            <a:tailEnd type="oval" w="med" len="med"/>
          </a:ln>
        </p:spPr>
        <p:txBody>
          <a:bodyPr/>
          <a:lstStyle/>
          <a:p>
            <a:endParaRPr lang="en-US" sz="900"/>
          </a:p>
        </p:txBody>
      </p:sp>
      <p:sp>
        <p:nvSpPr>
          <p:cNvPr id="25" name="Rectangle 16"/>
          <p:cNvSpPr>
            <a:spLocks noChangeArrowheads="1"/>
          </p:cNvSpPr>
          <p:nvPr/>
        </p:nvSpPr>
        <p:spPr bwMode="auto">
          <a:xfrm>
            <a:off x="6792600" y="3416177"/>
            <a:ext cx="3951600" cy="498598"/>
          </a:xfrm>
          <a:prstGeom prst="rect">
            <a:avLst/>
          </a:prstGeom>
          <a:solidFill>
            <a:schemeClr val="bg1"/>
          </a:solidFill>
          <a:ln w="19050">
            <a:solidFill>
              <a:srgbClr val="176338"/>
            </a:solidFill>
            <a:miter lim="800000"/>
            <a:headEnd/>
            <a:tailEnd/>
          </a:ln>
        </p:spPr>
        <p:txBody>
          <a:bodyPr wrap="square">
            <a:spAutoFit/>
          </a:bodyPr>
          <a:lstStyle/>
          <a:p>
            <a:pPr marL="171450" indent="-171450">
              <a:spcBef>
                <a:spcPct val="20000"/>
              </a:spcBef>
              <a:buClr>
                <a:srgbClr val="215383"/>
              </a:buClr>
              <a:buFont typeface="Arial" panose="020B0604020202020204" pitchFamily="34" charset="0"/>
              <a:buChar char="•"/>
            </a:pPr>
            <a:r>
              <a:rPr lang="de-DE" sz="1200" b="1" dirty="0">
                <a:cs typeface="Arial" pitchFamily="34" charset="0"/>
              </a:rPr>
              <a:t>Enforced modeling standards with Model Advisor</a:t>
            </a:r>
            <a:r>
              <a:rPr lang="de-DE" sz="1200" dirty="0">
                <a:cs typeface="Arial" pitchFamily="34" charset="0"/>
              </a:rPr>
              <a:t> </a:t>
            </a:r>
          </a:p>
          <a:p>
            <a:pPr marL="171450" indent="-171450">
              <a:spcBef>
                <a:spcPct val="20000"/>
              </a:spcBef>
              <a:buClr>
                <a:srgbClr val="215383"/>
              </a:buClr>
              <a:buFont typeface="Arial" panose="020B0604020202020204" pitchFamily="34" charset="0"/>
              <a:buChar char="•"/>
            </a:pPr>
            <a:r>
              <a:rPr lang="de-DE" sz="1200" b="1" dirty="0">
                <a:cs typeface="Arial" pitchFamily="34" charset="0"/>
              </a:rPr>
              <a:t>Found defects early with Design Error Detection </a:t>
            </a:r>
          </a:p>
        </p:txBody>
      </p:sp>
      <p:sp>
        <p:nvSpPr>
          <p:cNvPr id="26" name="Line 19"/>
          <p:cNvSpPr>
            <a:spLocks noChangeShapeType="1"/>
          </p:cNvSpPr>
          <p:nvPr/>
        </p:nvSpPr>
        <p:spPr bwMode="auto">
          <a:xfrm flipH="1">
            <a:off x="5638822" y="3657601"/>
            <a:ext cx="1151602" cy="770467"/>
          </a:xfrm>
          <a:prstGeom prst="line">
            <a:avLst/>
          </a:prstGeom>
          <a:noFill/>
          <a:ln w="9525">
            <a:solidFill>
              <a:srgbClr val="176338"/>
            </a:solidFill>
            <a:round/>
            <a:headEnd type="oval" w="med" len="med"/>
            <a:tailEnd type="oval" w="med" len="med"/>
          </a:ln>
        </p:spPr>
        <p:txBody>
          <a:bodyPr/>
          <a:lstStyle/>
          <a:p>
            <a:endParaRPr lang="en-US" sz="900"/>
          </a:p>
        </p:txBody>
      </p:sp>
    </p:spTree>
    <p:extLst>
      <p:ext uri="{BB962C8B-B14F-4D97-AF65-F5344CB8AC3E}">
        <p14:creationId xmlns:p14="http://schemas.microsoft.com/office/powerpoint/2010/main" val="1237137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8"/>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5" grpId="0" animBg="1"/>
      <p:bldP spid="26"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Verification Summary</a:t>
            </a:r>
          </a:p>
        </p:txBody>
      </p:sp>
      <p:sp>
        <p:nvSpPr>
          <p:cNvPr id="14" name="Content Placeholder 15"/>
          <p:cNvSpPr>
            <a:spLocks noGrp="1"/>
          </p:cNvSpPr>
          <p:nvPr>
            <p:ph idx="1"/>
          </p:nvPr>
        </p:nvSpPr>
        <p:spPr>
          <a:xfrm>
            <a:off x="1844040" y="1219200"/>
            <a:ext cx="8077200" cy="5181600"/>
          </a:xfrm>
        </p:spPr>
        <p:txBody>
          <a:bodyPr>
            <a:normAutofit fontScale="85000" lnSpcReduction="20000"/>
          </a:bodyPr>
          <a:lstStyle/>
          <a:p>
            <a:r>
              <a:rPr lang="en-US" b="1" dirty="0"/>
              <a:t>Traceability</a:t>
            </a:r>
          </a:p>
          <a:p>
            <a:pPr lvl="1"/>
            <a:r>
              <a:rPr lang="en-US" dirty="0"/>
              <a:t>Requirements linking to blocks, states, transitions, MATLAB code</a:t>
            </a:r>
          </a:p>
          <a:p>
            <a:pPr lvl="1"/>
            <a:r>
              <a:rPr lang="en-US" dirty="0"/>
              <a:t>Navigation and reporting of Requirements </a:t>
            </a:r>
            <a:r>
              <a:rPr lang="en-US" dirty="0">
                <a:sym typeface="Wingdings" panose="05000000000000000000" pitchFamily="2" charset="2"/>
              </a:rPr>
              <a:t> Model </a:t>
            </a:r>
          </a:p>
          <a:p>
            <a:r>
              <a:rPr lang="en-US" b="1" dirty="0"/>
              <a:t>Enforcing Model Standards (Static Testing)</a:t>
            </a:r>
          </a:p>
          <a:p>
            <a:pPr lvl="1"/>
            <a:r>
              <a:rPr lang="en-US" dirty="0"/>
              <a:t>Automated model checking with standard or custom checks</a:t>
            </a:r>
          </a:p>
          <a:p>
            <a:pPr lvl="1"/>
            <a:r>
              <a:rPr lang="en-US" dirty="0"/>
              <a:t>Interactive fixing workflow with reports for model reviews</a:t>
            </a:r>
          </a:p>
          <a:p>
            <a:r>
              <a:rPr lang="en-US" b="1" dirty="0"/>
              <a:t>Design Error Detection</a:t>
            </a:r>
          </a:p>
          <a:p>
            <a:pPr lvl="1"/>
            <a:r>
              <a:rPr lang="en-US" dirty="0"/>
              <a:t>Automated, static check for divide by zero, overflow, dead logic</a:t>
            </a:r>
          </a:p>
          <a:p>
            <a:pPr lvl="1"/>
            <a:r>
              <a:rPr lang="en-US" dirty="0"/>
              <a:t>Increase confidence in the design</a:t>
            </a:r>
            <a:endParaRPr lang="en-US" b="1" dirty="0"/>
          </a:p>
          <a:p>
            <a:r>
              <a:rPr lang="en-US" b="1" dirty="0"/>
              <a:t>Requirements based Functional Testing</a:t>
            </a:r>
          </a:p>
          <a:p>
            <a:pPr lvl="1"/>
            <a:r>
              <a:rPr lang="en-US" dirty="0"/>
              <a:t>Automated creation of test harnesses and entry of test vectors </a:t>
            </a:r>
          </a:p>
          <a:p>
            <a:pPr lvl="1"/>
            <a:r>
              <a:rPr lang="en-US" dirty="0"/>
              <a:t>Model coverage analysis to show design &amp; test completeness</a:t>
            </a:r>
          </a:p>
          <a:p>
            <a:r>
              <a:rPr lang="en-US" b="1" dirty="0"/>
              <a:t>Property Proving</a:t>
            </a:r>
          </a:p>
          <a:p>
            <a:pPr lvl="1"/>
            <a:r>
              <a:rPr lang="en-US" dirty="0"/>
              <a:t>Model requirements with property blocks</a:t>
            </a:r>
          </a:p>
          <a:p>
            <a:pPr lvl="1"/>
            <a:r>
              <a:rPr lang="en-US" dirty="0"/>
              <a:t>Attempt to violate property to demonstrate robustness</a:t>
            </a:r>
          </a:p>
          <a:p>
            <a:pPr lvl="1"/>
            <a:endParaRPr lang="en-US" dirty="0"/>
          </a:p>
          <a:p>
            <a:pPr lvl="1"/>
            <a:endParaRPr lang="en-US" dirty="0"/>
          </a:p>
          <a:p>
            <a:pPr marL="53975" lvl="1" indent="0">
              <a:buNone/>
            </a:pPr>
            <a:r>
              <a:rPr lang="en-US" sz="2100" i="1" dirty="0"/>
              <a:t>Earlier testing to deliver higher quality software throughout the workflow</a:t>
            </a:r>
          </a:p>
        </p:txBody>
      </p:sp>
    </p:spTree>
    <p:extLst>
      <p:ext uri="{BB962C8B-B14F-4D97-AF65-F5344CB8AC3E}">
        <p14:creationId xmlns:p14="http://schemas.microsoft.com/office/powerpoint/2010/main" val="315347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F5D3F"/>
                </a:solidFill>
              </a:rPr>
              <a:t>Model Verification Products</a:t>
            </a:r>
          </a:p>
        </p:txBody>
      </p:sp>
      <p:sp>
        <p:nvSpPr>
          <p:cNvPr id="14" name="Content Placeholder 15"/>
          <p:cNvSpPr>
            <a:spLocks noGrp="1"/>
          </p:cNvSpPr>
          <p:nvPr>
            <p:ph idx="1"/>
          </p:nvPr>
        </p:nvSpPr>
        <p:spPr>
          <a:xfrm>
            <a:off x="1981200" y="1905000"/>
            <a:ext cx="7924800" cy="4343400"/>
          </a:xfrm>
        </p:spPr>
        <p:txBody>
          <a:bodyPr>
            <a:normAutofit/>
          </a:bodyPr>
          <a:lstStyle/>
          <a:p>
            <a:r>
              <a:rPr lang="en-US" b="1" dirty="0"/>
              <a:t>Simulink Verification &amp; Validation</a:t>
            </a:r>
          </a:p>
          <a:p>
            <a:pPr lvl="1"/>
            <a:r>
              <a:rPr lang="en-US" sz="2200" dirty="0"/>
              <a:t>Traceability</a:t>
            </a:r>
          </a:p>
          <a:p>
            <a:pPr lvl="1"/>
            <a:r>
              <a:rPr lang="en-US" sz="2200" dirty="0"/>
              <a:t>Enforcing Model Standards </a:t>
            </a:r>
          </a:p>
          <a:p>
            <a:pPr lvl="1"/>
            <a:r>
              <a:rPr lang="en-US" sz="2200" dirty="0"/>
              <a:t>Model Coverage</a:t>
            </a:r>
          </a:p>
          <a:p>
            <a:pPr marL="0" indent="0">
              <a:buNone/>
            </a:pPr>
            <a:endParaRPr lang="en-US" b="1" dirty="0"/>
          </a:p>
          <a:p>
            <a:r>
              <a:rPr lang="en-US" b="1" dirty="0"/>
              <a:t>Simulink Design Verifier</a:t>
            </a:r>
          </a:p>
          <a:p>
            <a:pPr lvl="1"/>
            <a:r>
              <a:rPr lang="en-US" sz="2200" dirty="0"/>
              <a:t>Test Vector Generation</a:t>
            </a:r>
          </a:p>
          <a:p>
            <a:pPr lvl="1"/>
            <a:r>
              <a:rPr lang="en-US" sz="2200" dirty="0"/>
              <a:t>Design Error Detection</a:t>
            </a:r>
          </a:p>
          <a:p>
            <a:pPr lvl="1"/>
            <a:r>
              <a:rPr lang="en-US" sz="2200" dirty="0"/>
              <a:t>Property Proving </a:t>
            </a:r>
            <a:endParaRPr lang="en-US" dirty="0"/>
          </a:p>
          <a:p>
            <a:endParaRPr lang="en-US" dirty="0"/>
          </a:p>
        </p:txBody>
      </p:sp>
    </p:spTree>
    <p:extLst>
      <p:ext uri="{BB962C8B-B14F-4D97-AF65-F5344CB8AC3E}">
        <p14:creationId xmlns:p14="http://schemas.microsoft.com/office/powerpoint/2010/main" val="146098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83229" y="3172004"/>
            <a:ext cx="8001000" cy="3286125"/>
          </a:xfrm>
          <a:prstGeom prst="rect">
            <a:avLst/>
          </a:prstGeom>
        </p:spPr>
      </p:pic>
      <p:grpSp>
        <p:nvGrpSpPr>
          <p:cNvPr id="17" name="Group 16"/>
          <p:cNvGrpSpPr/>
          <p:nvPr/>
        </p:nvGrpSpPr>
        <p:grpSpPr>
          <a:xfrm>
            <a:off x="2285999" y="1143003"/>
            <a:ext cx="3768762" cy="2362201"/>
            <a:chOff x="340747" y="2743203"/>
            <a:chExt cx="4141245" cy="2362201"/>
          </a:xfrm>
        </p:grpSpPr>
        <p:sp>
          <p:nvSpPr>
            <p:cNvPr id="23" name="TextBox 22"/>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24"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25" name="Left Bracket 24"/>
            <p:cNvSpPr/>
            <p:nvPr/>
          </p:nvSpPr>
          <p:spPr>
            <a:xfrm rot="5400000">
              <a:off x="1230269" y="1853681"/>
              <a:ext cx="2362201"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3" name="Group 12"/>
          <p:cNvGrpSpPr/>
          <p:nvPr/>
        </p:nvGrpSpPr>
        <p:grpSpPr>
          <a:xfrm>
            <a:off x="6172201" y="1143000"/>
            <a:ext cx="2971800" cy="2362202"/>
            <a:chOff x="4553712" y="2743200"/>
            <a:chExt cx="3627120" cy="23622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5"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16" name="Left Bracket 15"/>
            <p:cNvSpPr/>
            <p:nvPr/>
          </p:nvSpPr>
          <p:spPr>
            <a:xfrm rot="5400000">
              <a:off x="5195315" y="2119885"/>
              <a:ext cx="23622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22" name="Rectangle 2"/>
          <p:cNvSpPr txBox="1">
            <a:spLocks noChangeArrowheads="1"/>
          </p:cNvSpPr>
          <p:nvPr/>
        </p:nvSpPr>
        <p:spPr>
          <a:xfrm>
            <a:off x="533400" y="304801"/>
            <a:ext cx="9601200"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024C84"/>
                </a:solidFill>
              </a:rPr>
              <a:t>Code Verification in Model Based Design</a:t>
            </a:r>
          </a:p>
        </p:txBody>
      </p:sp>
      <p:sp>
        <p:nvSpPr>
          <p:cNvPr id="18" name="Rectangle 14"/>
          <p:cNvSpPr>
            <a:spLocks noChangeArrowheads="1"/>
          </p:cNvSpPr>
          <p:nvPr/>
        </p:nvSpPr>
        <p:spPr bwMode="auto">
          <a:xfrm>
            <a:off x="1690094" y="2076450"/>
            <a:ext cx="4222089" cy="683264"/>
          </a:xfrm>
          <a:prstGeom prst="rect">
            <a:avLst/>
          </a:prstGeom>
          <a:solidFill>
            <a:schemeClr val="bg1"/>
          </a:solidFill>
          <a:ln w="19050">
            <a:solidFill>
              <a:srgbClr val="993200"/>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dirty="0">
                <a:cs typeface="Arial" pitchFamily="34" charset="0"/>
              </a:rPr>
              <a:t>Traced from code to model with Code Generation Report </a:t>
            </a:r>
          </a:p>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Compared model coverage to code coverage with the integrated 3rd party tool</a:t>
            </a:r>
          </a:p>
        </p:txBody>
      </p:sp>
      <p:sp>
        <p:nvSpPr>
          <p:cNvPr id="83977" name="Line 12"/>
          <p:cNvSpPr>
            <a:spLocks noChangeShapeType="1"/>
          </p:cNvSpPr>
          <p:nvPr/>
        </p:nvSpPr>
        <p:spPr bwMode="auto">
          <a:xfrm>
            <a:off x="5029201" y="2764970"/>
            <a:ext cx="1621466" cy="1752095"/>
          </a:xfrm>
          <a:prstGeom prst="line">
            <a:avLst/>
          </a:prstGeom>
          <a:noFill/>
          <a:ln w="9525">
            <a:solidFill>
              <a:srgbClr val="993200"/>
            </a:solidFill>
            <a:round/>
            <a:headEnd type="oval" w="med" len="med"/>
            <a:tailEnd type="oval" w="med" len="med"/>
          </a:ln>
        </p:spPr>
        <p:txBody>
          <a:bodyPr/>
          <a:lstStyle/>
          <a:p>
            <a:endParaRPr lang="en-US" sz="900"/>
          </a:p>
        </p:txBody>
      </p:sp>
      <p:sp>
        <p:nvSpPr>
          <p:cNvPr id="20" name="Rectangle 14"/>
          <p:cNvSpPr>
            <a:spLocks noChangeArrowheads="1"/>
          </p:cNvSpPr>
          <p:nvPr/>
        </p:nvSpPr>
        <p:spPr bwMode="auto">
          <a:xfrm>
            <a:off x="6454199" y="2040886"/>
            <a:ext cx="3680401" cy="683264"/>
          </a:xfrm>
          <a:prstGeom prst="rect">
            <a:avLst/>
          </a:prstGeom>
          <a:solidFill>
            <a:schemeClr val="bg1"/>
          </a:solidFill>
          <a:ln w="19050">
            <a:solidFill>
              <a:srgbClr val="993200"/>
            </a:solidFill>
            <a:miter lim="800000"/>
            <a:headEnd/>
            <a:tailEnd/>
          </a:ln>
        </p:spPr>
        <p:txBody>
          <a:bodyPr wrap="square">
            <a:spAutoFit/>
          </a:bodyPr>
          <a:lstStyle/>
          <a:p>
            <a:pPr marL="171450" indent="-171450" eaLnBrk="0" hangingPunct="0">
              <a:spcBef>
                <a:spcPct val="20000"/>
              </a:spcBef>
              <a:buClr>
                <a:srgbClr val="215383"/>
              </a:buClr>
              <a:buFont typeface="Arial" panose="020B0604020202020204" pitchFamily="34" charset="0"/>
              <a:buChar char="•"/>
            </a:pPr>
            <a:r>
              <a:rPr lang="de-DE" sz="1200" b="1" dirty="0">
                <a:cs typeface="Arial" pitchFamily="34" charset="0"/>
              </a:rPr>
              <a:t>Performed Equivalence Testing using the integrated SIL mode</a:t>
            </a:r>
          </a:p>
          <a:p>
            <a:pPr marL="171450" indent="-171450" eaLnBrk="0" hangingPunct="0">
              <a:spcBef>
                <a:spcPct val="20000"/>
              </a:spcBef>
              <a:buClr>
                <a:srgbClr val="215383"/>
              </a:buClr>
              <a:buFont typeface="Arial" panose="020B0604020202020204" pitchFamily="34" charset="0"/>
              <a:buChar char="•"/>
            </a:pPr>
            <a:r>
              <a:rPr lang="de-DE" sz="1200" dirty="0">
                <a:cs typeface="Arial" pitchFamily="34" charset="0"/>
              </a:rPr>
              <a:t>Checked the integrated code for run-time errors</a:t>
            </a:r>
          </a:p>
        </p:txBody>
      </p:sp>
      <p:sp>
        <p:nvSpPr>
          <p:cNvPr id="83974" name="Line 9"/>
          <p:cNvSpPr>
            <a:spLocks noChangeShapeType="1"/>
          </p:cNvSpPr>
          <p:nvPr/>
        </p:nvSpPr>
        <p:spPr bwMode="auto">
          <a:xfrm flipH="1">
            <a:off x="8229602" y="2717156"/>
            <a:ext cx="516967" cy="962645"/>
          </a:xfrm>
          <a:prstGeom prst="line">
            <a:avLst/>
          </a:prstGeom>
          <a:noFill/>
          <a:ln w="9525">
            <a:solidFill>
              <a:srgbClr val="993200"/>
            </a:solidFill>
            <a:round/>
            <a:headEnd type="oval" w="med" len="med"/>
            <a:tailEnd type="oval" w="med" len="med"/>
          </a:ln>
        </p:spPr>
        <p:txBody>
          <a:bodyPr/>
          <a:lstStyle/>
          <a:p>
            <a:endParaRPr lang="en-US" sz="900"/>
          </a:p>
        </p:txBody>
      </p:sp>
    </p:spTree>
    <p:extLst>
      <p:ext uri="{BB962C8B-B14F-4D97-AF65-F5344CB8AC3E}">
        <p14:creationId xmlns:p14="http://schemas.microsoft.com/office/powerpoint/2010/main" val="1381750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7"/>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39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97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3977" grpId="0" animBg="1"/>
      <p:bldP spid="20" grpId="0" animBg="1"/>
      <p:bldP spid="83974"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a:solidFill>
                  <a:srgbClr val="993200"/>
                </a:solidFill>
              </a:rPr>
              <a:t>Code Verification Summary</a:t>
            </a:r>
          </a:p>
        </p:txBody>
      </p:sp>
      <p:sp>
        <p:nvSpPr>
          <p:cNvPr id="4" name="Content Placeholder 15"/>
          <p:cNvSpPr>
            <a:spLocks noGrp="1"/>
          </p:cNvSpPr>
          <p:nvPr>
            <p:ph idx="1"/>
          </p:nvPr>
        </p:nvSpPr>
        <p:spPr>
          <a:xfrm>
            <a:off x="914400" y="914400"/>
            <a:ext cx="8610600" cy="5257800"/>
          </a:xfrm>
        </p:spPr>
        <p:txBody>
          <a:bodyPr>
            <a:noAutofit/>
          </a:bodyPr>
          <a:lstStyle/>
          <a:p>
            <a:r>
              <a:rPr lang="en-US" sz="2000" b="1" dirty="0"/>
              <a:t>Traceability</a:t>
            </a:r>
          </a:p>
          <a:p>
            <a:pPr lvl="1"/>
            <a:r>
              <a:rPr lang="en-US" sz="1800" dirty="0"/>
              <a:t>Code generation report</a:t>
            </a:r>
          </a:p>
          <a:p>
            <a:pPr lvl="1"/>
            <a:r>
              <a:rPr lang="en-US" sz="1800" dirty="0"/>
              <a:t>Complete traceability: Requirements </a:t>
            </a:r>
            <a:r>
              <a:rPr lang="en-US" sz="1800" dirty="0">
                <a:sym typeface="Wingdings" panose="05000000000000000000" pitchFamily="2" charset="2"/>
              </a:rPr>
              <a:t> Model  Code</a:t>
            </a:r>
            <a:endParaRPr lang="en-US" sz="1800" dirty="0"/>
          </a:p>
          <a:p>
            <a:r>
              <a:rPr lang="en-US" sz="2000" b="1" dirty="0"/>
              <a:t>Test Vector Generation </a:t>
            </a:r>
          </a:p>
          <a:p>
            <a:pPr lvl="1"/>
            <a:r>
              <a:rPr lang="en-US" sz="1800" dirty="0"/>
              <a:t>Increase coverage beyond requirements testing</a:t>
            </a:r>
          </a:p>
          <a:p>
            <a:pPr lvl="1"/>
            <a:r>
              <a:rPr lang="en-US" sz="1800" dirty="0"/>
              <a:t>Complete model coverage for equivalence testing</a:t>
            </a:r>
          </a:p>
          <a:p>
            <a:r>
              <a:rPr lang="en-US" sz="2000" b="1" dirty="0"/>
              <a:t>Equivalence Testing</a:t>
            </a:r>
          </a:p>
          <a:p>
            <a:pPr lvl="1"/>
            <a:r>
              <a:rPr lang="en-US" sz="1800" u="sng" dirty="0"/>
              <a:t>Re-use</a:t>
            </a:r>
            <a:r>
              <a:rPr lang="en-US" sz="1800" dirty="0"/>
              <a:t> of  high coverage model test vectors in SIL mode</a:t>
            </a:r>
          </a:p>
          <a:p>
            <a:pPr lvl="1"/>
            <a:r>
              <a:rPr lang="en-US" sz="1800" u="sng" dirty="0"/>
              <a:t>Automated</a:t>
            </a:r>
            <a:r>
              <a:rPr lang="en-US" sz="1800" dirty="0"/>
              <a:t> SIL testing, save to Simulation Data Inspector</a:t>
            </a:r>
          </a:p>
          <a:p>
            <a:pPr lvl="1"/>
            <a:r>
              <a:rPr lang="en-US" sz="1800" dirty="0"/>
              <a:t>Model vs Code </a:t>
            </a:r>
            <a:r>
              <a:rPr lang="en-US" sz="1800" b="1" dirty="0"/>
              <a:t>output</a:t>
            </a:r>
            <a:r>
              <a:rPr lang="en-US" sz="1800" dirty="0"/>
              <a:t> comparison</a:t>
            </a:r>
          </a:p>
          <a:p>
            <a:r>
              <a:rPr lang="en-US" sz="2000" b="1" dirty="0"/>
              <a:t>Unintended Functionality</a:t>
            </a:r>
          </a:p>
          <a:p>
            <a:pPr lvl="1"/>
            <a:r>
              <a:rPr lang="en-US" sz="1800" u="sng" dirty="0"/>
              <a:t>Re-use</a:t>
            </a:r>
            <a:r>
              <a:rPr lang="en-US" sz="1800" dirty="0"/>
              <a:t> of  high coverage model test vectors in SIL mode</a:t>
            </a:r>
          </a:p>
          <a:p>
            <a:pPr lvl="1"/>
            <a:r>
              <a:rPr lang="en-US" sz="1800" u="sng" dirty="0"/>
              <a:t>Integrated</a:t>
            </a:r>
            <a:r>
              <a:rPr lang="en-US" sz="1800" dirty="0"/>
              <a:t> 3</a:t>
            </a:r>
            <a:r>
              <a:rPr lang="en-US" sz="1800" baseline="30000" dirty="0"/>
              <a:t>rd</a:t>
            </a:r>
            <a:r>
              <a:rPr lang="en-US" sz="1800" dirty="0"/>
              <a:t> party code coverage tool</a:t>
            </a:r>
          </a:p>
          <a:p>
            <a:pPr lvl="1"/>
            <a:r>
              <a:rPr lang="en-US" sz="1800" dirty="0"/>
              <a:t>Results in code generation report, Model vs Code </a:t>
            </a:r>
            <a:r>
              <a:rPr lang="en-US" sz="1800" b="1" dirty="0"/>
              <a:t>coverage</a:t>
            </a:r>
            <a:r>
              <a:rPr lang="en-US" sz="1800" dirty="0"/>
              <a:t> comparison</a:t>
            </a:r>
          </a:p>
          <a:p>
            <a:pPr marL="457200" lvl="1" indent="0">
              <a:buNone/>
            </a:pPr>
            <a:endParaRPr lang="en-US" sz="1800" dirty="0"/>
          </a:p>
        </p:txBody>
      </p:sp>
      <p:sp>
        <p:nvSpPr>
          <p:cNvPr id="3" name="TextBox 2"/>
          <p:cNvSpPr txBox="1"/>
          <p:nvPr/>
        </p:nvSpPr>
        <p:spPr>
          <a:xfrm>
            <a:off x="685800" y="5943600"/>
            <a:ext cx="9982200" cy="707886"/>
          </a:xfrm>
          <a:prstGeom prst="rect">
            <a:avLst/>
          </a:prstGeom>
          <a:solidFill>
            <a:schemeClr val="bg1"/>
          </a:solidFill>
          <a:ln w="28575">
            <a:solidFill>
              <a:srgbClr val="024C84"/>
            </a:solidFill>
          </a:ln>
          <a:effectLst>
            <a:outerShdw blurRad="50800" dist="38100" dir="2700000" algn="tl" rotWithShape="0">
              <a:prstClr val="black">
                <a:alpha val="40000"/>
              </a:prstClr>
            </a:outerShdw>
          </a:effectLst>
        </p:spPr>
        <p:txBody>
          <a:bodyPr wrap="square" rtlCol="0">
            <a:spAutoFit/>
          </a:bodyPr>
          <a:lstStyle/>
          <a:p>
            <a:pPr algn="ctr"/>
            <a:r>
              <a:rPr lang="en-US" sz="2000" i="1" dirty="0">
                <a:solidFill>
                  <a:srgbClr val="024C84"/>
                </a:solidFill>
              </a:rPr>
              <a:t>Increasing confidence in the work product by with integrated code verification support and reuse of </a:t>
            </a:r>
            <a:r>
              <a:rPr lang="en-US" sz="2000" i="1" dirty="0">
                <a:solidFill>
                  <a:srgbClr val="176338"/>
                </a:solidFill>
              </a:rPr>
              <a:t>Model Verification </a:t>
            </a:r>
            <a:r>
              <a:rPr lang="en-US" sz="2000" i="1" dirty="0">
                <a:solidFill>
                  <a:srgbClr val="024C84"/>
                </a:solidFill>
              </a:rPr>
              <a:t>test assets in an automated workflow</a:t>
            </a:r>
            <a:endParaRPr lang="en-US" sz="2000" dirty="0">
              <a:latin typeface="Arial" pitchFamily="34" charset="0"/>
              <a:cs typeface="Arial" pitchFamily="34" charset="0"/>
            </a:endParaRPr>
          </a:p>
        </p:txBody>
      </p:sp>
    </p:spTree>
    <p:extLst>
      <p:ext uri="{BB962C8B-B14F-4D97-AF65-F5344CB8AC3E}">
        <p14:creationId xmlns:p14="http://schemas.microsoft.com/office/powerpoint/2010/main" val="3312266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93200"/>
                </a:solidFill>
              </a:rPr>
              <a:t>Code Verification Products</a:t>
            </a:r>
          </a:p>
        </p:txBody>
      </p:sp>
      <p:sp>
        <p:nvSpPr>
          <p:cNvPr id="4" name="Content Placeholder 15"/>
          <p:cNvSpPr>
            <a:spLocks noGrp="1"/>
          </p:cNvSpPr>
          <p:nvPr>
            <p:ph idx="1"/>
          </p:nvPr>
        </p:nvSpPr>
        <p:spPr>
          <a:xfrm>
            <a:off x="1524000" y="1905000"/>
            <a:ext cx="7848600" cy="3429000"/>
          </a:xfrm>
        </p:spPr>
        <p:txBody>
          <a:bodyPr>
            <a:normAutofit/>
          </a:bodyPr>
          <a:lstStyle/>
          <a:p>
            <a:r>
              <a:rPr lang="en-US" b="1" dirty="0"/>
              <a:t>Embedded Coder</a:t>
            </a:r>
          </a:p>
          <a:p>
            <a:pPr lvl="1"/>
            <a:r>
              <a:rPr lang="en-US" sz="2200" dirty="0"/>
              <a:t>Traceability </a:t>
            </a:r>
          </a:p>
          <a:p>
            <a:pPr lvl="1"/>
            <a:r>
              <a:rPr lang="en-US" sz="2200" dirty="0"/>
              <a:t>Equivalence Testing</a:t>
            </a:r>
          </a:p>
          <a:p>
            <a:pPr lvl="1"/>
            <a:r>
              <a:rPr lang="en-US" sz="2200" dirty="0"/>
              <a:t>Prevention of Unintended Functionality, </a:t>
            </a:r>
            <a:r>
              <a:rPr lang="en-US" dirty="0"/>
              <a:t>with an integrated 3</a:t>
            </a:r>
            <a:r>
              <a:rPr lang="en-US" baseline="30000" dirty="0"/>
              <a:t>rd</a:t>
            </a:r>
            <a:r>
              <a:rPr lang="en-US" dirty="0"/>
              <a:t> party code coverage tool</a:t>
            </a:r>
          </a:p>
          <a:p>
            <a:pPr lvl="1"/>
            <a:endParaRPr lang="en-US" dirty="0"/>
          </a:p>
          <a:p>
            <a:r>
              <a:rPr lang="en-US" b="1" dirty="0"/>
              <a:t>Simulink Design Verifier</a:t>
            </a:r>
          </a:p>
          <a:p>
            <a:pPr lvl="1"/>
            <a:r>
              <a:rPr lang="en-US" sz="2200" dirty="0"/>
              <a:t>Test Vector Generation</a:t>
            </a:r>
          </a:p>
          <a:p>
            <a:pPr lvl="1"/>
            <a:endParaRPr lang="en-US" dirty="0"/>
          </a:p>
          <a:p>
            <a:pPr lvl="1"/>
            <a:endParaRPr lang="en-US" b="1" dirty="0"/>
          </a:p>
          <a:p>
            <a:endParaRPr lang="en-US" dirty="0"/>
          </a:p>
        </p:txBody>
      </p:sp>
    </p:spTree>
    <p:extLst>
      <p:ext uri="{BB962C8B-B14F-4D97-AF65-F5344CB8AC3E}">
        <p14:creationId xmlns:p14="http://schemas.microsoft.com/office/powerpoint/2010/main" val="275978918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5" name="Picture 6"/>
          <p:cNvPicPr>
            <a:picLocks noChangeAspect="1" noChangeArrowheads="1"/>
          </p:cNvPicPr>
          <p:nvPr/>
        </p:nvPicPr>
        <p:blipFill>
          <a:blip r:embed="rId3" cstate="print"/>
          <a:srcRect/>
          <a:stretch>
            <a:fillRect/>
          </a:stretch>
        </p:blipFill>
        <p:spPr bwMode="auto">
          <a:xfrm>
            <a:off x="2681289" y="1827214"/>
            <a:ext cx="6829425" cy="2447925"/>
          </a:xfrm>
          <a:prstGeom prst="rect">
            <a:avLst/>
          </a:prstGeom>
          <a:noFill/>
          <a:ln w="9525">
            <a:noFill/>
            <a:miter lim="800000"/>
            <a:headEnd/>
            <a:tailEnd/>
          </a:ln>
        </p:spPr>
      </p:pic>
      <p:pic>
        <p:nvPicPr>
          <p:cNvPr id="74756" name="Picture 7"/>
          <p:cNvPicPr>
            <a:picLocks noChangeAspect="1" noChangeArrowheads="1"/>
          </p:cNvPicPr>
          <p:nvPr/>
        </p:nvPicPr>
        <p:blipFill>
          <a:blip r:embed="rId4" cstate="print"/>
          <a:srcRect/>
          <a:stretch>
            <a:fillRect/>
          </a:stretch>
        </p:blipFill>
        <p:spPr bwMode="auto">
          <a:xfrm>
            <a:off x="8256589" y="2763839"/>
            <a:ext cx="942975" cy="623887"/>
          </a:xfrm>
          <a:prstGeom prst="rect">
            <a:avLst/>
          </a:prstGeom>
          <a:noFill/>
          <a:ln w="9525">
            <a:noFill/>
            <a:miter lim="800000"/>
            <a:headEnd/>
            <a:tailEnd/>
          </a:ln>
        </p:spPr>
      </p:pic>
      <p:sp>
        <p:nvSpPr>
          <p:cNvPr id="651272" name="Rectangle 8"/>
          <p:cNvSpPr>
            <a:spLocks noChangeArrowheads="1"/>
          </p:cNvSpPr>
          <p:nvPr/>
        </p:nvSpPr>
        <p:spPr bwMode="auto">
          <a:xfrm>
            <a:off x="4305300" y="2698750"/>
            <a:ext cx="1670050" cy="850900"/>
          </a:xfrm>
          <a:prstGeom prst="rect">
            <a:avLst/>
          </a:prstGeom>
          <a:solidFill>
            <a:schemeClr val="bg1"/>
          </a:solidFill>
          <a:ln w="9525">
            <a:solidFill>
              <a:schemeClr val="bg1"/>
            </a:solidFill>
            <a:miter lim="800000"/>
            <a:headEnd/>
            <a:tailEnd/>
          </a:ln>
        </p:spPr>
        <p:txBody>
          <a:bodyPr wrap="none" anchor="ctr"/>
          <a:lstStyle/>
          <a:p>
            <a:pPr algn="ctr" eaLnBrk="0" latinLnBrk="0" hangingPunct="0"/>
            <a:endParaRPr lang="ko-KR" altLang="en-US"/>
          </a:p>
        </p:txBody>
      </p:sp>
      <p:grpSp>
        <p:nvGrpSpPr>
          <p:cNvPr id="2" name="Group 9"/>
          <p:cNvGrpSpPr>
            <a:grpSpLocks/>
          </p:cNvGrpSpPr>
          <p:nvPr/>
        </p:nvGrpSpPr>
        <p:grpSpPr bwMode="auto">
          <a:xfrm>
            <a:off x="2865439" y="5084763"/>
            <a:ext cx="2225675" cy="1223962"/>
            <a:chOff x="845" y="3203"/>
            <a:chExt cx="1402" cy="771"/>
          </a:xfrm>
        </p:grpSpPr>
        <p:sp>
          <p:nvSpPr>
            <p:cNvPr id="74788" name="Rectangle 10"/>
            <p:cNvSpPr>
              <a:spLocks noChangeArrowheads="1"/>
            </p:cNvSpPr>
            <p:nvPr/>
          </p:nvSpPr>
          <p:spPr bwMode="auto">
            <a:xfrm>
              <a:off x="845" y="3203"/>
              <a:ext cx="1402" cy="771"/>
            </a:xfrm>
            <a:prstGeom prst="rect">
              <a:avLst/>
            </a:prstGeom>
            <a:solidFill>
              <a:srgbClr val="CCFFFF"/>
            </a:solidFill>
            <a:ln w="9525">
              <a:solidFill>
                <a:srgbClr val="00FF99"/>
              </a:solidFill>
              <a:miter lim="800000"/>
              <a:headEnd/>
              <a:tailEnd/>
            </a:ln>
          </p:spPr>
          <p:txBody>
            <a:bodyPr/>
            <a:lstStyle/>
            <a:p>
              <a:pPr algn="ctr" eaLnBrk="0" latinLnBrk="0" hangingPunct="0"/>
              <a:endParaRPr lang="ko-KR" altLang="en-US"/>
            </a:p>
          </p:txBody>
        </p:sp>
        <p:sp>
          <p:nvSpPr>
            <p:cNvPr id="74789" name="Rectangle 11"/>
            <p:cNvSpPr>
              <a:spLocks noChangeArrowheads="1"/>
            </p:cNvSpPr>
            <p:nvPr/>
          </p:nvSpPr>
          <p:spPr bwMode="auto">
            <a:xfrm>
              <a:off x="845" y="3203"/>
              <a:ext cx="1402" cy="771"/>
            </a:xfrm>
            <a:prstGeom prst="rect">
              <a:avLst/>
            </a:prstGeom>
            <a:noFill/>
            <a:ln w="30163" cap="rnd">
              <a:solidFill>
                <a:srgbClr val="00FF99"/>
              </a:solidFill>
              <a:round/>
              <a:headEnd/>
              <a:tailEnd/>
            </a:ln>
          </p:spPr>
          <p:txBody>
            <a:bodyPr/>
            <a:lstStyle/>
            <a:p>
              <a:pPr algn="ctr" eaLnBrk="0" latinLnBrk="0" hangingPunct="0"/>
              <a:endParaRPr lang="ko-KR" altLang="en-US"/>
            </a:p>
          </p:txBody>
        </p:sp>
        <p:sp>
          <p:nvSpPr>
            <p:cNvPr id="74790" name="Rectangle 12"/>
            <p:cNvSpPr>
              <a:spLocks noChangeArrowheads="1"/>
            </p:cNvSpPr>
            <p:nvPr/>
          </p:nvSpPr>
          <p:spPr bwMode="auto">
            <a:xfrm>
              <a:off x="929" y="3309"/>
              <a:ext cx="1280" cy="184"/>
            </a:xfrm>
            <a:prstGeom prst="rect">
              <a:avLst/>
            </a:prstGeom>
            <a:noFill/>
            <a:ln w="9525">
              <a:noFill/>
              <a:miter lim="800000"/>
              <a:headEnd/>
              <a:tailEnd/>
            </a:ln>
          </p:spPr>
          <p:txBody>
            <a:bodyPr wrap="none" lIns="0" tIns="0" rIns="0" bIns="0">
              <a:spAutoFit/>
            </a:bodyPr>
            <a:lstStyle/>
            <a:p>
              <a:pPr eaLnBrk="0" latinLnBrk="0" hangingPunct="0"/>
              <a:r>
                <a:rPr lang="en-US" altLang="ko-KR" sz="1900" b="1">
                  <a:solidFill>
                    <a:schemeClr val="accent2"/>
                  </a:solidFill>
                  <a:latin typeface="Arial" pitchFamily="34" charset="0"/>
                </a:rPr>
                <a:t>Compiled C Code</a:t>
              </a:r>
              <a:endParaRPr lang="en-US" altLang="ko-KR" b="1">
                <a:solidFill>
                  <a:schemeClr val="accent2"/>
                </a:solidFill>
                <a:latin typeface="Arial" pitchFamily="34" charset="0"/>
              </a:endParaRPr>
            </a:p>
          </p:txBody>
        </p:sp>
        <p:sp>
          <p:nvSpPr>
            <p:cNvPr id="74791" name="Rectangle 13"/>
            <p:cNvSpPr>
              <a:spLocks noChangeArrowheads="1"/>
            </p:cNvSpPr>
            <p:nvPr/>
          </p:nvSpPr>
          <p:spPr bwMode="auto">
            <a:xfrm>
              <a:off x="1025" y="3495"/>
              <a:ext cx="1057" cy="359"/>
            </a:xfrm>
            <a:prstGeom prst="rect">
              <a:avLst/>
            </a:prstGeom>
            <a:noFill/>
            <a:ln w="9525">
              <a:noFill/>
              <a:miter lim="800000"/>
              <a:headEnd/>
              <a:tailEnd/>
            </a:ln>
          </p:spPr>
          <p:txBody>
            <a:bodyPr wrap="none" lIns="0" tIns="0" rIns="0" bIns="0">
              <a:spAutoFit/>
            </a:bodyPr>
            <a:lstStyle/>
            <a:p>
              <a:pPr eaLnBrk="0" latinLnBrk="0" hangingPunct="0"/>
              <a:r>
                <a:rPr lang="ko-KR" altLang="en-US" sz="1900" b="1">
                  <a:solidFill>
                    <a:schemeClr val="accent2"/>
                  </a:solidFill>
                  <a:latin typeface="Arial" pitchFamily="34" charset="0"/>
                </a:rPr>
                <a:t>  </a:t>
              </a:r>
              <a:r>
                <a:rPr lang="en-US" altLang="ko-KR" sz="1900" b="1">
                  <a:solidFill>
                    <a:schemeClr val="accent2"/>
                  </a:solidFill>
                  <a:latin typeface="Arial" pitchFamily="34" charset="0"/>
                </a:rPr>
                <a:t>S-Function</a:t>
              </a:r>
            </a:p>
            <a:p>
              <a:pPr eaLnBrk="0" latinLnBrk="0" hangingPunct="0"/>
              <a:r>
                <a:rPr lang="en-US" altLang="ko-KR" b="1">
                  <a:solidFill>
                    <a:schemeClr val="accent2"/>
                  </a:solidFill>
                  <a:latin typeface="Arial" pitchFamily="34" charset="0"/>
                </a:rPr>
                <a:t>(Windows DLL)</a:t>
              </a:r>
            </a:p>
          </p:txBody>
        </p:sp>
      </p:grpSp>
      <p:grpSp>
        <p:nvGrpSpPr>
          <p:cNvPr id="3" name="Group 14"/>
          <p:cNvGrpSpPr>
            <a:grpSpLocks/>
          </p:cNvGrpSpPr>
          <p:nvPr/>
        </p:nvGrpSpPr>
        <p:grpSpPr bwMode="auto">
          <a:xfrm>
            <a:off x="3830638" y="3362325"/>
            <a:ext cx="2005012" cy="1760538"/>
            <a:chOff x="1401" y="2136"/>
            <a:chExt cx="1461" cy="1053"/>
          </a:xfrm>
        </p:grpSpPr>
        <p:sp>
          <p:nvSpPr>
            <p:cNvPr id="74786" name="Freeform 15"/>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lang="ko-KR" altLang="en-US"/>
            </a:p>
          </p:txBody>
        </p:sp>
        <p:sp>
          <p:nvSpPr>
            <p:cNvPr id="74787" name="Text Box 16"/>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lang="en-US" altLang="ko-KR" sz="1600" b="1">
                  <a:latin typeface="Arial" pitchFamily="34" charset="0"/>
                </a:rPr>
                <a:t>Code</a:t>
              </a:r>
            </a:p>
            <a:p>
              <a:pPr algn="ctr" latinLnBrk="0"/>
              <a:r>
                <a:rPr lang="en-US" altLang="ko-KR" sz="1600" b="1">
                  <a:latin typeface="Arial" pitchFamily="34" charset="0"/>
                </a:rPr>
                <a:t>Generation</a:t>
              </a:r>
            </a:p>
          </p:txBody>
        </p:sp>
      </p:grpSp>
      <p:sp>
        <p:nvSpPr>
          <p:cNvPr id="74760" name="Text Box 17"/>
          <p:cNvSpPr txBox="1">
            <a:spLocks noChangeArrowheads="1"/>
          </p:cNvSpPr>
          <p:nvPr/>
        </p:nvSpPr>
        <p:spPr bwMode="auto">
          <a:xfrm>
            <a:off x="1223963" y="4113213"/>
            <a:ext cx="2628901" cy="825500"/>
          </a:xfrm>
          <a:prstGeom prst="rect">
            <a:avLst/>
          </a:prstGeom>
          <a:noFill/>
          <a:ln w="28575">
            <a:noFill/>
            <a:miter lim="800000"/>
            <a:headEnd/>
            <a:tailEnd/>
          </a:ln>
        </p:spPr>
        <p:txBody>
          <a:bodyPr>
            <a:spAutoFit/>
          </a:bodyPr>
          <a:lstStyle/>
          <a:p>
            <a:pPr eaLnBrk="0" latinLnBrk="0" hangingPunct="0"/>
            <a:r>
              <a:rPr lang="ko-KR" altLang="en-US" sz="1600" b="1">
                <a:solidFill>
                  <a:schemeClr val="tx2"/>
                </a:solidFill>
                <a:latin typeface="Arial" pitchFamily="34" charset="0"/>
              </a:rPr>
              <a:t>      </a:t>
            </a:r>
            <a:r>
              <a:rPr lang="en-US" altLang="ko-KR" sz="1600" b="1">
                <a:solidFill>
                  <a:schemeClr val="tx2"/>
                </a:solidFill>
                <a:latin typeface="Arial" pitchFamily="34" charset="0"/>
              </a:rPr>
              <a:t>Execution</a:t>
            </a:r>
          </a:p>
          <a:p>
            <a:pPr lvl="1" eaLnBrk="0" latinLnBrk="0" hangingPunct="0">
              <a:buFontTx/>
              <a:buChar char="•"/>
            </a:pPr>
            <a:r>
              <a:rPr lang="en-US" altLang="ko-KR" sz="1600" b="1">
                <a:solidFill>
                  <a:schemeClr val="tx2"/>
                </a:solidFill>
                <a:latin typeface="Arial" pitchFamily="34" charset="0"/>
              </a:rPr>
              <a:t> Host/Host</a:t>
            </a:r>
          </a:p>
          <a:p>
            <a:pPr lvl="1" eaLnBrk="0" latinLnBrk="0" hangingPunct="0">
              <a:buFontTx/>
              <a:buChar char="•"/>
            </a:pPr>
            <a:r>
              <a:rPr lang="en-US" altLang="ko-KR" sz="1600" b="1">
                <a:solidFill>
                  <a:schemeClr val="tx2"/>
                </a:solidFill>
                <a:latin typeface="Arial" pitchFamily="34" charset="0"/>
              </a:rPr>
              <a:t> Nonreal-time</a:t>
            </a:r>
          </a:p>
        </p:txBody>
      </p:sp>
      <p:sp>
        <p:nvSpPr>
          <p:cNvPr id="40" name="Title 36"/>
          <p:cNvSpPr txBox="1">
            <a:spLocks/>
          </p:cNvSpPr>
          <p:nvPr/>
        </p:nvSpPr>
        <p:spPr>
          <a:xfrm>
            <a:off x="1981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a:solidFill>
                  <a:schemeClr val="tx2"/>
                </a:solidFill>
                <a:latin typeface="Arial" pitchFamily="34" charset="0"/>
                <a:ea typeface="+mj-ea"/>
                <a:cs typeface="Arial" pitchFamily="34" charset="0"/>
              </a:rPr>
              <a:t>Software-in-the-Loop (SIL) Testing:</a:t>
            </a:r>
            <a:br>
              <a:rPr lang="en-US" altLang="ko-KR" sz="4000" dirty="0"/>
            </a:br>
            <a:r>
              <a:rPr lang="en-US" altLang="ko-KR" sz="2000" i="1" dirty="0">
                <a:solidFill>
                  <a:schemeClr val="accent1"/>
                </a:solidFill>
              </a:rPr>
              <a:t>Verify Production Controller with Software-in-the-loop</a:t>
            </a:r>
            <a:endParaRPr lang="en-US" sz="2000" b="1" dirty="0">
              <a:solidFill>
                <a:schemeClr val="tx2"/>
              </a:solidFill>
              <a:latin typeface="Arial" pitchFamily="34" charset="0"/>
              <a:ea typeface="+mj-ea"/>
              <a:cs typeface="Arial" pitchFamily="34" charset="0"/>
            </a:endParaRPr>
          </a:p>
        </p:txBody>
      </p:sp>
    </p:spTree>
    <p:extLst>
      <p:ext uri="{BB962C8B-B14F-4D97-AF65-F5344CB8AC3E}">
        <p14:creationId xmlns:p14="http://schemas.microsoft.com/office/powerpoint/2010/main" val="37220164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51272"/>
                                        </p:tgtEl>
                                        <p:attrNameLst>
                                          <p:attrName>style.visibility</p:attrName>
                                        </p:attrNameLst>
                                      </p:cBhvr>
                                      <p:to>
                                        <p:strVal val="visible"/>
                                      </p:to>
                                    </p:set>
                                    <p:animEffect transition="in" filter="wipe(up)">
                                      <p:cBhvr>
                                        <p:cTn id="12" dur="500"/>
                                        <p:tgtEl>
                                          <p:spTgt spid="651272"/>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56" presetClass="path" presetSubtype="0" accel="50000" decel="50000" fill="hold" nodeType="clickEffect">
                                  <p:stCondLst>
                                    <p:cond delay="0"/>
                                  </p:stCondLst>
                                  <p:childTnLst>
                                    <p:animMotion origin="layout" path="M -2.77778E-6 4.44444E-6 L 0.12709 -0.38149 " pathEditMode="relative" rAng="0" ptsTypes="AA">
                                      <p:cBhvr>
                                        <p:cTn id="20" dur="2000" fill="hold"/>
                                        <p:tgtEl>
                                          <p:spTgt spid="2"/>
                                        </p:tgtEl>
                                        <p:attrNameLst>
                                          <p:attrName>ppt_x</p:attrName>
                                          <p:attrName>ppt_y</p:attrName>
                                        </p:attrNameLst>
                                      </p:cBhvr>
                                      <p:rCtr x="6400" y="-19100"/>
                                    </p:animMotion>
                                  </p:childTnLst>
                                </p:cTn>
                              </p:par>
                              <p:par>
                                <p:cTn id="21" presetID="6" presetClass="emph" presetSubtype="0" accel="50000" decel="50000" fill="hold" nodeType="withEffect">
                                  <p:stCondLst>
                                    <p:cond delay="0"/>
                                  </p:stCondLst>
                                  <p:childTnLst>
                                    <p:animScale>
                                      <p:cBhvr>
                                        <p:cTn id="22" dur="2000" fill="hold"/>
                                        <p:tgtEl>
                                          <p:spTgt spid="2"/>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1272"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990600"/>
          </a:xfrm>
        </p:spPr>
        <p:txBody>
          <a:bodyPr/>
          <a:lstStyle/>
          <a:p>
            <a:r>
              <a:rPr lang="en-US" dirty="0"/>
              <a:t>V&amp;V Workshop Goals – Day #1</a:t>
            </a:r>
          </a:p>
        </p:txBody>
      </p:sp>
      <p:sp>
        <p:nvSpPr>
          <p:cNvPr id="14" name="Content Placeholder 15"/>
          <p:cNvSpPr>
            <a:spLocks noGrp="1"/>
          </p:cNvSpPr>
          <p:nvPr>
            <p:ph idx="1"/>
          </p:nvPr>
        </p:nvSpPr>
        <p:spPr>
          <a:xfrm>
            <a:off x="381000" y="1752600"/>
            <a:ext cx="11394832" cy="4648200"/>
          </a:xfrm>
        </p:spPr>
        <p:txBody>
          <a:bodyPr>
            <a:normAutofit/>
          </a:bodyPr>
          <a:lstStyle/>
          <a:p>
            <a:pPr>
              <a:lnSpc>
                <a:spcPct val="150000"/>
              </a:lnSpc>
            </a:pPr>
            <a:r>
              <a:rPr lang="en-US" b="1" dirty="0"/>
              <a:t>Implement a V&amp;V workflow to deliver controls with high design confidence</a:t>
            </a:r>
          </a:p>
          <a:p>
            <a:pPr>
              <a:lnSpc>
                <a:spcPct val="150000"/>
              </a:lnSpc>
            </a:pPr>
            <a:r>
              <a:rPr lang="en-US" b="1" dirty="0"/>
              <a:t>Develop test assets for use and re-use</a:t>
            </a:r>
          </a:p>
          <a:p>
            <a:pPr>
              <a:lnSpc>
                <a:spcPct val="150000"/>
              </a:lnSpc>
            </a:pPr>
            <a:r>
              <a:rPr lang="en-US" b="1" dirty="0"/>
              <a:t>Enforce modeling standards</a:t>
            </a:r>
          </a:p>
          <a:p>
            <a:pPr>
              <a:lnSpc>
                <a:spcPct val="150000"/>
              </a:lnSpc>
            </a:pPr>
            <a:r>
              <a:rPr lang="en-US" b="1" dirty="0"/>
              <a:t>Document traceability of requirements to design models </a:t>
            </a:r>
          </a:p>
          <a:p>
            <a:pPr>
              <a:lnSpc>
                <a:spcPct val="150000"/>
              </a:lnSpc>
            </a:pPr>
            <a:r>
              <a:rPr lang="en-US" b="1" dirty="0"/>
              <a:t>Demonstrate the design meets requirements with simulation testing</a:t>
            </a:r>
          </a:p>
          <a:p>
            <a:pPr>
              <a:lnSpc>
                <a:spcPct val="150000"/>
              </a:lnSpc>
            </a:pPr>
            <a:endParaRPr lang="en-US" dirty="0"/>
          </a:p>
          <a:p>
            <a:pPr lvl="1">
              <a:lnSpc>
                <a:spcPct val="150000"/>
              </a:lnSpc>
            </a:pPr>
            <a:endParaRPr lang="en-US" dirty="0"/>
          </a:p>
        </p:txBody>
      </p:sp>
    </p:spTree>
    <p:extLst>
      <p:ext uri="{BB962C8B-B14F-4D97-AF65-F5344CB8AC3E}">
        <p14:creationId xmlns:p14="http://schemas.microsoft.com/office/powerpoint/2010/main" val="3857211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p:cNvPicPr>
            <a:picLocks noChangeAspect="1" noChangeArrowheads="1"/>
          </p:cNvPicPr>
          <p:nvPr/>
        </p:nvPicPr>
        <p:blipFill>
          <a:blip r:embed="rId3" cstate="print"/>
          <a:srcRect/>
          <a:stretch>
            <a:fillRect/>
          </a:stretch>
        </p:blipFill>
        <p:spPr bwMode="auto">
          <a:xfrm>
            <a:off x="2681289" y="1827214"/>
            <a:ext cx="6829425" cy="2447925"/>
          </a:xfrm>
          <a:prstGeom prst="rect">
            <a:avLst/>
          </a:prstGeom>
          <a:noFill/>
          <a:ln w="9525">
            <a:noFill/>
            <a:miter lim="800000"/>
            <a:headEnd/>
            <a:tailEnd/>
          </a:ln>
        </p:spPr>
      </p:pic>
      <p:sp>
        <p:nvSpPr>
          <p:cNvPr id="75780" name="Rectangle 4"/>
          <p:cNvSpPr>
            <a:spLocks noChangeArrowheads="1"/>
          </p:cNvSpPr>
          <p:nvPr/>
        </p:nvSpPr>
        <p:spPr bwMode="auto">
          <a:xfrm rot="-5400000">
            <a:off x="3515926" y="4796601"/>
            <a:ext cx="276999" cy="65"/>
          </a:xfrm>
          <a:prstGeom prst="rect">
            <a:avLst/>
          </a:prstGeom>
          <a:noFill/>
          <a:ln w="9525">
            <a:noFill/>
            <a:miter lim="800000"/>
            <a:headEnd/>
            <a:tailEnd/>
          </a:ln>
        </p:spPr>
        <p:txBody>
          <a:bodyPr vert="eaVert" wrap="none" lIns="0" tIns="0" rIns="0" bIns="0">
            <a:spAutoFit/>
          </a:bodyPr>
          <a:lstStyle/>
          <a:p>
            <a:pPr eaLnBrk="0" latinLnBrk="0" hangingPunct="0"/>
            <a:endParaRPr lang="ko-KR" altLang="en-US">
              <a:solidFill>
                <a:schemeClr val="accent2"/>
              </a:solidFill>
              <a:latin typeface="Arial" pitchFamily="34" charset="0"/>
            </a:endParaRPr>
          </a:p>
        </p:txBody>
      </p:sp>
      <p:sp>
        <p:nvSpPr>
          <p:cNvPr id="75781" name="Rectangle 5"/>
          <p:cNvSpPr>
            <a:spLocks noChangeArrowheads="1"/>
          </p:cNvSpPr>
          <p:nvPr/>
        </p:nvSpPr>
        <p:spPr bwMode="auto">
          <a:xfrm rot="-5400000">
            <a:off x="3825490" y="4779138"/>
            <a:ext cx="276999" cy="65"/>
          </a:xfrm>
          <a:prstGeom prst="rect">
            <a:avLst/>
          </a:prstGeom>
          <a:noFill/>
          <a:ln w="9525">
            <a:noFill/>
            <a:miter lim="800000"/>
            <a:headEnd/>
            <a:tailEnd/>
          </a:ln>
        </p:spPr>
        <p:txBody>
          <a:bodyPr vert="eaVert" wrap="none" lIns="0" tIns="0" rIns="0" bIns="0">
            <a:spAutoFit/>
          </a:bodyPr>
          <a:lstStyle/>
          <a:p>
            <a:pPr eaLnBrk="0" latinLnBrk="0" hangingPunct="0"/>
            <a:endParaRPr lang="ko-KR" altLang="en-US">
              <a:solidFill>
                <a:schemeClr val="accent2"/>
              </a:solidFill>
              <a:latin typeface="Arial" pitchFamily="34" charset="0"/>
            </a:endParaRPr>
          </a:p>
        </p:txBody>
      </p:sp>
      <p:pic>
        <p:nvPicPr>
          <p:cNvPr id="666630" name="Picture 6" descr="PCM-995_cyan"/>
          <p:cNvPicPr>
            <a:picLocks noChangeAspect="1" noChangeArrowheads="1"/>
          </p:cNvPicPr>
          <p:nvPr/>
        </p:nvPicPr>
        <p:blipFill>
          <a:blip r:embed="rId4" cstate="print"/>
          <a:srcRect/>
          <a:stretch>
            <a:fillRect/>
          </a:stretch>
        </p:blipFill>
        <p:spPr bwMode="auto">
          <a:xfrm>
            <a:off x="2559050" y="5084764"/>
            <a:ext cx="2230438" cy="1457325"/>
          </a:xfrm>
          <a:prstGeom prst="rect">
            <a:avLst/>
          </a:prstGeom>
          <a:noFill/>
          <a:ln w="28575">
            <a:solidFill>
              <a:schemeClr val="hlink"/>
            </a:solidFill>
            <a:miter lim="800000"/>
            <a:headEnd/>
            <a:tailEnd/>
          </a:ln>
          <a:effectLst>
            <a:outerShdw dist="35921" dir="2700000" algn="ctr" rotWithShape="0">
              <a:srgbClr val="808080"/>
            </a:outerShdw>
          </a:effectLst>
        </p:spPr>
      </p:pic>
      <p:sp>
        <p:nvSpPr>
          <p:cNvPr id="75783" name="Rectangle 7"/>
          <p:cNvSpPr>
            <a:spLocks noChangeArrowheads="1"/>
          </p:cNvSpPr>
          <p:nvPr/>
        </p:nvSpPr>
        <p:spPr bwMode="auto">
          <a:xfrm>
            <a:off x="2892426" y="6583364"/>
            <a:ext cx="1776413" cy="274637"/>
          </a:xfrm>
          <a:prstGeom prst="rect">
            <a:avLst/>
          </a:prstGeom>
          <a:noFill/>
          <a:ln w="9525">
            <a:noFill/>
            <a:miter lim="800000"/>
            <a:headEnd/>
            <a:tailEnd/>
          </a:ln>
        </p:spPr>
        <p:txBody>
          <a:bodyPr wrap="none">
            <a:spAutoFit/>
          </a:bodyPr>
          <a:lstStyle/>
          <a:p>
            <a:pPr eaLnBrk="0" latinLnBrk="0" hangingPunct="0"/>
            <a:r>
              <a:rPr lang="en-US" altLang="ko-KR" sz="1200" b="1" i="1">
                <a:solidFill>
                  <a:schemeClr val="accent2"/>
                </a:solidFill>
                <a:latin typeface="Arial" pitchFamily="34" charset="0"/>
              </a:rPr>
              <a:t>Production Processo</a:t>
            </a:r>
            <a:r>
              <a:rPr lang="en-US" altLang="ko-KR" sz="1200" b="1">
                <a:solidFill>
                  <a:schemeClr val="accent2"/>
                </a:solidFill>
                <a:latin typeface="Arial" pitchFamily="34" charset="0"/>
              </a:rPr>
              <a:t>r</a:t>
            </a:r>
          </a:p>
        </p:txBody>
      </p:sp>
      <p:grpSp>
        <p:nvGrpSpPr>
          <p:cNvPr id="2" name="Group 11"/>
          <p:cNvGrpSpPr>
            <a:grpSpLocks/>
          </p:cNvGrpSpPr>
          <p:nvPr/>
        </p:nvGrpSpPr>
        <p:grpSpPr bwMode="auto">
          <a:xfrm>
            <a:off x="3830638" y="3362325"/>
            <a:ext cx="2005012" cy="1760538"/>
            <a:chOff x="1401" y="2136"/>
            <a:chExt cx="1461" cy="1053"/>
          </a:xfrm>
        </p:grpSpPr>
        <p:sp>
          <p:nvSpPr>
            <p:cNvPr id="75815" name="Freeform 12"/>
            <p:cNvSpPr>
              <a:spLocks/>
            </p:cNvSpPr>
            <p:nvPr/>
          </p:nvSpPr>
          <p:spPr bwMode="auto">
            <a:xfrm>
              <a:off x="1401" y="2136"/>
              <a:ext cx="1461" cy="1053"/>
            </a:xfrm>
            <a:custGeom>
              <a:avLst/>
              <a:gdLst>
                <a:gd name="T0" fmla="*/ 354 w 1461"/>
                <a:gd name="T1" fmla="*/ 0 h 1053"/>
                <a:gd name="T2" fmla="*/ 1461 w 1461"/>
                <a:gd name="T3" fmla="*/ 0 h 1053"/>
                <a:gd name="T4" fmla="*/ 0 w 1461"/>
                <a:gd name="T5" fmla="*/ 1053 h 1053"/>
                <a:gd name="T6" fmla="*/ 354 w 1461"/>
                <a:gd name="T7" fmla="*/ 0 h 1053"/>
                <a:gd name="T8" fmla="*/ 0 60000 65536"/>
                <a:gd name="T9" fmla="*/ 0 60000 65536"/>
                <a:gd name="T10" fmla="*/ 0 60000 65536"/>
                <a:gd name="T11" fmla="*/ 0 60000 65536"/>
                <a:gd name="T12" fmla="*/ 0 w 1461"/>
                <a:gd name="T13" fmla="*/ 0 h 1053"/>
                <a:gd name="T14" fmla="*/ 1461 w 1461"/>
                <a:gd name="T15" fmla="*/ 1053 h 1053"/>
              </a:gdLst>
              <a:ahLst/>
              <a:cxnLst>
                <a:cxn ang="T8">
                  <a:pos x="T0" y="T1"/>
                </a:cxn>
                <a:cxn ang="T9">
                  <a:pos x="T2" y="T3"/>
                </a:cxn>
                <a:cxn ang="T10">
                  <a:pos x="T4" y="T5"/>
                </a:cxn>
                <a:cxn ang="T11">
                  <a:pos x="T6" y="T7"/>
                </a:cxn>
              </a:cxnLst>
              <a:rect l="T12" t="T13" r="T14" b="T15"/>
              <a:pathLst>
                <a:path w="1461" h="1053">
                  <a:moveTo>
                    <a:pt x="354" y="0"/>
                  </a:moveTo>
                  <a:lnTo>
                    <a:pt x="1461" y="0"/>
                  </a:lnTo>
                  <a:lnTo>
                    <a:pt x="0" y="1053"/>
                  </a:lnTo>
                  <a:lnTo>
                    <a:pt x="354" y="0"/>
                  </a:lnTo>
                  <a:close/>
                </a:path>
              </a:pathLst>
            </a:custGeom>
            <a:solidFill>
              <a:srgbClr val="00FF84"/>
            </a:solidFill>
            <a:ln w="12700">
              <a:solidFill>
                <a:srgbClr val="00FF99"/>
              </a:solidFill>
              <a:round/>
              <a:headEnd/>
              <a:tailEnd/>
            </a:ln>
          </p:spPr>
          <p:txBody>
            <a:bodyPr wrap="none" lIns="90487" tIns="44450" rIns="90487" bIns="44450"/>
            <a:lstStyle/>
            <a:p>
              <a:pPr algn="ctr" eaLnBrk="0" latinLnBrk="0" hangingPunct="0"/>
              <a:endParaRPr lang="ko-KR" altLang="en-US"/>
            </a:p>
          </p:txBody>
        </p:sp>
        <p:sp>
          <p:nvSpPr>
            <p:cNvPr id="75816" name="Text Box 13"/>
            <p:cNvSpPr txBox="1">
              <a:spLocks noChangeArrowheads="1"/>
            </p:cNvSpPr>
            <p:nvPr/>
          </p:nvSpPr>
          <p:spPr bwMode="auto">
            <a:xfrm>
              <a:off x="1596" y="2150"/>
              <a:ext cx="917" cy="348"/>
            </a:xfrm>
            <a:prstGeom prst="rect">
              <a:avLst/>
            </a:prstGeom>
            <a:noFill/>
            <a:ln w="9525">
              <a:noFill/>
              <a:miter lim="800000"/>
              <a:headEnd/>
              <a:tailEnd/>
            </a:ln>
          </p:spPr>
          <p:txBody>
            <a:bodyPr wrap="none">
              <a:spAutoFit/>
            </a:bodyPr>
            <a:lstStyle/>
            <a:p>
              <a:pPr algn="ctr" latinLnBrk="0"/>
              <a:r>
                <a:rPr lang="en-US" altLang="ko-KR" sz="1600" b="1">
                  <a:latin typeface="Arial" pitchFamily="34" charset="0"/>
                </a:rPr>
                <a:t>Code</a:t>
              </a:r>
            </a:p>
            <a:p>
              <a:pPr algn="ctr" latinLnBrk="0"/>
              <a:r>
                <a:rPr lang="en-US" altLang="ko-KR" sz="1600" b="1">
                  <a:latin typeface="Arial" pitchFamily="34" charset="0"/>
                </a:rPr>
                <a:t>Generation</a:t>
              </a:r>
            </a:p>
          </p:txBody>
        </p:sp>
      </p:grpSp>
      <p:pic>
        <p:nvPicPr>
          <p:cNvPr id="666638" name="Picture 14"/>
          <p:cNvPicPr>
            <a:picLocks noChangeAspect="1" noChangeArrowheads="1"/>
          </p:cNvPicPr>
          <p:nvPr/>
        </p:nvPicPr>
        <p:blipFill>
          <a:blip r:embed="rId5" cstate="print"/>
          <a:srcRect/>
          <a:stretch>
            <a:fillRect/>
          </a:stretch>
        </p:blipFill>
        <p:spPr bwMode="auto">
          <a:xfrm>
            <a:off x="3986213" y="2619375"/>
            <a:ext cx="2228850" cy="1028700"/>
          </a:xfrm>
          <a:prstGeom prst="rect">
            <a:avLst/>
          </a:prstGeom>
          <a:noFill/>
          <a:ln w="9525">
            <a:noFill/>
            <a:miter lim="800000"/>
            <a:headEnd/>
            <a:tailEnd/>
          </a:ln>
        </p:spPr>
      </p:pic>
      <p:pic>
        <p:nvPicPr>
          <p:cNvPr id="666639" name="Picture 15" descr="RightDigitalFlow"/>
          <p:cNvPicPr>
            <a:picLocks noChangeAspect="1" noChangeArrowheads="1" noCrop="1"/>
          </p:cNvPicPr>
          <p:nvPr/>
        </p:nvPicPr>
        <p:blipFill>
          <a:blip r:embed="rId6" cstate="print"/>
          <a:srcRect/>
          <a:stretch>
            <a:fillRect/>
          </a:stretch>
        </p:blipFill>
        <p:spPr bwMode="auto">
          <a:xfrm rot="6624338">
            <a:off x="3037682" y="3952082"/>
            <a:ext cx="2132013" cy="723900"/>
          </a:xfrm>
          <a:prstGeom prst="rect">
            <a:avLst/>
          </a:prstGeom>
          <a:noFill/>
          <a:ln w="9525">
            <a:noFill/>
            <a:miter lim="800000"/>
            <a:headEnd/>
            <a:tailEnd/>
          </a:ln>
        </p:spPr>
      </p:pic>
      <p:pic>
        <p:nvPicPr>
          <p:cNvPr id="666640" name="Picture 16" descr="RightDigitalFlow"/>
          <p:cNvPicPr>
            <a:picLocks noChangeAspect="1" noChangeArrowheads="1" noCrop="1"/>
          </p:cNvPicPr>
          <p:nvPr/>
        </p:nvPicPr>
        <p:blipFill>
          <a:blip r:embed="rId6" cstate="print"/>
          <a:srcRect/>
          <a:stretch>
            <a:fillRect/>
          </a:stretch>
        </p:blipFill>
        <p:spPr bwMode="auto">
          <a:xfrm rot="-3670254">
            <a:off x="3947320" y="3952082"/>
            <a:ext cx="2160587" cy="723900"/>
          </a:xfrm>
          <a:prstGeom prst="rect">
            <a:avLst/>
          </a:prstGeom>
          <a:noFill/>
          <a:ln w="9525">
            <a:noFill/>
            <a:miter lim="800000"/>
            <a:headEnd/>
            <a:tailEnd/>
          </a:ln>
        </p:spPr>
      </p:pic>
      <p:pic>
        <p:nvPicPr>
          <p:cNvPr id="75788" name="Picture 17"/>
          <p:cNvPicPr>
            <a:picLocks noChangeAspect="1" noChangeArrowheads="1"/>
          </p:cNvPicPr>
          <p:nvPr/>
        </p:nvPicPr>
        <p:blipFill>
          <a:blip r:embed="rId7" cstate="print"/>
          <a:srcRect/>
          <a:stretch>
            <a:fillRect/>
          </a:stretch>
        </p:blipFill>
        <p:spPr bwMode="auto">
          <a:xfrm>
            <a:off x="8256589" y="2763839"/>
            <a:ext cx="942975" cy="623887"/>
          </a:xfrm>
          <a:prstGeom prst="rect">
            <a:avLst/>
          </a:prstGeom>
          <a:noFill/>
          <a:ln w="9525">
            <a:noFill/>
            <a:miter lim="800000"/>
            <a:headEnd/>
            <a:tailEnd/>
          </a:ln>
        </p:spPr>
      </p:pic>
      <p:sp>
        <p:nvSpPr>
          <p:cNvPr id="75789" name="Text Box 18"/>
          <p:cNvSpPr txBox="1">
            <a:spLocks noChangeArrowheads="1"/>
          </p:cNvSpPr>
          <p:nvPr/>
        </p:nvSpPr>
        <p:spPr bwMode="auto">
          <a:xfrm>
            <a:off x="1223963" y="4113213"/>
            <a:ext cx="2628901" cy="825500"/>
          </a:xfrm>
          <a:prstGeom prst="rect">
            <a:avLst/>
          </a:prstGeom>
          <a:noFill/>
          <a:ln w="28575">
            <a:noFill/>
            <a:miter lim="800000"/>
            <a:headEnd/>
            <a:tailEnd/>
          </a:ln>
        </p:spPr>
        <p:txBody>
          <a:bodyPr>
            <a:spAutoFit/>
          </a:bodyPr>
          <a:lstStyle/>
          <a:p>
            <a:pPr eaLnBrk="0" latinLnBrk="0" hangingPunct="0"/>
            <a:r>
              <a:rPr lang="ko-KR" altLang="en-US" sz="1600" b="1">
                <a:solidFill>
                  <a:schemeClr val="tx2"/>
                </a:solidFill>
                <a:latin typeface="Arial" pitchFamily="34" charset="0"/>
              </a:rPr>
              <a:t>      </a:t>
            </a:r>
            <a:r>
              <a:rPr lang="en-US" altLang="ko-KR" sz="1600" b="1">
                <a:solidFill>
                  <a:schemeClr val="tx2"/>
                </a:solidFill>
                <a:latin typeface="Arial" pitchFamily="34" charset="0"/>
              </a:rPr>
              <a:t>Execution</a:t>
            </a:r>
          </a:p>
          <a:p>
            <a:pPr lvl="1" eaLnBrk="0" latinLnBrk="0" hangingPunct="0">
              <a:buFontTx/>
              <a:buChar char="•"/>
            </a:pPr>
            <a:r>
              <a:rPr lang="en-US" altLang="ko-KR" sz="1600" b="1">
                <a:solidFill>
                  <a:schemeClr val="tx2"/>
                </a:solidFill>
                <a:latin typeface="Arial" pitchFamily="34" charset="0"/>
              </a:rPr>
              <a:t> Host/Target</a:t>
            </a:r>
          </a:p>
          <a:p>
            <a:pPr lvl="1" eaLnBrk="0" latinLnBrk="0" hangingPunct="0">
              <a:buFontTx/>
              <a:buChar char="•"/>
            </a:pPr>
            <a:r>
              <a:rPr lang="en-US" altLang="ko-KR" sz="1600" b="1">
                <a:solidFill>
                  <a:schemeClr val="tx2"/>
                </a:solidFill>
                <a:latin typeface="Arial" pitchFamily="34" charset="0"/>
              </a:rPr>
              <a:t> Nonreal-time</a:t>
            </a:r>
          </a:p>
        </p:txBody>
      </p:sp>
      <p:sp>
        <p:nvSpPr>
          <p:cNvPr id="42" name="Rectangle 2"/>
          <p:cNvSpPr txBox="1">
            <a:spLocks noChangeArrowheads="1"/>
          </p:cNvSpPr>
          <p:nvPr/>
        </p:nvSpPr>
        <p:spPr>
          <a:xfrm>
            <a:off x="1981200" y="457200"/>
            <a:ext cx="8077200" cy="990600"/>
          </a:xfrm>
          <a:prstGeom prst="rect">
            <a:avLst/>
          </a:prstGeom>
        </p:spPr>
        <p:txBody>
          <a:bodyPr vert="horz" lIns="91440" tIns="45720" rIns="91440" bIns="45720" rtlCol="0" anchor="t" anchorCtr="0">
            <a:noAutofit/>
          </a:bodyPr>
          <a:lstStyle/>
          <a:p>
            <a:pPr lvl="0" latinLnBrk="1">
              <a:spcBef>
                <a:spcPct val="0"/>
              </a:spcBef>
            </a:pPr>
            <a:r>
              <a:rPr lang="en-US" altLang="ko-KR" sz="2800" b="1" dirty="0">
                <a:solidFill>
                  <a:schemeClr val="tx2"/>
                </a:solidFill>
                <a:latin typeface="Arial" pitchFamily="34" charset="0"/>
                <a:ea typeface="+mj-ea"/>
                <a:cs typeface="Arial" pitchFamily="34" charset="0"/>
              </a:rPr>
              <a:t>Processor-in-the-Loop Testing:</a:t>
            </a:r>
            <a:br>
              <a:rPr lang="en-US" altLang="ko-KR" sz="5400" dirty="0"/>
            </a:br>
            <a:r>
              <a:rPr lang="en-US" altLang="ko-KR" sz="2000" i="1" dirty="0">
                <a:solidFill>
                  <a:schemeClr val="accent1"/>
                </a:solidFill>
              </a:rPr>
              <a:t>Verify Production Controller with Processor-in-the-loop</a:t>
            </a:r>
            <a:endParaRPr lang="en-US" altLang="ko-KR" sz="2000" b="1" dirty="0">
              <a:solidFill>
                <a:schemeClr val="tx2"/>
              </a:solidFill>
              <a:latin typeface="Arial" pitchFamily="34" charset="0"/>
              <a:ea typeface="+mj-ea"/>
              <a:cs typeface="Arial" pitchFamily="34" charset="0"/>
            </a:endParaRPr>
          </a:p>
        </p:txBody>
      </p:sp>
    </p:spTree>
    <p:extLst>
      <p:ext uri="{BB962C8B-B14F-4D97-AF65-F5344CB8AC3E}">
        <p14:creationId xmlns:p14="http://schemas.microsoft.com/office/powerpoint/2010/main" val="9166189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6638"/>
                                        </p:tgtEl>
                                        <p:attrNameLst>
                                          <p:attrName>style.visibility</p:attrName>
                                        </p:attrNameLst>
                                      </p:cBhvr>
                                      <p:to>
                                        <p:strVal val="visible"/>
                                      </p:to>
                                    </p:set>
                                    <p:animEffect transition="in" filter="wipe(up)">
                                      <p:cBhvr>
                                        <p:cTn id="12" dur="500"/>
                                        <p:tgtEl>
                                          <p:spTgt spid="666638"/>
                                        </p:tgtEl>
                                      </p:cBhvr>
                                    </p:animEffect>
                                  </p:childTnLst>
                                </p:cTn>
                              </p:par>
                            </p:childTnLst>
                          </p:cTn>
                        </p:par>
                        <p:par>
                          <p:cTn id="13" fill="hold">
                            <p:stCondLst>
                              <p:cond delay="500"/>
                            </p:stCondLst>
                            <p:childTnLst>
                              <p:par>
                                <p:cTn id="14" presetID="22" presetClass="exit" presetSubtype="1" fill="hold" nodeType="afterEffect">
                                  <p:stCondLst>
                                    <p:cond delay="0"/>
                                  </p:stCondLst>
                                  <p:childTnLst>
                                    <p:animEffect transition="out" filter="wipe(up)">
                                      <p:cBhvr>
                                        <p:cTn id="15" dur="500"/>
                                        <p:tgtEl>
                                          <p:spTgt spid="2"/>
                                        </p:tgtEl>
                                      </p:cBhvr>
                                    </p:animEffect>
                                    <p:set>
                                      <p:cBhvr>
                                        <p:cTn id="16" dur="1" fill="hold">
                                          <p:stCondLst>
                                            <p:cond delay="499"/>
                                          </p:stCondLst>
                                        </p:cTn>
                                        <p:tgtEl>
                                          <p:spTgt spid="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66639"/>
                                        </p:tgtEl>
                                        <p:attrNameLst>
                                          <p:attrName>style.visibility</p:attrName>
                                        </p:attrNameLst>
                                      </p:cBhvr>
                                      <p:to>
                                        <p:strVal val="visible"/>
                                      </p:to>
                                    </p:set>
                                    <p:animEffect transition="in" filter="dissolve">
                                      <p:cBhvr>
                                        <p:cTn id="21" dur="500"/>
                                        <p:tgtEl>
                                          <p:spTgt spid="666639"/>
                                        </p:tgtEl>
                                      </p:cBhvr>
                                    </p:animEffect>
                                  </p:childTnLst>
                                </p:cTn>
                              </p:par>
                              <p:par>
                                <p:cTn id="22" presetID="9" presetClass="entr" presetSubtype="0" fill="hold" nodeType="withEffect">
                                  <p:stCondLst>
                                    <p:cond delay="0"/>
                                  </p:stCondLst>
                                  <p:childTnLst>
                                    <p:set>
                                      <p:cBhvr>
                                        <p:cTn id="23" dur="1" fill="hold">
                                          <p:stCondLst>
                                            <p:cond delay="0"/>
                                          </p:stCondLst>
                                        </p:cTn>
                                        <p:tgtEl>
                                          <p:spTgt spid="666640"/>
                                        </p:tgtEl>
                                        <p:attrNameLst>
                                          <p:attrName>style.visibility</p:attrName>
                                        </p:attrNameLst>
                                      </p:cBhvr>
                                      <p:to>
                                        <p:strVal val="visible"/>
                                      </p:to>
                                    </p:set>
                                    <p:animEffect transition="in" filter="dissolve">
                                      <p:cBhvr>
                                        <p:cTn id="24" dur="500"/>
                                        <p:tgtEl>
                                          <p:spTgt spid="6666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Support</a:t>
            </a:r>
          </a:p>
        </p:txBody>
      </p:sp>
    </p:spTree>
    <p:extLst>
      <p:ext uri="{BB962C8B-B14F-4D97-AF65-F5344CB8AC3E}">
        <p14:creationId xmlns:p14="http://schemas.microsoft.com/office/powerpoint/2010/main" val="1809001920"/>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Verification Products Timeline</a:t>
            </a:r>
          </a:p>
        </p:txBody>
      </p:sp>
      <p:graphicFrame>
        <p:nvGraphicFramePr>
          <p:cNvPr id="4" name="Content Placeholder 7"/>
          <p:cNvGraphicFramePr>
            <a:graphicFrameLocks noGrp="1"/>
          </p:cNvGraphicFramePr>
          <p:nvPr>
            <p:ph idx="1"/>
            <p:extLst/>
          </p:nvPr>
        </p:nvGraphicFramePr>
        <p:xfrm>
          <a:off x="1636724" y="3962401"/>
          <a:ext cx="8802676" cy="704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extBox 5"/>
          <p:cNvSpPr txBox="1"/>
          <p:nvPr/>
        </p:nvSpPr>
        <p:spPr>
          <a:xfrm>
            <a:off x="1676400" y="1499176"/>
            <a:ext cx="3784754" cy="307777"/>
          </a:xfrm>
          <a:prstGeom prst="rect">
            <a:avLst/>
          </a:prstGeom>
          <a:solidFill>
            <a:schemeClr val="bg1"/>
          </a:solidFill>
          <a:ln>
            <a:solidFill>
              <a:schemeClr val="accent1"/>
            </a:solidFill>
          </a:ln>
        </p:spPr>
        <p:txBody>
          <a:bodyPr wrap="none" rtlCol="0">
            <a:spAutoFit/>
          </a:bodyPr>
          <a:lstStyle/>
          <a:p>
            <a:r>
              <a:rPr lang="en-US" sz="1400" b="1" dirty="0">
                <a:latin typeface="Arial" pitchFamily="34" charset="0"/>
                <a:cs typeface="Arial" pitchFamily="34" charset="0"/>
              </a:rPr>
              <a:t>Requirements </a:t>
            </a:r>
            <a:r>
              <a:rPr lang="en-US" sz="1400" b="1" dirty="0" err="1">
                <a:latin typeface="Arial" pitchFamily="34" charset="0"/>
                <a:cs typeface="Arial" pitchFamily="34" charset="0"/>
              </a:rPr>
              <a:t>Mgmt</a:t>
            </a:r>
            <a:r>
              <a:rPr lang="en-US" sz="1400" b="1" dirty="0">
                <a:latin typeface="Arial" pitchFamily="34" charset="0"/>
                <a:cs typeface="Arial" pitchFamily="34" charset="0"/>
              </a:rPr>
              <a:t> Interface R11.1 (1999)</a:t>
            </a:r>
          </a:p>
        </p:txBody>
      </p:sp>
      <p:cxnSp>
        <p:nvCxnSpPr>
          <p:cNvPr id="7" name="Straight Arrow Connector 6"/>
          <p:cNvCxnSpPr/>
          <p:nvPr/>
        </p:nvCxnSpPr>
        <p:spPr>
          <a:xfrm>
            <a:off x="1945944" y="1806952"/>
            <a:ext cx="0" cy="2384048"/>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509448" y="3048000"/>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334000" y="5164776"/>
            <a:ext cx="2592376"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R2009a </a:t>
            </a:r>
          </a:p>
        </p:txBody>
      </p:sp>
      <p:sp>
        <p:nvSpPr>
          <p:cNvPr id="23" name="TextBox 22"/>
          <p:cNvSpPr txBox="1"/>
          <p:nvPr/>
        </p:nvSpPr>
        <p:spPr>
          <a:xfrm>
            <a:off x="5789624" y="5698176"/>
            <a:ext cx="3895362" cy="307777"/>
          </a:xfrm>
          <a:prstGeom prst="rect">
            <a:avLst/>
          </a:prstGeom>
          <a:solidFill>
            <a:schemeClr val="accent5">
              <a:lumMod val="40000"/>
              <a:lumOff val="60000"/>
            </a:schemeClr>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IEC Certification Kit with ISO 26262 R2011a </a:t>
            </a:r>
          </a:p>
        </p:txBody>
      </p:sp>
      <p:sp>
        <p:nvSpPr>
          <p:cNvPr id="24" name="TextBox 23"/>
          <p:cNvSpPr txBox="1"/>
          <p:nvPr/>
        </p:nvSpPr>
        <p:spPr>
          <a:xfrm>
            <a:off x="2982405" y="2740224"/>
            <a:ext cx="415158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Verification and Validation R14 (2004)</a:t>
            </a:r>
          </a:p>
        </p:txBody>
      </p:sp>
      <p:sp>
        <p:nvSpPr>
          <p:cNvPr id="26" name="TextBox 25"/>
          <p:cNvSpPr txBox="1"/>
          <p:nvPr/>
        </p:nvSpPr>
        <p:spPr>
          <a:xfrm>
            <a:off x="1905000" y="5159774"/>
            <a:ext cx="2611612" cy="307777"/>
          </a:xfrm>
          <a:prstGeom prst="rect">
            <a:avLst/>
          </a:prstGeom>
          <a:solidFill>
            <a:srgbClr val="FFC000"/>
          </a:solidFill>
          <a:ln>
            <a:solidFill>
              <a:schemeClr val="accent1"/>
            </a:solidFill>
          </a:ln>
        </p:spPr>
        <p:txBody>
          <a:bodyPr wrap="none" rtlCol="0">
            <a:spAutoFit/>
          </a:bodyPr>
          <a:lstStyle>
            <a:defPPr>
              <a:defRPr lang="en-US"/>
            </a:defPPr>
            <a:lvl1pPr>
              <a:defRPr sz="1400" b="1">
                <a:latin typeface="Arial" pitchFamily="34" charset="0"/>
                <a:cs typeface="Arial" pitchFamily="34" charset="0"/>
              </a:defRPr>
            </a:lvl1pPr>
          </a:lstStyle>
          <a:p>
            <a:r>
              <a:rPr lang="en-US" dirty="0"/>
              <a:t>Embedded Coder R12 (2000)</a:t>
            </a:r>
          </a:p>
        </p:txBody>
      </p:sp>
      <p:cxnSp>
        <p:nvCxnSpPr>
          <p:cNvPr id="27" name="Straight Arrow Connector 26"/>
          <p:cNvCxnSpPr/>
          <p:nvPr/>
        </p:nvCxnSpPr>
        <p:spPr>
          <a:xfrm>
            <a:off x="2479344" y="2286000"/>
            <a:ext cx="0" cy="1905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48672" y="3462654"/>
            <a:ext cx="0" cy="728346"/>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2479344" y="4424986"/>
            <a:ext cx="0" cy="727915"/>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V="1">
            <a:off x="7086600" y="4424985"/>
            <a:ext cx="0" cy="7397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8104496" y="4424985"/>
            <a:ext cx="0" cy="127319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5105400" y="1806953"/>
            <a:ext cx="0" cy="933271"/>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105400" y="3325589"/>
            <a:ext cx="2912720"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Design Verifier R2007a</a:t>
            </a:r>
          </a:p>
        </p:txBody>
      </p:sp>
      <p:cxnSp>
        <p:nvCxnSpPr>
          <p:cNvPr id="56" name="Straight Arrow Connector 55"/>
          <p:cNvCxnSpPr/>
          <p:nvPr/>
        </p:nvCxnSpPr>
        <p:spPr>
          <a:xfrm>
            <a:off x="3886200" y="2273587"/>
            <a:ext cx="0" cy="466636"/>
          </a:xfrm>
          <a:prstGeom prst="straightConnector1">
            <a:avLst/>
          </a:prstGeom>
          <a:ln w="9525">
            <a:solidFill>
              <a:schemeClr val="accent5">
                <a:lumMod val="75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057401" y="1978224"/>
            <a:ext cx="2923685" cy="307777"/>
          </a:xfrm>
          <a:prstGeom prst="rect">
            <a:avLst/>
          </a:prstGeom>
          <a:solidFill>
            <a:schemeClr val="bg1"/>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Model Coverage Tool R12 (2000)</a:t>
            </a:r>
          </a:p>
        </p:txBody>
      </p:sp>
      <p:sp>
        <p:nvSpPr>
          <p:cNvPr id="20" name="TextBox 19"/>
          <p:cNvSpPr txBox="1"/>
          <p:nvPr/>
        </p:nvSpPr>
        <p:spPr>
          <a:xfrm>
            <a:off x="8427824" y="2740224"/>
            <a:ext cx="2011576" cy="307777"/>
          </a:xfrm>
          <a:prstGeom prst="rect">
            <a:avLst/>
          </a:prstGeom>
          <a:solidFill>
            <a:srgbClr val="FFFF00"/>
          </a:solidFill>
          <a:ln>
            <a:solidFill>
              <a:schemeClr val="accent1"/>
            </a:solidFill>
          </a:ln>
        </p:spPr>
        <p:txBody>
          <a:bodyPr wrap="none" rtlCol="0">
            <a:spAutoFit/>
          </a:bodyPr>
          <a:lstStyle>
            <a:defPPr>
              <a:defRPr lang="en-US"/>
            </a:defPPr>
            <a:lvl1pPr>
              <a:defRPr sz="1600" b="1">
                <a:latin typeface="Arial" pitchFamily="34" charset="0"/>
                <a:cs typeface="Arial" pitchFamily="34" charset="0"/>
              </a:defRPr>
            </a:lvl1pPr>
          </a:lstStyle>
          <a:p>
            <a:r>
              <a:rPr lang="en-US" sz="1400" dirty="0"/>
              <a:t>Simulink Test R2015a</a:t>
            </a:r>
          </a:p>
        </p:txBody>
      </p:sp>
      <p:cxnSp>
        <p:nvCxnSpPr>
          <p:cNvPr id="21" name="Straight Arrow Connector 20"/>
          <p:cNvCxnSpPr/>
          <p:nvPr/>
        </p:nvCxnSpPr>
        <p:spPr>
          <a:xfrm>
            <a:off x="10098946" y="3053568"/>
            <a:ext cx="0" cy="1143000"/>
          </a:xfrm>
          <a:prstGeom prst="straightConnector1">
            <a:avLst/>
          </a:prstGeom>
          <a:ln w="952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681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56"/>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5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2" grpId="0" animBg="1"/>
      <p:bldP spid="23" grpId="0" animBg="1"/>
      <p:bldP spid="24" grpId="0" animBg="1"/>
      <p:bldP spid="26" grpId="0" animBg="1"/>
      <p:bldP spid="13" grpId="0" animBg="1"/>
      <p:bldP spid="25" grpId="0" animBg="1"/>
      <p:bldP spid="25" grpId="1" animBg="1"/>
      <p:bldP spid="20" grpId="0" animBg="1"/>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slvnv</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2045154" y="1058909"/>
            <a:ext cx="8013247" cy="4932316"/>
          </a:xfrm>
          <a:prstGeom prst="rect">
            <a:avLst/>
          </a:prstGeom>
        </p:spPr>
      </p:pic>
    </p:spTree>
    <p:extLst>
      <p:ext uri="{BB962C8B-B14F-4D97-AF65-F5344CB8AC3E}">
        <p14:creationId xmlns:p14="http://schemas.microsoft.com/office/powerpoint/2010/main" val="33149175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sldv</a:t>
            </a:r>
            <a:endParaRPr lang="en-US" sz="2000" dirty="0">
              <a:solidFill>
                <a:srgbClr val="7030A0"/>
              </a:solidFill>
            </a:endParaRPr>
          </a:p>
        </p:txBody>
      </p:sp>
      <p:pic>
        <p:nvPicPr>
          <p:cNvPr id="5" name="Picture 4"/>
          <p:cNvPicPr>
            <a:picLocks noChangeAspect="1"/>
          </p:cNvPicPr>
          <p:nvPr/>
        </p:nvPicPr>
        <p:blipFill>
          <a:blip r:embed="rId2"/>
          <a:stretch>
            <a:fillRect/>
          </a:stretch>
        </p:blipFill>
        <p:spPr>
          <a:xfrm>
            <a:off x="2209800" y="1045038"/>
            <a:ext cx="7086600" cy="4917357"/>
          </a:xfrm>
          <a:prstGeom prst="rect">
            <a:avLst/>
          </a:prstGeom>
        </p:spPr>
      </p:pic>
    </p:spTree>
    <p:extLst>
      <p:ext uri="{BB962C8B-B14F-4D97-AF65-F5344CB8AC3E}">
        <p14:creationId xmlns:p14="http://schemas.microsoft.com/office/powerpoint/2010/main" val="127981892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29604"/>
            <a:ext cx="8077200" cy="723900"/>
          </a:xfrm>
        </p:spPr>
        <p:txBody>
          <a:bodyPr/>
          <a:lstStyle/>
          <a:p>
            <a:r>
              <a:rPr lang="en-US" dirty="0">
                <a:latin typeface="+mj-lt"/>
              </a:rPr>
              <a:t>Documentation</a:t>
            </a:r>
            <a:endParaRPr lang="en-US" dirty="0">
              <a:solidFill>
                <a:schemeClr val="tx1"/>
              </a:solidFill>
              <a:latin typeface="+mj-lt"/>
            </a:endParaRPr>
          </a:p>
        </p:txBody>
      </p:sp>
      <p:sp>
        <p:nvSpPr>
          <p:cNvPr id="3" name="Content Placeholder 2"/>
          <p:cNvSpPr>
            <a:spLocks noGrp="1"/>
          </p:cNvSpPr>
          <p:nvPr>
            <p:ph idx="1"/>
          </p:nvPr>
        </p:nvSpPr>
        <p:spPr>
          <a:xfrm>
            <a:off x="2077052" y="6125100"/>
            <a:ext cx="3072809" cy="467834"/>
          </a:xfrm>
          <a:ln>
            <a:solidFill>
              <a:schemeClr val="tx2"/>
            </a:solidFill>
          </a:ln>
        </p:spPr>
        <p:txBody>
          <a:bodyPr anchor="ctr"/>
          <a:lstStyle/>
          <a:p>
            <a:pPr marL="0" indent="0">
              <a:buNone/>
            </a:pPr>
            <a:r>
              <a:rPr lang="en-US" sz="2000" dirty="0">
                <a:latin typeface="Courier New" pitchFamily="49" charset="0"/>
                <a:cs typeface="Courier New" pitchFamily="49" charset="0"/>
              </a:rPr>
              <a:t>&gt;&gt; doc </a:t>
            </a:r>
            <a:r>
              <a:rPr lang="en-US" sz="2000" dirty="0" err="1">
                <a:solidFill>
                  <a:srgbClr val="7030A0"/>
                </a:solidFill>
                <a:latin typeface="Courier New" pitchFamily="49" charset="0"/>
                <a:cs typeface="Courier New" pitchFamily="49" charset="0"/>
              </a:rPr>
              <a:t>sltest</a:t>
            </a:r>
            <a:endParaRPr lang="en-US" sz="2000" dirty="0">
              <a:solidFill>
                <a:srgbClr val="7030A0"/>
              </a:solidFill>
            </a:endParaRPr>
          </a:p>
        </p:txBody>
      </p:sp>
      <p:pic>
        <p:nvPicPr>
          <p:cNvPr id="4" name="Picture 3"/>
          <p:cNvPicPr>
            <a:picLocks noChangeAspect="1"/>
          </p:cNvPicPr>
          <p:nvPr/>
        </p:nvPicPr>
        <p:blipFill>
          <a:blip r:embed="rId2"/>
          <a:stretch>
            <a:fillRect/>
          </a:stretch>
        </p:blipFill>
        <p:spPr>
          <a:xfrm>
            <a:off x="1905000" y="1084677"/>
            <a:ext cx="6996223" cy="4806042"/>
          </a:xfrm>
          <a:prstGeom prst="rect">
            <a:avLst/>
          </a:prstGeom>
        </p:spPr>
      </p:pic>
    </p:spTree>
    <p:extLst>
      <p:ext uri="{BB962C8B-B14F-4D97-AF65-F5344CB8AC3E}">
        <p14:creationId xmlns:p14="http://schemas.microsoft.com/office/powerpoint/2010/main" val="28088343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9220200" cy="990600"/>
          </a:xfrm>
        </p:spPr>
        <p:txBody>
          <a:bodyPr/>
          <a:lstStyle/>
          <a:p>
            <a:r>
              <a:rPr lang="en-US" dirty="0"/>
              <a:t>Product Page – Simulink Verification &amp; Validation</a:t>
            </a:r>
          </a:p>
        </p:txBody>
      </p:sp>
      <p:sp>
        <p:nvSpPr>
          <p:cNvPr id="3" name="Content Placeholder 2"/>
          <p:cNvSpPr>
            <a:spLocks noGrp="1"/>
          </p:cNvSpPr>
          <p:nvPr>
            <p:ph idx="1"/>
          </p:nvPr>
        </p:nvSpPr>
        <p:spPr/>
        <p:txBody>
          <a:bodyPr/>
          <a:lstStyle/>
          <a:p>
            <a:endParaRPr lang="en-US" sz="2000" dirty="0"/>
          </a:p>
          <a:p>
            <a:endParaRPr lang="en-US" sz="2000" dirty="0"/>
          </a:p>
        </p:txBody>
      </p:sp>
      <p:pic>
        <p:nvPicPr>
          <p:cNvPr id="5" name="Picture 4"/>
          <p:cNvPicPr>
            <a:picLocks noChangeAspect="1"/>
          </p:cNvPicPr>
          <p:nvPr/>
        </p:nvPicPr>
        <p:blipFill>
          <a:blip r:embed="rId2"/>
          <a:stretch>
            <a:fillRect/>
          </a:stretch>
        </p:blipFill>
        <p:spPr>
          <a:xfrm>
            <a:off x="1981201" y="1226934"/>
            <a:ext cx="7753539" cy="4792866"/>
          </a:xfrm>
          <a:prstGeom prst="rect">
            <a:avLst/>
          </a:prstGeom>
        </p:spPr>
      </p:pic>
      <p:sp>
        <p:nvSpPr>
          <p:cNvPr id="7" name="Rectangle 6">
            <a:hlinkClick r:id="rId3"/>
          </p:cNvPr>
          <p:cNvSpPr/>
          <p:nvPr/>
        </p:nvSpPr>
        <p:spPr>
          <a:xfrm>
            <a:off x="2154325" y="6154580"/>
            <a:ext cx="3702809" cy="276999"/>
          </a:xfrm>
          <a:prstGeom prst="rect">
            <a:avLst/>
          </a:prstGeom>
        </p:spPr>
        <p:txBody>
          <a:bodyPr wrap="none">
            <a:spAutoFit/>
          </a:bodyPr>
          <a:lstStyle/>
          <a:p>
            <a:r>
              <a:rPr lang="en-US" sz="1200" dirty="0"/>
              <a:t>http://</a:t>
            </a:r>
            <a:r>
              <a:rPr lang="en-US" sz="1200" dirty="0">
                <a:hlinkClick r:id="rId3"/>
              </a:rPr>
              <a:t>www.mathworks.com/products/simverification</a:t>
            </a:r>
            <a:r>
              <a:rPr lang="en-US" sz="1200" dirty="0"/>
              <a:t>/</a:t>
            </a:r>
          </a:p>
        </p:txBody>
      </p:sp>
    </p:spTree>
    <p:extLst>
      <p:ext uri="{BB962C8B-B14F-4D97-AF65-F5344CB8AC3E}">
        <p14:creationId xmlns:p14="http://schemas.microsoft.com/office/powerpoint/2010/main" val="129572543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Design Verifier</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154580"/>
            <a:ext cx="3752502" cy="276999"/>
          </a:xfrm>
          <a:prstGeom prst="rect">
            <a:avLst/>
          </a:prstGeom>
        </p:spPr>
        <p:txBody>
          <a:bodyPr wrap="none">
            <a:spAutoFit/>
          </a:bodyPr>
          <a:lstStyle/>
          <a:p>
            <a:r>
              <a:rPr lang="en-US" sz="1200" dirty="0"/>
              <a:t>http://</a:t>
            </a:r>
            <a:r>
              <a:rPr lang="en-US" sz="1200" dirty="0">
                <a:hlinkClick r:id="rId3"/>
              </a:rPr>
              <a:t>www.mathworks.com/products/sldesignverifier</a:t>
            </a:r>
            <a:r>
              <a:rPr lang="en-US" sz="1200" dirty="0"/>
              <a:t>/</a:t>
            </a:r>
          </a:p>
        </p:txBody>
      </p:sp>
      <p:pic>
        <p:nvPicPr>
          <p:cNvPr id="4" name="Picture 3"/>
          <p:cNvPicPr>
            <a:picLocks noChangeAspect="1"/>
          </p:cNvPicPr>
          <p:nvPr/>
        </p:nvPicPr>
        <p:blipFill>
          <a:blip r:embed="rId4"/>
          <a:stretch>
            <a:fillRect/>
          </a:stretch>
        </p:blipFill>
        <p:spPr>
          <a:xfrm>
            <a:off x="2514601" y="1041155"/>
            <a:ext cx="7139169" cy="4797150"/>
          </a:xfrm>
          <a:prstGeom prst="rect">
            <a:avLst/>
          </a:prstGeom>
        </p:spPr>
      </p:pic>
    </p:spTree>
    <p:extLst>
      <p:ext uri="{BB962C8B-B14F-4D97-AF65-F5344CB8AC3E}">
        <p14:creationId xmlns:p14="http://schemas.microsoft.com/office/powerpoint/2010/main" val="14820770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Product Page – Simulink Test</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276201"/>
            <a:ext cx="4013791" cy="276999"/>
          </a:xfrm>
          <a:prstGeom prst="rect">
            <a:avLst/>
          </a:prstGeom>
        </p:spPr>
        <p:txBody>
          <a:bodyPr wrap="none">
            <a:spAutoFit/>
          </a:bodyPr>
          <a:lstStyle/>
          <a:p>
            <a:r>
              <a:rPr lang="en-US" sz="1200"/>
              <a:t>http://</a:t>
            </a:r>
            <a:r>
              <a:rPr lang="en-US" sz="1200">
                <a:hlinkClick r:id="rId3"/>
              </a:rPr>
              <a:t>http://www.mathworks.com/products/simulink-test/</a:t>
            </a:r>
            <a:r>
              <a:rPr lang="en-US" sz="1200"/>
              <a:t>/</a:t>
            </a:r>
            <a:endParaRPr lang="en-US" sz="1200" dirty="0"/>
          </a:p>
        </p:txBody>
      </p:sp>
      <p:pic>
        <p:nvPicPr>
          <p:cNvPr id="5" name="Picture 4"/>
          <p:cNvPicPr>
            <a:picLocks noChangeAspect="1"/>
          </p:cNvPicPr>
          <p:nvPr/>
        </p:nvPicPr>
        <p:blipFill>
          <a:blip r:embed="rId4"/>
          <a:stretch>
            <a:fillRect/>
          </a:stretch>
        </p:blipFill>
        <p:spPr>
          <a:xfrm>
            <a:off x="2260544" y="844515"/>
            <a:ext cx="6197656" cy="5130350"/>
          </a:xfrm>
          <a:prstGeom prst="rect">
            <a:avLst/>
          </a:prstGeom>
        </p:spPr>
      </p:pic>
    </p:spTree>
    <p:extLst>
      <p:ext uri="{BB962C8B-B14F-4D97-AF65-F5344CB8AC3E}">
        <p14:creationId xmlns:p14="http://schemas.microsoft.com/office/powerpoint/2010/main" val="215565416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18971"/>
            <a:ext cx="8077200" cy="990600"/>
          </a:xfrm>
        </p:spPr>
        <p:txBody>
          <a:bodyPr/>
          <a:lstStyle/>
          <a:p>
            <a:r>
              <a:rPr lang="en-US" dirty="0"/>
              <a:t>Solutions Page</a:t>
            </a:r>
          </a:p>
        </p:txBody>
      </p:sp>
      <p:sp>
        <p:nvSpPr>
          <p:cNvPr id="3" name="Content Placeholder 2"/>
          <p:cNvSpPr>
            <a:spLocks noGrp="1"/>
          </p:cNvSpPr>
          <p:nvPr>
            <p:ph idx="1"/>
          </p:nvPr>
        </p:nvSpPr>
        <p:spPr/>
        <p:txBody>
          <a:bodyPr/>
          <a:lstStyle/>
          <a:p>
            <a:endParaRPr lang="en-US" sz="2000" dirty="0"/>
          </a:p>
          <a:p>
            <a:endParaRPr lang="en-US" sz="2000" dirty="0"/>
          </a:p>
        </p:txBody>
      </p:sp>
      <p:sp>
        <p:nvSpPr>
          <p:cNvPr id="7" name="Rectangle 6">
            <a:hlinkClick r:id="rId2"/>
          </p:cNvPr>
          <p:cNvSpPr/>
          <p:nvPr/>
        </p:nvSpPr>
        <p:spPr>
          <a:xfrm>
            <a:off x="2154324" y="6400801"/>
            <a:ext cx="3529684" cy="276999"/>
          </a:xfrm>
          <a:prstGeom prst="rect">
            <a:avLst/>
          </a:prstGeom>
        </p:spPr>
        <p:txBody>
          <a:bodyPr wrap="none">
            <a:spAutoFit/>
          </a:bodyPr>
          <a:lstStyle/>
          <a:p>
            <a:r>
              <a:rPr lang="en-US" sz="1200" dirty="0"/>
              <a:t>http://</a:t>
            </a:r>
            <a:r>
              <a:rPr lang="en-US" sz="1200" dirty="0">
                <a:hlinkClick r:id="rId3"/>
              </a:rPr>
              <a:t>www.mathworks.com/verification-validation</a:t>
            </a:r>
            <a:r>
              <a:rPr lang="en-US" sz="1200" dirty="0"/>
              <a:t>/</a:t>
            </a:r>
          </a:p>
        </p:txBody>
      </p:sp>
      <p:pic>
        <p:nvPicPr>
          <p:cNvPr id="4" name="Picture 3"/>
          <p:cNvPicPr>
            <a:picLocks noChangeAspect="1"/>
          </p:cNvPicPr>
          <p:nvPr/>
        </p:nvPicPr>
        <p:blipFill>
          <a:blip r:embed="rId4"/>
          <a:stretch>
            <a:fillRect/>
          </a:stretch>
        </p:blipFill>
        <p:spPr>
          <a:xfrm>
            <a:off x="1981201" y="1109306"/>
            <a:ext cx="7015495" cy="5139095"/>
          </a:xfrm>
          <a:prstGeom prst="rect">
            <a:avLst/>
          </a:prstGeom>
        </p:spPr>
      </p:pic>
    </p:spTree>
    <p:extLst>
      <p:ext uri="{BB962C8B-B14F-4D97-AF65-F5344CB8AC3E}">
        <p14:creationId xmlns:p14="http://schemas.microsoft.com/office/powerpoint/2010/main" val="5289229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990600"/>
          </a:xfrm>
        </p:spPr>
        <p:txBody>
          <a:bodyPr/>
          <a:lstStyle/>
          <a:p>
            <a:r>
              <a:rPr lang="en-US" dirty="0"/>
              <a:t>V&amp;V Workshop Goals</a:t>
            </a:r>
          </a:p>
        </p:txBody>
      </p:sp>
      <p:sp>
        <p:nvSpPr>
          <p:cNvPr id="14" name="Content Placeholder 15"/>
          <p:cNvSpPr>
            <a:spLocks noGrp="1"/>
          </p:cNvSpPr>
          <p:nvPr>
            <p:ph idx="1"/>
          </p:nvPr>
        </p:nvSpPr>
        <p:spPr>
          <a:xfrm>
            <a:off x="381000" y="1219200"/>
            <a:ext cx="11394832" cy="5181600"/>
          </a:xfrm>
        </p:spPr>
        <p:txBody>
          <a:bodyPr>
            <a:normAutofit/>
          </a:bodyPr>
          <a:lstStyle/>
          <a:p>
            <a:pPr>
              <a:lnSpc>
                <a:spcPct val="150000"/>
              </a:lnSpc>
            </a:pPr>
            <a:r>
              <a:rPr lang="en-US" b="1" dirty="0"/>
              <a:t>Implement a V&amp;V workflow to deliver controls with high design confidence</a:t>
            </a:r>
          </a:p>
          <a:p>
            <a:pPr>
              <a:lnSpc>
                <a:spcPct val="150000"/>
              </a:lnSpc>
            </a:pPr>
            <a:r>
              <a:rPr lang="en-US" b="1" dirty="0"/>
              <a:t>Develop test assets for use and re-use</a:t>
            </a:r>
          </a:p>
          <a:p>
            <a:pPr>
              <a:lnSpc>
                <a:spcPct val="150000"/>
              </a:lnSpc>
            </a:pPr>
            <a:r>
              <a:rPr lang="en-US" b="1" dirty="0"/>
              <a:t>Enforce modeling standards</a:t>
            </a:r>
          </a:p>
          <a:p>
            <a:pPr>
              <a:lnSpc>
                <a:spcPct val="150000"/>
              </a:lnSpc>
            </a:pPr>
            <a:r>
              <a:rPr lang="en-US" b="1" dirty="0"/>
              <a:t>Document traceability of requirements to design models </a:t>
            </a:r>
          </a:p>
          <a:p>
            <a:pPr>
              <a:lnSpc>
                <a:spcPct val="150000"/>
              </a:lnSpc>
            </a:pPr>
            <a:r>
              <a:rPr lang="en-US" b="1" dirty="0"/>
              <a:t>Show the absence of design errors</a:t>
            </a:r>
          </a:p>
          <a:p>
            <a:pPr>
              <a:lnSpc>
                <a:spcPct val="150000"/>
              </a:lnSpc>
            </a:pPr>
            <a:r>
              <a:rPr lang="en-US" b="1" dirty="0"/>
              <a:t>Demonstrate the design meets requirements with simulation testing</a:t>
            </a:r>
          </a:p>
          <a:p>
            <a:pPr>
              <a:lnSpc>
                <a:spcPct val="150000"/>
              </a:lnSpc>
            </a:pPr>
            <a:r>
              <a:rPr lang="en-US" b="1" dirty="0"/>
              <a:t>Confirm the generated code behavior matches the model</a:t>
            </a:r>
          </a:p>
          <a:p>
            <a:pPr>
              <a:lnSpc>
                <a:spcPct val="150000"/>
              </a:lnSpc>
            </a:pPr>
            <a:r>
              <a:rPr lang="en-US" b="1" dirty="0"/>
              <a:t>Prove the design meets requirements over the operating ranges</a:t>
            </a:r>
          </a:p>
          <a:p>
            <a:pPr>
              <a:lnSpc>
                <a:spcPct val="150000"/>
              </a:lnSpc>
            </a:pPr>
            <a:endParaRPr lang="en-US" dirty="0"/>
          </a:p>
          <a:p>
            <a:pPr lvl="1">
              <a:lnSpc>
                <a:spcPct val="150000"/>
              </a:lnSpc>
            </a:pPr>
            <a:endParaRPr lang="en-US" dirty="0"/>
          </a:p>
        </p:txBody>
      </p:sp>
    </p:spTree>
    <p:extLst>
      <p:ext uri="{BB962C8B-B14F-4D97-AF65-F5344CB8AC3E}">
        <p14:creationId xmlns:p14="http://schemas.microsoft.com/office/powerpoint/2010/main" val="22284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Title 6"/>
          <p:cNvSpPr>
            <a:spLocks noGrp="1"/>
          </p:cNvSpPr>
          <p:nvPr>
            <p:ph type="title"/>
          </p:nvPr>
        </p:nvSpPr>
        <p:spPr>
          <a:xfrm>
            <a:off x="381000" y="297710"/>
            <a:ext cx="8077200" cy="990600"/>
          </a:xfrm>
        </p:spPr>
        <p:txBody>
          <a:bodyPr/>
          <a:lstStyle/>
          <a:p>
            <a:r>
              <a:rPr lang="en-US" dirty="0"/>
              <a:t>MATLAB Central</a:t>
            </a:r>
          </a:p>
        </p:txBody>
      </p:sp>
      <p:sp>
        <p:nvSpPr>
          <p:cNvPr id="19459" name="Rectangle 3"/>
          <p:cNvSpPr>
            <a:spLocks noGrp="1" noChangeArrowheads="1"/>
          </p:cNvSpPr>
          <p:nvPr>
            <p:ph idx="1"/>
          </p:nvPr>
        </p:nvSpPr>
        <p:spPr>
          <a:xfrm>
            <a:off x="1757911" y="1095156"/>
            <a:ext cx="2752813" cy="4805921"/>
          </a:xfrm>
        </p:spPr>
        <p:txBody>
          <a:bodyPr/>
          <a:lstStyle/>
          <a:p>
            <a:pPr marL="233363" indent="-233363">
              <a:buNone/>
            </a:pPr>
            <a:r>
              <a:rPr lang="en-US" sz="1600" b="1" dirty="0"/>
              <a:t>File Exchange</a:t>
            </a:r>
          </a:p>
          <a:p>
            <a:pPr marL="233363" lvl="1" indent="-233363"/>
            <a:r>
              <a:rPr lang="en-US" sz="1400" dirty="0"/>
              <a:t>Download free files</a:t>
            </a:r>
          </a:p>
          <a:p>
            <a:pPr marL="233363" lvl="1" indent="-233363"/>
            <a:r>
              <a:rPr lang="en-US" sz="1400" dirty="0"/>
              <a:t>Over 10K available – including functions,</a:t>
            </a:r>
            <a:br>
              <a:rPr lang="en-US" sz="1400" dirty="0"/>
            </a:br>
            <a:r>
              <a:rPr lang="en-US" sz="1400" dirty="0"/>
              <a:t>apps, examples, and models</a:t>
            </a:r>
          </a:p>
          <a:p>
            <a:pPr marL="233363" indent="-233363">
              <a:spcBef>
                <a:spcPts val="1200"/>
              </a:spcBef>
              <a:buNone/>
            </a:pPr>
            <a:r>
              <a:rPr lang="en-US" sz="1600" b="1" dirty="0"/>
              <a:t>MATLAB Answers</a:t>
            </a:r>
          </a:p>
          <a:p>
            <a:pPr marL="233363" lvl="1" indent="-233363"/>
            <a:r>
              <a:rPr lang="en-US" sz="1400" dirty="0"/>
              <a:t>Ask programming questions</a:t>
            </a:r>
          </a:p>
          <a:p>
            <a:pPr marL="233363" lvl="1" indent="-233363"/>
            <a:r>
              <a:rPr lang="en-US" sz="1400" dirty="0"/>
              <a:t>Search 18K+ existing answers</a:t>
            </a:r>
            <a:endParaRPr lang="en-US" sz="1050" dirty="0"/>
          </a:p>
          <a:p>
            <a:pPr marL="233363" indent="-233363">
              <a:spcBef>
                <a:spcPts val="1200"/>
              </a:spcBef>
              <a:buNone/>
            </a:pPr>
            <a:r>
              <a:rPr lang="en-US" sz="1600" b="1" dirty="0"/>
              <a:t>Cody</a:t>
            </a:r>
          </a:p>
          <a:p>
            <a:pPr marL="233363" lvl="1" indent="-233363"/>
            <a:r>
              <a:rPr lang="en-US" sz="1400" dirty="0"/>
              <a:t>Challenge and expand your</a:t>
            </a:r>
            <a:br>
              <a:rPr lang="en-US" sz="1400" dirty="0"/>
            </a:br>
            <a:r>
              <a:rPr lang="en-US" sz="1400" dirty="0"/>
              <a:t>knowledge of MATLAB</a:t>
            </a:r>
            <a:endParaRPr lang="en-US" sz="1050" b="1" dirty="0"/>
          </a:p>
          <a:p>
            <a:pPr marL="233363" indent="-233363">
              <a:spcBef>
                <a:spcPts val="1200"/>
              </a:spcBef>
              <a:buNone/>
            </a:pPr>
            <a:r>
              <a:rPr lang="en-US" sz="1600" b="1" dirty="0"/>
              <a:t>Blogs</a:t>
            </a:r>
          </a:p>
          <a:p>
            <a:pPr marL="233363" lvl="1" indent="-233363"/>
            <a:r>
              <a:rPr lang="en-US" sz="1400" dirty="0"/>
              <a:t>Read commentary from MathWorks engineers who design, build, and support MATLAB and Simulink</a:t>
            </a:r>
          </a:p>
          <a:p>
            <a:pPr lvl="1"/>
            <a:endParaRPr lang="en-US" sz="1400" dirty="0"/>
          </a:p>
        </p:txBody>
      </p:sp>
      <p:pic>
        <p:nvPicPr>
          <p:cNvPr id="2" name="Picture 1"/>
          <p:cNvPicPr>
            <a:picLocks noChangeAspect="1"/>
          </p:cNvPicPr>
          <p:nvPr/>
        </p:nvPicPr>
        <p:blipFill>
          <a:blip r:embed="rId3"/>
          <a:stretch>
            <a:fillRect/>
          </a:stretch>
        </p:blipFill>
        <p:spPr>
          <a:xfrm>
            <a:off x="4702112" y="1095155"/>
            <a:ext cx="5785136" cy="4206838"/>
          </a:xfrm>
          <a:prstGeom prst="rect">
            <a:avLst/>
          </a:prstGeom>
        </p:spPr>
      </p:pic>
      <p:sp>
        <p:nvSpPr>
          <p:cNvPr id="6" name="Rectangle 5">
            <a:hlinkClick r:id="rId4"/>
          </p:cNvPr>
          <p:cNvSpPr/>
          <p:nvPr/>
        </p:nvSpPr>
        <p:spPr>
          <a:xfrm>
            <a:off x="5072327" y="5731975"/>
            <a:ext cx="5044706" cy="338203"/>
          </a:xfrm>
          <a:prstGeom prst="rect">
            <a:avLst/>
          </a:prstGeom>
        </p:spPr>
        <p:txBody>
          <a:bodyPr wrap="square">
            <a:spAutoFit/>
          </a:bodyPr>
          <a:lstStyle/>
          <a:p>
            <a:r>
              <a:rPr lang="en-US" sz="1600" b="1" dirty="0">
                <a:solidFill>
                  <a:srgbClr val="024C84"/>
                </a:solidFill>
              </a:rPr>
              <a:t>http://www.mathworks.com/matlabcentral/</a:t>
            </a:r>
          </a:p>
        </p:txBody>
      </p:sp>
    </p:spTree>
    <p:extLst>
      <p:ext uri="{BB962C8B-B14F-4D97-AF65-F5344CB8AC3E}">
        <p14:creationId xmlns:p14="http://schemas.microsoft.com/office/powerpoint/2010/main" val="709358754"/>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13" descr="Connections_logo_col.jpg"/>
          <p:cNvPicPr>
            <a:picLocks noChangeAspect="1"/>
          </p:cNvPicPr>
          <p:nvPr/>
        </p:nvPicPr>
        <p:blipFill>
          <a:blip r:embed="rId3" cstate="print"/>
          <a:stretch>
            <a:fillRect/>
          </a:stretch>
        </p:blipFill>
        <p:spPr bwMode="auto">
          <a:xfrm>
            <a:off x="457200" y="352203"/>
            <a:ext cx="4800600" cy="467591"/>
          </a:xfrm>
          <a:prstGeom prst="rect">
            <a:avLst/>
          </a:prstGeom>
          <a:noFill/>
          <a:ln w="9525">
            <a:noFill/>
            <a:miter lim="800000"/>
            <a:headEnd/>
            <a:tailEnd/>
          </a:ln>
        </p:spPr>
      </p:pic>
      <p:sp>
        <p:nvSpPr>
          <p:cNvPr id="8" name="Rectangle 7"/>
          <p:cNvSpPr/>
          <p:nvPr/>
        </p:nvSpPr>
        <p:spPr>
          <a:xfrm>
            <a:off x="5245396" y="5635256"/>
            <a:ext cx="5044706" cy="584775"/>
          </a:xfrm>
          <a:prstGeom prst="rect">
            <a:avLst/>
          </a:prstGeom>
        </p:spPr>
        <p:txBody>
          <a:bodyPr wrap="square">
            <a:spAutoFit/>
          </a:bodyPr>
          <a:lstStyle/>
          <a:p>
            <a:r>
              <a:rPr lang="en-US" sz="1600" b="1" dirty="0">
                <a:solidFill>
                  <a:srgbClr val="024C84"/>
                </a:solidFill>
              </a:rPr>
              <a:t>http://</a:t>
            </a:r>
            <a:r>
              <a:rPr lang="en-US" sz="1600" b="1" dirty="0">
                <a:solidFill>
                  <a:srgbClr val="024C84"/>
                </a:solidFill>
                <a:hlinkClick r:id="rId4"/>
              </a:rPr>
              <a:t>www.mathwork</a:t>
            </a:r>
            <a:r>
              <a:rPr lang="en-US" sz="1600" b="1" u="sng" dirty="0">
                <a:solidFill>
                  <a:srgbClr val="024C84"/>
                </a:solidFill>
                <a:hlinkClick r:id="rId4"/>
              </a:rPr>
              <a:t>s.com/s</a:t>
            </a:r>
            <a:r>
              <a:rPr lang="en-US" sz="1600" b="1" dirty="0">
                <a:solidFill>
                  <a:srgbClr val="024C84"/>
                </a:solidFill>
                <a:hlinkClick r:id="rId4"/>
              </a:rPr>
              <a:t>ervices/training/courses</a:t>
            </a:r>
            <a:r>
              <a:rPr lang="en-US" sz="1600" b="1" dirty="0">
                <a:solidFill>
                  <a:srgbClr val="024C84"/>
                </a:solidFill>
              </a:rPr>
              <a:t>/</a:t>
            </a:r>
          </a:p>
        </p:txBody>
      </p:sp>
      <p:pic>
        <p:nvPicPr>
          <p:cNvPr id="3" name="Picture 2"/>
          <p:cNvPicPr>
            <a:picLocks noChangeAspect="1"/>
          </p:cNvPicPr>
          <p:nvPr/>
        </p:nvPicPr>
        <p:blipFill>
          <a:blip r:embed="rId5"/>
          <a:stretch>
            <a:fillRect/>
          </a:stretch>
        </p:blipFill>
        <p:spPr>
          <a:xfrm>
            <a:off x="1524000" y="2500344"/>
            <a:ext cx="3498000" cy="4047273"/>
          </a:xfrm>
          <a:prstGeom prst="rect">
            <a:avLst/>
          </a:prstGeom>
        </p:spPr>
      </p:pic>
      <p:pic>
        <p:nvPicPr>
          <p:cNvPr id="5" name="Picture 4"/>
          <p:cNvPicPr>
            <a:picLocks noChangeAspect="1"/>
          </p:cNvPicPr>
          <p:nvPr/>
        </p:nvPicPr>
        <p:blipFill>
          <a:blip r:embed="rId6"/>
          <a:stretch>
            <a:fillRect/>
          </a:stretch>
        </p:blipFill>
        <p:spPr>
          <a:xfrm>
            <a:off x="4075815" y="1182872"/>
            <a:ext cx="6437570" cy="2981819"/>
          </a:xfrm>
          <a:prstGeom prst="rect">
            <a:avLst/>
          </a:prstGeom>
        </p:spPr>
      </p:pic>
    </p:spTree>
    <p:extLst>
      <p:ext uri="{BB962C8B-B14F-4D97-AF65-F5344CB8AC3E}">
        <p14:creationId xmlns:p14="http://schemas.microsoft.com/office/powerpoint/2010/main" val="222673508"/>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12" name="Straight Connector 11"/>
          <p:cNvCxnSpPr/>
          <p:nvPr/>
        </p:nvCxnSpPr>
        <p:spPr>
          <a:xfrm>
            <a:off x="5976585" y="2093755"/>
            <a:ext cx="51326" cy="390290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4117297" y="2093756"/>
            <a:ext cx="41443" cy="3926045"/>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2480227" y="2612572"/>
            <a:ext cx="6587574" cy="3407229"/>
          </a:xfrm>
          <a:custGeom>
            <a:avLst/>
            <a:gdLst>
              <a:gd name="connsiteX0" fmla="*/ 0 w 5987142"/>
              <a:gd name="connsiteY0" fmla="*/ 3309257 h 3309257"/>
              <a:gd name="connsiteX1" fmla="*/ 2057400 w 5987142"/>
              <a:gd name="connsiteY1" fmla="*/ 2786743 h 3309257"/>
              <a:gd name="connsiteX2" fmla="*/ 2057400 w 5987142"/>
              <a:gd name="connsiteY2" fmla="*/ 2786743 h 3309257"/>
              <a:gd name="connsiteX3" fmla="*/ 4844142 w 5987142"/>
              <a:gd name="connsiteY3" fmla="*/ 1687286 h 3309257"/>
              <a:gd name="connsiteX4" fmla="*/ 5987142 w 5987142"/>
              <a:gd name="connsiteY4" fmla="*/ 0 h 33092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142" h="3309257">
                <a:moveTo>
                  <a:pt x="0" y="3309257"/>
                </a:moveTo>
                <a:lnTo>
                  <a:pt x="2057400" y="2786743"/>
                </a:lnTo>
                <a:lnTo>
                  <a:pt x="2057400" y="2786743"/>
                </a:lnTo>
                <a:cubicBezTo>
                  <a:pt x="2521857" y="2603500"/>
                  <a:pt x="4189185" y="2151743"/>
                  <a:pt x="4844142" y="1687286"/>
                </a:cubicBezTo>
                <a:cubicBezTo>
                  <a:pt x="5499099" y="1222829"/>
                  <a:pt x="5743120" y="611414"/>
                  <a:pt x="5987142" y="0"/>
                </a:cubicBezTo>
              </a:path>
            </a:pathLst>
          </a:custGeom>
          <a:noFill/>
          <a:ln w="38100">
            <a:solidFill>
              <a:schemeClr val="bg1">
                <a:lumMod val="6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39" name="Freeform 38"/>
          <p:cNvSpPr/>
          <p:nvPr/>
        </p:nvSpPr>
        <p:spPr>
          <a:xfrm>
            <a:off x="2573184" y="2612571"/>
            <a:ext cx="6608916" cy="3363686"/>
          </a:xfrm>
          <a:custGeom>
            <a:avLst/>
            <a:gdLst>
              <a:gd name="connsiteX0" fmla="*/ 0 w 6041572"/>
              <a:gd name="connsiteY0" fmla="*/ 3298372 h 3298372"/>
              <a:gd name="connsiteX1" fmla="*/ 0 w 6041572"/>
              <a:gd name="connsiteY1" fmla="*/ 3298372 h 3298372"/>
              <a:gd name="connsiteX2" fmla="*/ 174172 w 6041572"/>
              <a:gd name="connsiteY2" fmla="*/ 3222172 h 3298372"/>
              <a:gd name="connsiteX3" fmla="*/ 239486 w 6041572"/>
              <a:gd name="connsiteY3" fmla="*/ 3211286 h 3298372"/>
              <a:gd name="connsiteX4" fmla="*/ 283029 w 6041572"/>
              <a:gd name="connsiteY4" fmla="*/ 3189514 h 3298372"/>
              <a:gd name="connsiteX5" fmla="*/ 370114 w 6041572"/>
              <a:gd name="connsiteY5" fmla="*/ 3167743 h 3298372"/>
              <a:gd name="connsiteX6" fmla="*/ 435429 w 6041572"/>
              <a:gd name="connsiteY6" fmla="*/ 3145972 h 3298372"/>
              <a:gd name="connsiteX7" fmla="*/ 555172 w 6041572"/>
              <a:gd name="connsiteY7" fmla="*/ 3113314 h 3298372"/>
              <a:gd name="connsiteX8" fmla="*/ 598714 w 6041572"/>
              <a:gd name="connsiteY8" fmla="*/ 3102429 h 3298372"/>
              <a:gd name="connsiteX9" fmla="*/ 653143 w 6041572"/>
              <a:gd name="connsiteY9" fmla="*/ 3091543 h 3298372"/>
              <a:gd name="connsiteX10" fmla="*/ 827314 w 6041572"/>
              <a:gd name="connsiteY10" fmla="*/ 3026229 h 3298372"/>
              <a:gd name="connsiteX11" fmla="*/ 881743 w 6041572"/>
              <a:gd name="connsiteY11" fmla="*/ 3015343 h 3298372"/>
              <a:gd name="connsiteX12" fmla="*/ 1045029 w 6041572"/>
              <a:gd name="connsiteY12" fmla="*/ 2960914 h 3298372"/>
              <a:gd name="connsiteX13" fmla="*/ 1121229 w 6041572"/>
              <a:gd name="connsiteY13" fmla="*/ 2917372 h 3298372"/>
              <a:gd name="connsiteX14" fmla="*/ 1197429 w 6041572"/>
              <a:gd name="connsiteY14" fmla="*/ 2906486 h 3298372"/>
              <a:gd name="connsiteX15" fmla="*/ 1317172 w 6041572"/>
              <a:gd name="connsiteY15" fmla="*/ 2873829 h 3298372"/>
              <a:gd name="connsiteX16" fmla="*/ 1415143 w 6041572"/>
              <a:gd name="connsiteY16" fmla="*/ 2830286 h 3298372"/>
              <a:gd name="connsiteX17" fmla="*/ 1447800 w 6041572"/>
              <a:gd name="connsiteY17" fmla="*/ 2819400 h 3298372"/>
              <a:gd name="connsiteX18" fmla="*/ 1491343 w 6041572"/>
              <a:gd name="connsiteY18" fmla="*/ 2797629 h 3298372"/>
              <a:gd name="connsiteX19" fmla="*/ 1545772 w 6041572"/>
              <a:gd name="connsiteY19" fmla="*/ 2786743 h 3298372"/>
              <a:gd name="connsiteX20" fmla="*/ 1643743 w 6041572"/>
              <a:gd name="connsiteY20" fmla="*/ 2754086 h 3298372"/>
              <a:gd name="connsiteX21" fmla="*/ 1752600 w 6041572"/>
              <a:gd name="connsiteY21" fmla="*/ 2721429 h 3298372"/>
              <a:gd name="connsiteX22" fmla="*/ 1883229 w 6041572"/>
              <a:gd name="connsiteY22" fmla="*/ 2688772 h 3298372"/>
              <a:gd name="connsiteX23" fmla="*/ 1915886 w 6041572"/>
              <a:gd name="connsiteY23" fmla="*/ 2667000 h 3298372"/>
              <a:gd name="connsiteX24" fmla="*/ 2024743 w 6041572"/>
              <a:gd name="connsiteY24" fmla="*/ 2656114 h 3298372"/>
              <a:gd name="connsiteX25" fmla="*/ 2231572 w 6041572"/>
              <a:gd name="connsiteY25" fmla="*/ 2623457 h 3298372"/>
              <a:gd name="connsiteX26" fmla="*/ 2318657 w 6041572"/>
              <a:gd name="connsiteY26" fmla="*/ 2601686 h 3298372"/>
              <a:gd name="connsiteX27" fmla="*/ 2449286 w 6041572"/>
              <a:gd name="connsiteY27" fmla="*/ 2579914 h 3298372"/>
              <a:gd name="connsiteX28" fmla="*/ 2503714 w 6041572"/>
              <a:gd name="connsiteY28" fmla="*/ 2569029 h 3298372"/>
              <a:gd name="connsiteX29" fmla="*/ 2590800 w 6041572"/>
              <a:gd name="connsiteY29" fmla="*/ 2536372 h 3298372"/>
              <a:gd name="connsiteX30" fmla="*/ 2656114 w 6041572"/>
              <a:gd name="connsiteY30" fmla="*/ 2525486 h 3298372"/>
              <a:gd name="connsiteX31" fmla="*/ 2710543 w 6041572"/>
              <a:gd name="connsiteY31" fmla="*/ 2503714 h 3298372"/>
              <a:gd name="connsiteX32" fmla="*/ 2786743 w 6041572"/>
              <a:gd name="connsiteY32" fmla="*/ 2481943 h 3298372"/>
              <a:gd name="connsiteX33" fmla="*/ 2830286 w 6041572"/>
              <a:gd name="connsiteY33" fmla="*/ 2460172 h 3298372"/>
              <a:gd name="connsiteX34" fmla="*/ 2873829 w 6041572"/>
              <a:gd name="connsiteY34" fmla="*/ 2449286 h 3298372"/>
              <a:gd name="connsiteX35" fmla="*/ 2950029 w 6041572"/>
              <a:gd name="connsiteY35" fmla="*/ 2427514 h 3298372"/>
              <a:gd name="connsiteX36" fmla="*/ 3069772 w 6041572"/>
              <a:gd name="connsiteY36" fmla="*/ 2394857 h 3298372"/>
              <a:gd name="connsiteX37" fmla="*/ 3113314 w 6041572"/>
              <a:gd name="connsiteY37" fmla="*/ 2373086 h 3298372"/>
              <a:gd name="connsiteX38" fmla="*/ 3145972 w 6041572"/>
              <a:gd name="connsiteY38" fmla="*/ 2362200 h 3298372"/>
              <a:gd name="connsiteX39" fmla="*/ 3178629 w 6041572"/>
              <a:gd name="connsiteY39" fmla="*/ 2340429 h 3298372"/>
              <a:gd name="connsiteX40" fmla="*/ 3222172 w 6041572"/>
              <a:gd name="connsiteY40" fmla="*/ 2329543 h 3298372"/>
              <a:gd name="connsiteX41" fmla="*/ 3374572 w 6041572"/>
              <a:gd name="connsiteY41" fmla="*/ 2242457 h 3298372"/>
              <a:gd name="connsiteX42" fmla="*/ 3429000 w 6041572"/>
              <a:gd name="connsiteY42" fmla="*/ 2231572 h 3298372"/>
              <a:gd name="connsiteX43" fmla="*/ 3472543 w 6041572"/>
              <a:gd name="connsiteY43" fmla="*/ 2220686 h 3298372"/>
              <a:gd name="connsiteX44" fmla="*/ 3548743 w 6041572"/>
              <a:gd name="connsiteY44" fmla="*/ 2177143 h 3298372"/>
              <a:gd name="connsiteX45" fmla="*/ 3614057 w 6041572"/>
              <a:gd name="connsiteY45" fmla="*/ 2155372 h 3298372"/>
              <a:gd name="connsiteX46" fmla="*/ 3701143 w 6041572"/>
              <a:gd name="connsiteY46" fmla="*/ 2122714 h 3298372"/>
              <a:gd name="connsiteX47" fmla="*/ 3733800 w 6041572"/>
              <a:gd name="connsiteY47" fmla="*/ 2100943 h 3298372"/>
              <a:gd name="connsiteX48" fmla="*/ 3799114 w 6041572"/>
              <a:gd name="connsiteY48" fmla="*/ 2079172 h 3298372"/>
              <a:gd name="connsiteX49" fmla="*/ 3831772 w 6041572"/>
              <a:gd name="connsiteY49" fmla="*/ 2057400 h 3298372"/>
              <a:gd name="connsiteX50" fmla="*/ 3864429 w 6041572"/>
              <a:gd name="connsiteY50" fmla="*/ 2046514 h 3298372"/>
              <a:gd name="connsiteX51" fmla="*/ 3918857 w 6041572"/>
              <a:gd name="connsiteY51" fmla="*/ 2024743 h 3298372"/>
              <a:gd name="connsiteX52" fmla="*/ 3951514 w 6041572"/>
              <a:gd name="connsiteY52" fmla="*/ 2002972 h 3298372"/>
              <a:gd name="connsiteX53" fmla="*/ 3995057 w 6041572"/>
              <a:gd name="connsiteY53" fmla="*/ 1992086 h 3298372"/>
              <a:gd name="connsiteX54" fmla="*/ 4027714 w 6041572"/>
              <a:gd name="connsiteY54" fmla="*/ 1981200 h 3298372"/>
              <a:gd name="connsiteX55" fmla="*/ 4103914 w 6041572"/>
              <a:gd name="connsiteY55" fmla="*/ 1937657 h 3298372"/>
              <a:gd name="connsiteX56" fmla="*/ 4136572 w 6041572"/>
              <a:gd name="connsiteY56" fmla="*/ 1926772 h 3298372"/>
              <a:gd name="connsiteX57" fmla="*/ 4212772 w 6041572"/>
              <a:gd name="connsiteY57" fmla="*/ 1894114 h 3298372"/>
              <a:gd name="connsiteX58" fmla="*/ 4245429 w 6041572"/>
              <a:gd name="connsiteY58" fmla="*/ 1872343 h 3298372"/>
              <a:gd name="connsiteX59" fmla="*/ 4288972 w 6041572"/>
              <a:gd name="connsiteY59" fmla="*/ 1861457 h 3298372"/>
              <a:gd name="connsiteX60" fmla="*/ 4343400 w 6041572"/>
              <a:gd name="connsiteY60" fmla="*/ 1839686 h 3298372"/>
              <a:gd name="connsiteX61" fmla="*/ 4376057 w 6041572"/>
              <a:gd name="connsiteY61" fmla="*/ 1828800 h 3298372"/>
              <a:gd name="connsiteX62" fmla="*/ 4430486 w 6041572"/>
              <a:gd name="connsiteY62" fmla="*/ 1807029 h 3298372"/>
              <a:gd name="connsiteX63" fmla="*/ 4506686 w 6041572"/>
              <a:gd name="connsiteY63" fmla="*/ 1774372 h 3298372"/>
              <a:gd name="connsiteX64" fmla="*/ 4528457 w 6041572"/>
              <a:gd name="connsiteY64" fmla="*/ 1752600 h 3298372"/>
              <a:gd name="connsiteX65" fmla="*/ 4572000 w 6041572"/>
              <a:gd name="connsiteY65" fmla="*/ 1741714 h 3298372"/>
              <a:gd name="connsiteX66" fmla="*/ 4626429 w 6041572"/>
              <a:gd name="connsiteY66" fmla="*/ 1719943 h 3298372"/>
              <a:gd name="connsiteX67" fmla="*/ 4669972 w 6041572"/>
              <a:gd name="connsiteY67" fmla="*/ 1698172 h 3298372"/>
              <a:gd name="connsiteX68" fmla="*/ 4702629 w 6041572"/>
              <a:gd name="connsiteY68" fmla="*/ 1687286 h 3298372"/>
              <a:gd name="connsiteX69" fmla="*/ 4735286 w 6041572"/>
              <a:gd name="connsiteY69" fmla="*/ 1665514 h 3298372"/>
              <a:gd name="connsiteX70" fmla="*/ 4811486 w 6041572"/>
              <a:gd name="connsiteY70" fmla="*/ 1643743 h 3298372"/>
              <a:gd name="connsiteX71" fmla="*/ 4887686 w 6041572"/>
              <a:gd name="connsiteY71" fmla="*/ 1600200 h 3298372"/>
              <a:gd name="connsiteX72" fmla="*/ 4920343 w 6041572"/>
              <a:gd name="connsiteY72" fmla="*/ 1578429 h 3298372"/>
              <a:gd name="connsiteX73" fmla="*/ 4953000 w 6041572"/>
              <a:gd name="connsiteY73" fmla="*/ 1567543 h 3298372"/>
              <a:gd name="connsiteX74" fmla="*/ 5007429 w 6041572"/>
              <a:gd name="connsiteY74" fmla="*/ 1524000 h 3298372"/>
              <a:gd name="connsiteX75" fmla="*/ 5040086 w 6041572"/>
              <a:gd name="connsiteY75" fmla="*/ 1513114 h 3298372"/>
              <a:gd name="connsiteX76" fmla="*/ 5116286 w 6041572"/>
              <a:gd name="connsiteY76" fmla="*/ 1469572 h 3298372"/>
              <a:gd name="connsiteX77" fmla="*/ 5159829 w 6041572"/>
              <a:gd name="connsiteY77" fmla="*/ 1426029 h 3298372"/>
              <a:gd name="connsiteX78" fmla="*/ 5181600 w 6041572"/>
              <a:gd name="connsiteY78" fmla="*/ 1404257 h 3298372"/>
              <a:gd name="connsiteX79" fmla="*/ 5225143 w 6041572"/>
              <a:gd name="connsiteY79" fmla="*/ 1382486 h 3298372"/>
              <a:gd name="connsiteX80" fmla="*/ 5301343 w 6041572"/>
              <a:gd name="connsiteY80" fmla="*/ 1306286 h 3298372"/>
              <a:gd name="connsiteX81" fmla="*/ 5344886 w 6041572"/>
              <a:gd name="connsiteY81" fmla="*/ 1273629 h 3298372"/>
              <a:gd name="connsiteX82" fmla="*/ 5388429 w 6041572"/>
              <a:gd name="connsiteY82" fmla="*/ 1230086 h 3298372"/>
              <a:gd name="connsiteX83" fmla="*/ 5431972 w 6041572"/>
              <a:gd name="connsiteY83" fmla="*/ 1186543 h 3298372"/>
              <a:gd name="connsiteX84" fmla="*/ 5464629 w 6041572"/>
              <a:gd name="connsiteY84" fmla="*/ 1153886 h 3298372"/>
              <a:gd name="connsiteX85" fmla="*/ 5486400 w 6041572"/>
              <a:gd name="connsiteY85" fmla="*/ 1110343 h 3298372"/>
              <a:gd name="connsiteX86" fmla="*/ 5562600 w 6041572"/>
              <a:gd name="connsiteY86" fmla="*/ 1045029 h 3298372"/>
              <a:gd name="connsiteX87" fmla="*/ 5573486 w 6041572"/>
              <a:gd name="connsiteY87" fmla="*/ 1001486 h 3298372"/>
              <a:gd name="connsiteX88" fmla="*/ 5617029 w 6041572"/>
              <a:gd name="connsiteY88" fmla="*/ 936172 h 3298372"/>
              <a:gd name="connsiteX89" fmla="*/ 5660572 w 6041572"/>
              <a:gd name="connsiteY89" fmla="*/ 859972 h 3298372"/>
              <a:gd name="connsiteX90" fmla="*/ 5693229 w 6041572"/>
              <a:gd name="connsiteY90" fmla="*/ 805543 h 3298372"/>
              <a:gd name="connsiteX91" fmla="*/ 5715000 w 6041572"/>
              <a:gd name="connsiteY91" fmla="*/ 740229 h 3298372"/>
              <a:gd name="connsiteX92" fmla="*/ 5725886 w 6041572"/>
              <a:gd name="connsiteY92" fmla="*/ 707572 h 3298372"/>
              <a:gd name="connsiteX93" fmla="*/ 5736772 w 6041572"/>
              <a:gd name="connsiteY93" fmla="*/ 664029 h 3298372"/>
              <a:gd name="connsiteX94" fmla="*/ 5758543 w 6041572"/>
              <a:gd name="connsiteY94" fmla="*/ 642257 h 3298372"/>
              <a:gd name="connsiteX95" fmla="*/ 5780314 w 6041572"/>
              <a:gd name="connsiteY95" fmla="*/ 576943 h 3298372"/>
              <a:gd name="connsiteX96" fmla="*/ 5834743 w 6041572"/>
              <a:gd name="connsiteY96" fmla="*/ 511629 h 3298372"/>
              <a:gd name="connsiteX97" fmla="*/ 5845629 w 6041572"/>
              <a:gd name="connsiteY97" fmla="*/ 468086 h 3298372"/>
              <a:gd name="connsiteX98" fmla="*/ 5867400 w 6041572"/>
              <a:gd name="connsiteY98" fmla="*/ 446314 h 3298372"/>
              <a:gd name="connsiteX99" fmla="*/ 5878286 w 6041572"/>
              <a:gd name="connsiteY99" fmla="*/ 381000 h 3298372"/>
              <a:gd name="connsiteX100" fmla="*/ 5900057 w 6041572"/>
              <a:gd name="connsiteY100" fmla="*/ 348343 h 3298372"/>
              <a:gd name="connsiteX101" fmla="*/ 5943600 w 6041572"/>
              <a:gd name="connsiteY101" fmla="*/ 239486 h 3298372"/>
              <a:gd name="connsiteX102" fmla="*/ 5965372 w 6041572"/>
              <a:gd name="connsiteY102" fmla="*/ 217714 h 3298372"/>
              <a:gd name="connsiteX103" fmla="*/ 5976257 w 6041572"/>
              <a:gd name="connsiteY103" fmla="*/ 185057 h 3298372"/>
              <a:gd name="connsiteX104" fmla="*/ 5987143 w 6041572"/>
              <a:gd name="connsiteY104" fmla="*/ 141514 h 3298372"/>
              <a:gd name="connsiteX105" fmla="*/ 6019800 w 6041572"/>
              <a:gd name="connsiteY105" fmla="*/ 54429 h 3298372"/>
              <a:gd name="connsiteX106" fmla="*/ 6041572 w 6041572"/>
              <a:gd name="connsiteY106" fmla="*/ 0 h 3298372"/>
              <a:gd name="connsiteX107" fmla="*/ 6041572 w 6041572"/>
              <a:gd name="connsiteY107" fmla="*/ 0 h 3298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6041572" h="3298372">
                <a:moveTo>
                  <a:pt x="0" y="3298372"/>
                </a:moveTo>
                <a:lnTo>
                  <a:pt x="0" y="3298372"/>
                </a:lnTo>
                <a:cubicBezTo>
                  <a:pt x="58057" y="3272972"/>
                  <a:pt x="114617" y="3243828"/>
                  <a:pt x="174172" y="3222172"/>
                </a:cubicBezTo>
                <a:cubicBezTo>
                  <a:pt x="194915" y="3214629"/>
                  <a:pt x="218345" y="3217628"/>
                  <a:pt x="239486" y="3211286"/>
                </a:cubicBezTo>
                <a:cubicBezTo>
                  <a:pt x="255029" y="3206623"/>
                  <a:pt x="267634" y="3194646"/>
                  <a:pt x="283029" y="3189514"/>
                </a:cubicBezTo>
                <a:cubicBezTo>
                  <a:pt x="311415" y="3180052"/>
                  <a:pt x="341344" y="3175963"/>
                  <a:pt x="370114" y="3167743"/>
                </a:cubicBezTo>
                <a:cubicBezTo>
                  <a:pt x="392180" y="3161438"/>
                  <a:pt x="413657" y="3153229"/>
                  <a:pt x="435429" y="3145972"/>
                </a:cubicBezTo>
                <a:cubicBezTo>
                  <a:pt x="496156" y="3105486"/>
                  <a:pt x="446766" y="3131381"/>
                  <a:pt x="555172" y="3113314"/>
                </a:cubicBezTo>
                <a:cubicBezTo>
                  <a:pt x="569929" y="3110855"/>
                  <a:pt x="584110" y="3105674"/>
                  <a:pt x="598714" y="3102429"/>
                </a:cubicBezTo>
                <a:cubicBezTo>
                  <a:pt x="616776" y="3098415"/>
                  <a:pt x="635000" y="3095172"/>
                  <a:pt x="653143" y="3091543"/>
                </a:cubicBezTo>
                <a:cubicBezTo>
                  <a:pt x="737739" y="3049246"/>
                  <a:pt x="681291" y="3074904"/>
                  <a:pt x="827314" y="3026229"/>
                </a:cubicBezTo>
                <a:cubicBezTo>
                  <a:pt x="844867" y="3020378"/>
                  <a:pt x="864190" y="3021194"/>
                  <a:pt x="881743" y="3015343"/>
                </a:cubicBezTo>
                <a:cubicBezTo>
                  <a:pt x="1070798" y="2952324"/>
                  <a:pt x="922443" y="2985432"/>
                  <a:pt x="1045029" y="2960914"/>
                </a:cubicBezTo>
                <a:cubicBezTo>
                  <a:pt x="1065493" y="2947272"/>
                  <a:pt x="1097856" y="2923747"/>
                  <a:pt x="1121229" y="2917372"/>
                </a:cubicBezTo>
                <a:cubicBezTo>
                  <a:pt x="1145983" y="2910621"/>
                  <a:pt x="1172029" y="2910115"/>
                  <a:pt x="1197429" y="2906486"/>
                </a:cubicBezTo>
                <a:cubicBezTo>
                  <a:pt x="1288931" y="2860734"/>
                  <a:pt x="1185364" y="2906781"/>
                  <a:pt x="1317172" y="2873829"/>
                </a:cubicBezTo>
                <a:cubicBezTo>
                  <a:pt x="1357672" y="2863704"/>
                  <a:pt x="1378201" y="2846118"/>
                  <a:pt x="1415143" y="2830286"/>
                </a:cubicBezTo>
                <a:cubicBezTo>
                  <a:pt x="1425690" y="2825766"/>
                  <a:pt x="1437253" y="2823920"/>
                  <a:pt x="1447800" y="2819400"/>
                </a:cubicBezTo>
                <a:cubicBezTo>
                  <a:pt x="1462715" y="2813008"/>
                  <a:pt x="1475948" y="2802761"/>
                  <a:pt x="1491343" y="2797629"/>
                </a:cubicBezTo>
                <a:cubicBezTo>
                  <a:pt x="1508896" y="2791778"/>
                  <a:pt x="1527629" y="2790372"/>
                  <a:pt x="1545772" y="2786743"/>
                </a:cubicBezTo>
                <a:cubicBezTo>
                  <a:pt x="1636710" y="2741274"/>
                  <a:pt x="1538230" y="2785741"/>
                  <a:pt x="1643743" y="2754086"/>
                </a:cubicBezTo>
                <a:cubicBezTo>
                  <a:pt x="1786948" y="2711124"/>
                  <a:pt x="1611220" y="2749704"/>
                  <a:pt x="1752600" y="2721429"/>
                </a:cubicBezTo>
                <a:cubicBezTo>
                  <a:pt x="1859514" y="2667971"/>
                  <a:pt x="1712969" y="2735206"/>
                  <a:pt x="1883229" y="2688772"/>
                </a:cubicBezTo>
                <a:cubicBezTo>
                  <a:pt x="1895851" y="2685330"/>
                  <a:pt x="1903138" y="2669942"/>
                  <a:pt x="1915886" y="2667000"/>
                </a:cubicBezTo>
                <a:cubicBezTo>
                  <a:pt x="1951419" y="2658800"/>
                  <a:pt x="1988457" y="2659743"/>
                  <a:pt x="2024743" y="2656114"/>
                </a:cubicBezTo>
                <a:cubicBezTo>
                  <a:pt x="2231909" y="2604324"/>
                  <a:pt x="1973270" y="2664242"/>
                  <a:pt x="2231572" y="2623457"/>
                </a:cubicBezTo>
                <a:cubicBezTo>
                  <a:pt x="2261128" y="2618790"/>
                  <a:pt x="2289316" y="2607554"/>
                  <a:pt x="2318657" y="2601686"/>
                </a:cubicBezTo>
                <a:cubicBezTo>
                  <a:pt x="2361943" y="2593029"/>
                  <a:pt x="2405814" y="2587585"/>
                  <a:pt x="2449286" y="2579914"/>
                </a:cubicBezTo>
                <a:cubicBezTo>
                  <a:pt x="2467506" y="2576699"/>
                  <a:pt x="2485571" y="2572657"/>
                  <a:pt x="2503714" y="2569029"/>
                </a:cubicBezTo>
                <a:cubicBezTo>
                  <a:pt x="2514318" y="2564787"/>
                  <a:pt x="2571595" y="2540640"/>
                  <a:pt x="2590800" y="2536372"/>
                </a:cubicBezTo>
                <a:cubicBezTo>
                  <a:pt x="2612346" y="2531584"/>
                  <a:pt x="2634343" y="2529115"/>
                  <a:pt x="2656114" y="2525486"/>
                </a:cubicBezTo>
                <a:cubicBezTo>
                  <a:pt x="2674257" y="2518229"/>
                  <a:pt x="2692005" y="2509893"/>
                  <a:pt x="2710543" y="2503714"/>
                </a:cubicBezTo>
                <a:cubicBezTo>
                  <a:pt x="2735604" y="2495360"/>
                  <a:pt x="2761917" y="2490970"/>
                  <a:pt x="2786743" y="2481943"/>
                </a:cubicBezTo>
                <a:cubicBezTo>
                  <a:pt x="2801993" y="2476397"/>
                  <a:pt x="2815092" y="2465870"/>
                  <a:pt x="2830286" y="2460172"/>
                </a:cubicBezTo>
                <a:cubicBezTo>
                  <a:pt x="2844294" y="2454919"/>
                  <a:pt x="2859395" y="2453223"/>
                  <a:pt x="2873829" y="2449286"/>
                </a:cubicBezTo>
                <a:cubicBezTo>
                  <a:pt x="2899315" y="2442335"/>
                  <a:pt x="2925203" y="2436542"/>
                  <a:pt x="2950029" y="2427514"/>
                </a:cubicBezTo>
                <a:cubicBezTo>
                  <a:pt x="3057587" y="2388402"/>
                  <a:pt x="2912577" y="2417314"/>
                  <a:pt x="3069772" y="2394857"/>
                </a:cubicBezTo>
                <a:cubicBezTo>
                  <a:pt x="3084286" y="2387600"/>
                  <a:pt x="3098399" y="2379478"/>
                  <a:pt x="3113314" y="2373086"/>
                </a:cubicBezTo>
                <a:cubicBezTo>
                  <a:pt x="3123861" y="2368566"/>
                  <a:pt x="3135709" y="2367332"/>
                  <a:pt x="3145972" y="2362200"/>
                </a:cubicBezTo>
                <a:cubicBezTo>
                  <a:pt x="3157674" y="2356349"/>
                  <a:pt x="3166604" y="2345583"/>
                  <a:pt x="3178629" y="2340429"/>
                </a:cubicBezTo>
                <a:cubicBezTo>
                  <a:pt x="3192380" y="2334536"/>
                  <a:pt x="3208362" y="2335297"/>
                  <a:pt x="3222172" y="2329543"/>
                </a:cubicBezTo>
                <a:cubicBezTo>
                  <a:pt x="3295829" y="2298852"/>
                  <a:pt x="3311948" y="2284206"/>
                  <a:pt x="3374572" y="2242457"/>
                </a:cubicBezTo>
                <a:cubicBezTo>
                  <a:pt x="3389967" y="2232194"/>
                  <a:pt x="3410939" y="2235586"/>
                  <a:pt x="3429000" y="2231572"/>
                </a:cubicBezTo>
                <a:cubicBezTo>
                  <a:pt x="3443605" y="2228327"/>
                  <a:pt x="3458535" y="2225939"/>
                  <a:pt x="3472543" y="2220686"/>
                </a:cubicBezTo>
                <a:cubicBezTo>
                  <a:pt x="3611575" y="2168548"/>
                  <a:pt x="3435033" y="2227680"/>
                  <a:pt x="3548743" y="2177143"/>
                </a:cubicBezTo>
                <a:cubicBezTo>
                  <a:pt x="3569714" y="2167823"/>
                  <a:pt x="3592286" y="2162629"/>
                  <a:pt x="3614057" y="2155372"/>
                </a:cubicBezTo>
                <a:cubicBezTo>
                  <a:pt x="3784857" y="2098440"/>
                  <a:pt x="3536870" y="2163783"/>
                  <a:pt x="3701143" y="2122714"/>
                </a:cubicBezTo>
                <a:cubicBezTo>
                  <a:pt x="3712029" y="2115457"/>
                  <a:pt x="3721845" y="2106256"/>
                  <a:pt x="3733800" y="2100943"/>
                </a:cubicBezTo>
                <a:cubicBezTo>
                  <a:pt x="3754771" y="2091623"/>
                  <a:pt x="3799114" y="2079172"/>
                  <a:pt x="3799114" y="2079172"/>
                </a:cubicBezTo>
                <a:cubicBezTo>
                  <a:pt x="3810000" y="2071915"/>
                  <a:pt x="3820070" y="2063251"/>
                  <a:pt x="3831772" y="2057400"/>
                </a:cubicBezTo>
                <a:cubicBezTo>
                  <a:pt x="3842035" y="2052268"/>
                  <a:pt x="3853685" y="2050543"/>
                  <a:pt x="3864429" y="2046514"/>
                </a:cubicBezTo>
                <a:cubicBezTo>
                  <a:pt x="3882725" y="2039653"/>
                  <a:pt x="3901380" y="2033482"/>
                  <a:pt x="3918857" y="2024743"/>
                </a:cubicBezTo>
                <a:cubicBezTo>
                  <a:pt x="3930559" y="2018892"/>
                  <a:pt x="3939489" y="2008126"/>
                  <a:pt x="3951514" y="2002972"/>
                </a:cubicBezTo>
                <a:cubicBezTo>
                  <a:pt x="3965265" y="1997079"/>
                  <a:pt x="3980672" y="1996196"/>
                  <a:pt x="3995057" y="1992086"/>
                </a:cubicBezTo>
                <a:cubicBezTo>
                  <a:pt x="4006090" y="1988934"/>
                  <a:pt x="4017167" y="1985720"/>
                  <a:pt x="4027714" y="1981200"/>
                </a:cubicBezTo>
                <a:cubicBezTo>
                  <a:pt x="4161340" y="1923932"/>
                  <a:pt x="3994562" y="1992332"/>
                  <a:pt x="4103914" y="1937657"/>
                </a:cubicBezTo>
                <a:cubicBezTo>
                  <a:pt x="4114177" y="1932525"/>
                  <a:pt x="4125686" y="1930400"/>
                  <a:pt x="4136572" y="1926772"/>
                </a:cubicBezTo>
                <a:cubicBezTo>
                  <a:pt x="4181441" y="1881901"/>
                  <a:pt x="4130223" y="1925070"/>
                  <a:pt x="4212772" y="1894114"/>
                </a:cubicBezTo>
                <a:cubicBezTo>
                  <a:pt x="4225022" y="1889520"/>
                  <a:pt x="4233404" y="1877497"/>
                  <a:pt x="4245429" y="1872343"/>
                </a:cubicBezTo>
                <a:cubicBezTo>
                  <a:pt x="4259180" y="1866450"/>
                  <a:pt x="4274779" y="1866188"/>
                  <a:pt x="4288972" y="1861457"/>
                </a:cubicBezTo>
                <a:cubicBezTo>
                  <a:pt x="4307509" y="1855278"/>
                  <a:pt x="4325104" y="1846547"/>
                  <a:pt x="4343400" y="1839686"/>
                </a:cubicBezTo>
                <a:cubicBezTo>
                  <a:pt x="4354144" y="1835657"/>
                  <a:pt x="4365313" y="1832829"/>
                  <a:pt x="4376057" y="1828800"/>
                </a:cubicBezTo>
                <a:cubicBezTo>
                  <a:pt x="4394353" y="1821939"/>
                  <a:pt x="4412343" y="1814286"/>
                  <a:pt x="4430486" y="1807029"/>
                </a:cubicBezTo>
                <a:cubicBezTo>
                  <a:pt x="4479649" y="1757864"/>
                  <a:pt x="4416397" y="1813067"/>
                  <a:pt x="4506686" y="1774372"/>
                </a:cubicBezTo>
                <a:cubicBezTo>
                  <a:pt x="4516119" y="1770329"/>
                  <a:pt x="4519277" y="1757190"/>
                  <a:pt x="4528457" y="1752600"/>
                </a:cubicBezTo>
                <a:cubicBezTo>
                  <a:pt x="4541838" y="1745909"/>
                  <a:pt x="4557807" y="1746445"/>
                  <a:pt x="4572000" y="1741714"/>
                </a:cubicBezTo>
                <a:cubicBezTo>
                  <a:pt x="4590538" y="1735535"/>
                  <a:pt x="4608573" y="1727879"/>
                  <a:pt x="4626429" y="1719943"/>
                </a:cubicBezTo>
                <a:cubicBezTo>
                  <a:pt x="4641258" y="1713353"/>
                  <a:pt x="4655057" y="1704564"/>
                  <a:pt x="4669972" y="1698172"/>
                </a:cubicBezTo>
                <a:cubicBezTo>
                  <a:pt x="4680519" y="1693652"/>
                  <a:pt x="4692366" y="1692418"/>
                  <a:pt x="4702629" y="1687286"/>
                </a:cubicBezTo>
                <a:cubicBezTo>
                  <a:pt x="4714331" y="1681435"/>
                  <a:pt x="4723584" y="1671365"/>
                  <a:pt x="4735286" y="1665514"/>
                </a:cubicBezTo>
                <a:cubicBezTo>
                  <a:pt x="4750898" y="1657708"/>
                  <a:pt x="4797541" y="1647229"/>
                  <a:pt x="4811486" y="1643743"/>
                </a:cubicBezTo>
                <a:cubicBezTo>
                  <a:pt x="4873525" y="1581704"/>
                  <a:pt x="4810934" y="1633093"/>
                  <a:pt x="4887686" y="1600200"/>
                </a:cubicBezTo>
                <a:cubicBezTo>
                  <a:pt x="4899711" y="1595046"/>
                  <a:pt x="4908641" y="1584280"/>
                  <a:pt x="4920343" y="1578429"/>
                </a:cubicBezTo>
                <a:cubicBezTo>
                  <a:pt x="4930606" y="1573297"/>
                  <a:pt x="4942114" y="1571172"/>
                  <a:pt x="4953000" y="1567543"/>
                </a:cubicBezTo>
                <a:cubicBezTo>
                  <a:pt x="4971143" y="1553029"/>
                  <a:pt x="4987726" y="1536314"/>
                  <a:pt x="5007429" y="1524000"/>
                </a:cubicBezTo>
                <a:cubicBezTo>
                  <a:pt x="5017159" y="1517918"/>
                  <a:pt x="5029539" y="1517634"/>
                  <a:pt x="5040086" y="1513114"/>
                </a:cubicBezTo>
                <a:cubicBezTo>
                  <a:pt x="5060677" y="1504289"/>
                  <a:pt x="5098065" y="1485190"/>
                  <a:pt x="5116286" y="1469572"/>
                </a:cubicBezTo>
                <a:cubicBezTo>
                  <a:pt x="5131871" y="1456214"/>
                  <a:pt x="5145315" y="1440543"/>
                  <a:pt x="5159829" y="1426029"/>
                </a:cubicBezTo>
                <a:cubicBezTo>
                  <a:pt x="5167086" y="1418772"/>
                  <a:pt x="5172420" y="1408847"/>
                  <a:pt x="5181600" y="1404257"/>
                </a:cubicBezTo>
                <a:lnTo>
                  <a:pt x="5225143" y="1382486"/>
                </a:lnTo>
                <a:lnTo>
                  <a:pt x="5301343" y="1306286"/>
                </a:lnTo>
                <a:cubicBezTo>
                  <a:pt x="5314172" y="1293457"/>
                  <a:pt x="5331232" y="1285576"/>
                  <a:pt x="5344886" y="1273629"/>
                </a:cubicBezTo>
                <a:cubicBezTo>
                  <a:pt x="5360334" y="1260112"/>
                  <a:pt x="5373915" y="1244600"/>
                  <a:pt x="5388429" y="1230086"/>
                </a:cubicBezTo>
                <a:lnTo>
                  <a:pt x="5431972" y="1186543"/>
                </a:lnTo>
                <a:lnTo>
                  <a:pt x="5464629" y="1153886"/>
                </a:lnTo>
                <a:cubicBezTo>
                  <a:pt x="5471886" y="1139372"/>
                  <a:pt x="5476968" y="1123548"/>
                  <a:pt x="5486400" y="1110343"/>
                </a:cubicBezTo>
                <a:cubicBezTo>
                  <a:pt x="5503894" y="1085851"/>
                  <a:pt x="5539730" y="1062182"/>
                  <a:pt x="5562600" y="1045029"/>
                </a:cubicBezTo>
                <a:cubicBezTo>
                  <a:pt x="5566229" y="1030515"/>
                  <a:pt x="5566795" y="1014868"/>
                  <a:pt x="5573486" y="1001486"/>
                </a:cubicBezTo>
                <a:cubicBezTo>
                  <a:pt x="5585188" y="978083"/>
                  <a:pt x="5617029" y="936172"/>
                  <a:pt x="5617029" y="936172"/>
                </a:cubicBezTo>
                <a:cubicBezTo>
                  <a:pt x="5641987" y="861292"/>
                  <a:pt x="5607849" y="952237"/>
                  <a:pt x="5660572" y="859972"/>
                </a:cubicBezTo>
                <a:cubicBezTo>
                  <a:pt x="5698257" y="794024"/>
                  <a:pt x="5642276" y="856494"/>
                  <a:pt x="5693229" y="805543"/>
                </a:cubicBezTo>
                <a:lnTo>
                  <a:pt x="5715000" y="740229"/>
                </a:lnTo>
                <a:cubicBezTo>
                  <a:pt x="5718629" y="729343"/>
                  <a:pt x="5723103" y="718704"/>
                  <a:pt x="5725886" y="707572"/>
                </a:cubicBezTo>
                <a:cubicBezTo>
                  <a:pt x="5729515" y="693058"/>
                  <a:pt x="5730081" y="677411"/>
                  <a:pt x="5736772" y="664029"/>
                </a:cubicBezTo>
                <a:cubicBezTo>
                  <a:pt x="5741362" y="654849"/>
                  <a:pt x="5751286" y="649514"/>
                  <a:pt x="5758543" y="642257"/>
                </a:cubicBezTo>
                <a:cubicBezTo>
                  <a:pt x="5765800" y="620486"/>
                  <a:pt x="5764086" y="593170"/>
                  <a:pt x="5780314" y="576943"/>
                </a:cubicBezTo>
                <a:cubicBezTo>
                  <a:pt x="5814915" y="542343"/>
                  <a:pt x="5795928" y="563383"/>
                  <a:pt x="5834743" y="511629"/>
                </a:cubicBezTo>
                <a:cubicBezTo>
                  <a:pt x="5838372" y="497115"/>
                  <a:pt x="5838938" y="481468"/>
                  <a:pt x="5845629" y="468086"/>
                </a:cubicBezTo>
                <a:cubicBezTo>
                  <a:pt x="5850219" y="458906"/>
                  <a:pt x="5863796" y="455924"/>
                  <a:pt x="5867400" y="446314"/>
                </a:cubicBezTo>
                <a:cubicBezTo>
                  <a:pt x="5875150" y="425648"/>
                  <a:pt x="5871306" y="401939"/>
                  <a:pt x="5878286" y="381000"/>
                </a:cubicBezTo>
                <a:cubicBezTo>
                  <a:pt x="5882423" y="368588"/>
                  <a:pt x="5894744" y="360298"/>
                  <a:pt x="5900057" y="348343"/>
                </a:cubicBezTo>
                <a:cubicBezTo>
                  <a:pt x="5923658" y="295242"/>
                  <a:pt x="5913902" y="284034"/>
                  <a:pt x="5943600" y="239486"/>
                </a:cubicBezTo>
                <a:cubicBezTo>
                  <a:pt x="5949293" y="230946"/>
                  <a:pt x="5958115" y="224971"/>
                  <a:pt x="5965372" y="217714"/>
                </a:cubicBezTo>
                <a:cubicBezTo>
                  <a:pt x="5969000" y="206828"/>
                  <a:pt x="5973105" y="196090"/>
                  <a:pt x="5976257" y="185057"/>
                </a:cubicBezTo>
                <a:cubicBezTo>
                  <a:pt x="5980367" y="170672"/>
                  <a:pt x="5982412" y="155707"/>
                  <a:pt x="5987143" y="141514"/>
                </a:cubicBezTo>
                <a:cubicBezTo>
                  <a:pt x="6010145" y="72507"/>
                  <a:pt x="6004514" y="107928"/>
                  <a:pt x="6019800" y="54429"/>
                </a:cubicBezTo>
                <a:cubicBezTo>
                  <a:pt x="6034357" y="3481"/>
                  <a:pt x="6019275" y="22297"/>
                  <a:pt x="6041572" y="0"/>
                </a:cubicBezTo>
                <a:lnTo>
                  <a:pt x="6041572" y="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6" name="Title 5"/>
          <p:cNvSpPr>
            <a:spLocks noGrp="1"/>
          </p:cNvSpPr>
          <p:nvPr>
            <p:ph type="title"/>
          </p:nvPr>
        </p:nvSpPr>
        <p:spPr>
          <a:xfrm>
            <a:off x="381000" y="317202"/>
            <a:ext cx="8077200" cy="990600"/>
          </a:xfrm>
        </p:spPr>
        <p:txBody>
          <a:bodyPr/>
          <a:lstStyle/>
          <a:p>
            <a:r>
              <a:rPr lang="en-US" dirty="0"/>
              <a:t>Consulting</a:t>
            </a:r>
            <a:br>
              <a:rPr lang="en-US" dirty="0">
                <a:solidFill>
                  <a:srgbClr val="C00000"/>
                </a:solidFill>
                <a:latin typeface="+mj-lt"/>
                <a:cs typeface="Calibri" panose="020F0502020204030204" pitchFamily="34" charset="0"/>
              </a:rPr>
            </a:br>
            <a:r>
              <a:rPr lang="en-US" sz="2400" dirty="0">
                <a:solidFill>
                  <a:srgbClr val="C00000"/>
                </a:solidFill>
                <a:latin typeface="+mj-lt"/>
                <a:cs typeface="Calibri" panose="020F0502020204030204" pitchFamily="34" charset="0"/>
              </a:rPr>
              <a:t>Process Related Services </a:t>
            </a:r>
            <a:r>
              <a:rPr lang="en-US" sz="2400" b="0" dirty="0">
                <a:solidFill>
                  <a:schemeClr val="tx1"/>
                </a:solidFill>
                <a:latin typeface="+mj-lt"/>
                <a:cs typeface="Calibri" panose="020F0502020204030204" pitchFamily="34" charset="0"/>
              </a:rPr>
              <a:t>by Stage of Adoption</a:t>
            </a:r>
          </a:p>
        </p:txBody>
      </p:sp>
      <p:sp>
        <p:nvSpPr>
          <p:cNvPr id="9" name="Oval 8"/>
          <p:cNvSpPr/>
          <p:nvPr/>
        </p:nvSpPr>
        <p:spPr>
          <a:xfrm>
            <a:off x="8229600" y="1752601"/>
            <a:ext cx="1905000" cy="88174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Process and Technology Standardization</a:t>
            </a:r>
          </a:p>
        </p:txBody>
      </p:sp>
      <p:cxnSp>
        <p:nvCxnSpPr>
          <p:cNvPr id="4" name="Straight Connector 3"/>
          <p:cNvCxnSpPr/>
          <p:nvPr/>
        </p:nvCxnSpPr>
        <p:spPr>
          <a:xfrm>
            <a:off x="2522054" y="2057400"/>
            <a:ext cx="0" cy="396240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522054" y="6019800"/>
            <a:ext cx="7612546" cy="0"/>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7848601" y="2057400"/>
            <a:ext cx="41827" cy="3948656"/>
          </a:xfrm>
          <a:prstGeom prst="line">
            <a:avLst/>
          </a:prstGeom>
          <a:ln w="9525">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7010400" y="3780173"/>
            <a:ext cx="1676400" cy="838200"/>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Expanded Rollout</a:t>
            </a:r>
          </a:p>
        </p:txBody>
      </p:sp>
      <p:sp>
        <p:nvSpPr>
          <p:cNvPr id="5" name="Oval 4"/>
          <p:cNvSpPr/>
          <p:nvPr/>
        </p:nvSpPr>
        <p:spPr>
          <a:xfrm>
            <a:off x="5171372" y="4766914"/>
            <a:ext cx="1610429" cy="598715"/>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Department Rollout</a:t>
            </a:r>
          </a:p>
        </p:txBody>
      </p:sp>
      <p:sp>
        <p:nvSpPr>
          <p:cNvPr id="15" name="TextBox 14"/>
          <p:cNvSpPr txBox="1"/>
          <p:nvPr/>
        </p:nvSpPr>
        <p:spPr>
          <a:xfrm>
            <a:off x="2971799" y="6076890"/>
            <a:ext cx="743730"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Explore</a:t>
            </a:r>
          </a:p>
        </p:txBody>
      </p:sp>
      <p:sp>
        <p:nvSpPr>
          <p:cNvPr id="16" name="TextBox 15"/>
          <p:cNvSpPr txBox="1"/>
          <p:nvPr/>
        </p:nvSpPr>
        <p:spPr>
          <a:xfrm>
            <a:off x="5638800" y="6076891"/>
            <a:ext cx="1680720"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Expand</a:t>
            </a:r>
          </a:p>
        </p:txBody>
      </p:sp>
      <p:sp>
        <p:nvSpPr>
          <p:cNvPr id="22" name="TextBox 21"/>
          <p:cNvSpPr txBox="1"/>
          <p:nvPr/>
        </p:nvSpPr>
        <p:spPr>
          <a:xfrm>
            <a:off x="8345687" y="6076891"/>
            <a:ext cx="1060675" cy="307777"/>
          </a:xfrm>
          <a:prstGeom prst="rect">
            <a:avLst/>
          </a:prstGeom>
          <a:noFill/>
        </p:spPr>
        <p:txBody>
          <a:bodyPr wrap="none" rtlCol="0">
            <a:spAutoFit/>
          </a:bodyPr>
          <a:lstStyle/>
          <a:p>
            <a:r>
              <a:rPr lang="en-US" sz="1400" b="1" dirty="0">
                <a:solidFill>
                  <a:prstClr val="white">
                    <a:lumMod val="65000"/>
                  </a:prstClr>
                </a:solidFill>
                <a:latin typeface="Calibri" pitchFamily="34" charset="0"/>
                <a:cs typeface="Calibri" pitchFamily="34" charset="0"/>
              </a:rPr>
              <a:t>Standardize</a:t>
            </a:r>
          </a:p>
        </p:txBody>
      </p:sp>
      <p:sp>
        <p:nvSpPr>
          <p:cNvPr id="24" name="Freeform 23"/>
          <p:cNvSpPr/>
          <p:nvPr/>
        </p:nvSpPr>
        <p:spPr>
          <a:xfrm>
            <a:off x="2634344" y="2468999"/>
            <a:ext cx="6557947" cy="3496372"/>
          </a:xfrm>
          <a:custGeom>
            <a:avLst/>
            <a:gdLst>
              <a:gd name="connsiteX0" fmla="*/ 0 w 6557947"/>
              <a:gd name="connsiteY0" fmla="*/ 3496372 h 3496372"/>
              <a:gd name="connsiteX1" fmla="*/ 5943600 w 6557947"/>
              <a:gd name="connsiteY1" fmla="*/ 524572 h 3496372"/>
              <a:gd name="connsiteX2" fmla="*/ 4299857 w 6557947"/>
              <a:gd name="connsiteY2" fmla="*/ 89144 h 3496372"/>
              <a:gd name="connsiteX3" fmla="*/ 6531428 w 6557947"/>
              <a:gd name="connsiteY3" fmla="*/ 1547830 h 3496372"/>
              <a:gd name="connsiteX4" fmla="*/ 5540828 w 6557947"/>
              <a:gd name="connsiteY4" fmla="*/ 2625515 h 3496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57947" h="3496372">
                <a:moveTo>
                  <a:pt x="0" y="3496372"/>
                </a:moveTo>
                <a:cubicBezTo>
                  <a:pt x="2613478" y="2294407"/>
                  <a:pt x="5226957" y="1092443"/>
                  <a:pt x="5943600" y="524572"/>
                </a:cubicBezTo>
                <a:cubicBezTo>
                  <a:pt x="6660243" y="-43299"/>
                  <a:pt x="4201886" y="-81399"/>
                  <a:pt x="4299857" y="89144"/>
                </a:cubicBezTo>
                <a:cubicBezTo>
                  <a:pt x="4397828" y="259687"/>
                  <a:pt x="6324600" y="1125102"/>
                  <a:pt x="6531428" y="1547830"/>
                </a:cubicBezTo>
                <a:cubicBezTo>
                  <a:pt x="6738256" y="1970558"/>
                  <a:pt x="5671456" y="2387844"/>
                  <a:pt x="5540828" y="2625515"/>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0" name="Freeform 39"/>
          <p:cNvSpPr/>
          <p:nvPr/>
        </p:nvSpPr>
        <p:spPr>
          <a:xfrm>
            <a:off x="2525487" y="2656115"/>
            <a:ext cx="7249885" cy="3341915"/>
          </a:xfrm>
          <a:custGeom>
            <a:avLst/>
            <a:gdLst>
              <a:gd name="connsiteX0" fmla="*/ 0 w 7249885"/>
              <a:gd name="connsiteY0" fmla="*/ 3341915 h 3341915"/>
              <a:gd name="connsiteX1" fmla="*/ 0 w 7249885"/>
              <a:gd name="connsiteY1" fmla="*/ 3341915 h 3341915"/>
              <a:gd name="connsiteX2" fmla="*/ 141514 w 7249885"/>
              <a:gd name="connsiteY2" fmla="*/ 3309257 h 3341915"/>
              <a:gd name="connsiteX3" fmla="*/ 185057 w 7249885"/>
              <a:gd name="connsiteY3" fmla="*/ 3276600 h 3341915"/>
              <a:gd name="connsiteX4" fmla="*/ 228600 w 7249885"/>
              <a:gd name="connsiteY4" fmla="*/ 3254829 h 3341915"/>
              <a:gd name="connsiteX5" fmla="*/ 272143 w 7249885"/>
              <a:gd name="connsiteY5" fmla="*/ 3243943 h 3341915"/>
              <a:gd name="connsiteX6" fmla="*/ 315685 w 7249885"/>
              <a:gd name="connsiteY6" fmla="*/ 3222172 h 3341915"/>
              <a:gd name="connsiteX7" fmla="*/ 413657 w 7249885"/>
              <a:gd name="connsiteY7" fmla="*/ 3211286 h 3341915"/>
              <a:gd name="connsiteX8" fmla="*/ 511628 w 7249885"/>
              <a:gd name="connsiteY8" fmla="*/ 3178629 h 3341915"/>
              <a:gd name="connsiteX9" fmla="*/ 566057 w 7249885"/>
              <a:gd name="connsiteY9" fmla="*/ 3156857 h 3341915"/>
              <a:gd name="connsiteX10" fmla="*/ 642257 w 7249885"/>
              <a:gd name="connsiteY10" fmla="*/ 3145972 h 3341915"/>
              <a:gd name="connsiteX11" fmla="*/ 794657 w 7249885"/>
              <a:gd name="connsiteY11" fmla="*/ 3102429 h 3341915"/>
              <a:gd name="connsiteX12" fmla="*/ 870857 w 7249885"/>
              <a:gd name="connsiteY12" fmla="*/ 3069772 h 3341915"/>
              <a:gd name="connsiteX13" fmla="*/ 968828 w 7249885"/>
              <a:gd name="connsiteY13" fmla="*/ 3058886 h 3341915"/>
              <a:gd name="connsiteX14" fmla="*/ 1099457 w 7249885"/>
              <a:gd name="connsiteY14" fmla="*/ 3015343 h 3341915"/>
              <a:gd name="connsiteX15" fmla="*/ 1164771 w 7249885"/>
              <a:gd name="connsiteY15" fmla="*/ 3004457 h 3341915"/>
              <a:gd name="connsiteX16" fmla="*/ 1219200 w 7249885"/>
              <a:gd name="connsiteY16" fmla="*/ 2993572 h 3341915"/>
              <a:gd name="connsiteX17" fmla="*/ 1295400 w 7249885"/>
              <a:gd name="connsiteY17" fmla="*/ 2960915 h 3341915"/>
              <a:gd name="connsiteX18" fmla="*/ 1382485 w 7249885"/>
              <a:gd name="connsiteY18" fmla="*/ 2939143 h 3341915"/>
              <a:gd name="connsiteX19" fmla="*/ 1426028 w 7249885"/>
              <a:gd name="connsiteY19" fmla="*/ 2917372 h 3341915"/>
              <a:gd name="connsiteX20" fmla="*/ 1469571 w 7249885"/>
              <a:gd name="connsiteY20" fmla="*/ 2906486 h 3341915"/>
              <a:gd name="connsiteX21" fmla="*/ 1534885 w 7249885"/>
              <a:gd name="connsiteY21" fmla="*/ 2884715 h 3341915"/>
              <a:gd name="connsiteX22" fmla="*/ 1632857 w 7249885"/>
              <a:gd name="connsiteY22" fmla="*/ 2862943 h 3341915"/>
              <a:gd name="connsiteX23" fmla="*/ 1741714 w 7249885"/>
              <a:gd name="connsiteY23" fmla="*/ 2852057 h 3341915"/>
              <a:gd name="connsiteX24" fmla="*/ 1839685 w 7249885"/>
              <a:gd name="connsiteY24" fmla="*/ 2819400 h 3341915"/>
              <a:gd name="connsiteX25" fmla="*/ 1926771 w 7249885"/>
              <a:gd name="connsiteY25" fmla="*/ 2797629 h 3341915"/>
              <a:gd name="connsiteX26" fmla="*/ 2046514 w 7249885"/>
              <a:gd name="connsiteY26" fmla="*/ 2764972 h 3341915"/>
              <a:gd name="connsiteX27" fmla="*/ 2079171 w 7249885"/>
              <a:gd name="connsiteY27" fmla="*/ 2743200 h 3341915"/>
              <a:gd name="connsiteX28" fmla="*/ 2209800 w 7249885"/>
              <a:gd name="connsiteY28" fmla="*/ 2732315 h 3341915"/>
              <a:gd name="connsiteX29" fmla="*/ 2253343 w 7249885"/>
              <a:gd name="connsiteY29" fmla="*/ 2710543 h 3341915"/>
              <a:gd name="connsiteX30" fmla="*/ 2307771 w 7249885"/>
              <a:gd name="connsiteY30" fmla="*/ 2699657 h 3341915"/>
              <a:gd name="connsiteX31" fmla="*/ 2405743 w 7249885"/>
              <a:gd name="connsiteY31" fmla="*/ 2677886 h 3341915"/>
              <a:gd name="connsiteX32" fmla="*/ 2438400 w 7249885"/>
              <a:gd name="connsiteY32" fmla="*/ 2667000 h 3341915"/>
              <a:gd name="connsiteX33" fmla="*/ 2612571 w 7249885"/>
              <a:gd name="connsiteY33" fmla="*/ 2612572 h 3341915"/>
              <a:gd name="connsiteX34" fmla="*/ 2667000 w 7249885"/>
              <a:gd name="connsiteY34" fmla="*/ 2601686 h 3341915"/>
              <a:gd name="connsiteX35" fmla="*/ 2721428 w 7249885"/>
              <a:gd name="connsiteY35" fmla="*/ 2579915 h 3341915"/>
              <a:gd name="connsiteX36" fmla="*/ 2764971 w 7249885"/>
              <a:gd name="connsiteY36" fmla="*/ 2569029 h 3341915"/>
              <a:gd name="connsiteX37" fmla="*/ 2895600 w 7249885"/>
              <a:gd name="connsiteY37" fmla="*/ 2536372 h 3341915"/>
              <a:gd name="connsiteX38" fmla="*/ 2950028 w 7249885"/>
              <a:gd name="connsiteY38" fmla="*/ 2514600 h 3341915"/>
              <a:gd name="connsiteX39" fmla="*/ 2982685 w 7249885"/>
              <a:gd name="connsiteY39" fmla="*/ 2503715 h 3341915"/>
              <a:gd name="connsiteX40" fmla="*/ 3026228 w 7249885"/>
              <a:gd name="connsiteY40" fmla="*/ 2481943 h 3341915"/>
              <a:gd name="connsiteX41" fmla="*/ 3113314 w 7249885"/>
              <a:gd name="connsiteY41" fmla="*/ 2449286 h 3341915"/>
              <a:gd name="connsiteX42" fmla="*/ 3211285 w 7249885"/>
              <a:gd name="connsiteY42" fmla="*/ 2394857 h 3341915"/>
              <a:gd name="connsiteX43" fmla="*/ 3363685 w 7249885"/>
              <a:gd name="connsiteY43" fmla="*/ 2340429 h 3341915"/>
              <a:gd name="connsiteX44" fmla="*/ 3418114 w 7249885"/>
              <a:gd name="connsiteY44" fmla="*/ 2307772 h 3341915"/>
              <a:gd name="connsiteX45" fmla="*/ 3461657 w 7249885"/>
              <a:gd name="connsiteY45" fmla="*/ 2296886 h 3341915"/>
              <a:gd name="connsiteX46" fmla="*/ 3505200 w 7249885"/>
              <a:gd name="connsiteY46" fmla="*/ 2275115 h 3341915"/>
              <a:gd name="connsiteX47" fmla="*/ 3548743 w 7249885"/>
              <a:gd name="connsiteY47" fmla="*/ 2264229 h 3341915"/>
              <a:gd name="connsiteX48" fmla="*/ 3603171 w 7249885"/>
              <a:gd name="connsiteY48" fmla="*/ 2242457 h 3341915"/>
              <a:gd name="connsiteX49" fmla="*/ 3635828 w 7249885"/>
              <a:gd name="connsiteY49" fmla="*/ 2231572 h 3341915"/>
              <a:gd name="connsiteX50" fmla="*/ 3712028 w 7249885"/>
              <a:gd name="connsiteY50" fmla="*/ 2188029 h 3341915"/>
              <a:gd name="connsiteX51" fmla="*/ 3777343 w 7249885"/>
              <a:gd name="connsiteY51" fmla="*/ 2177143 h 3341915"/>
              <a:gd name="connsiteX52" fmla="*/ 3820885 w 7249885"/>
              <a:gd name="connsiteY52" fmla="*/ 2155372 h 3341915"/>
              <a:gd name="connsiteX53" fmla="*/ 3853543 w 7249885"/>
              <a:gd name="connsiteY53" fmla="*/ 2144486 h 3341915"/>
              <a:gd name="connsiteX54" fmla="*/ 3886200 w 7249885"/>
              <a:gd name="connsiteY54" fmla="*/ 2122715 h 3341915"/>
              <a:gd name="connsiteX55" fmla="*/ 3918857 w 7249885"/>
              <a:gd name="connsiteY55" fmla="*/ 2111829 h 3341915"/>
              <a:gd name="connsiteX56" fmla="*/ 3951514 w 7249885"/>
              <a:gd name="connsiteY56" fmla="*/ 2090057 h 3341915"/>
              <a:gd name="connsiteX57" fmla="*/ 4049485 w 7249885"/>
              <a:gd name="connsiteY57" fmla="*/ 2057400 h 3341915"/>
              <a:gd name="connsiteX58" fmla="*/ 4114800 w 7249885"/>
              <a:gd name="connsiteY58" fmla="*/ 2024743 h 3341915"/>
              <a:gd name="connsiteX59" fmla="*/ 4158343 w 7249885"/>
              <a:gd name="connsiteY59" fmla="*/ 2002972 h 3341915"/>
              <a:gd name="connsiteX60" fmla="*/ 4310743 w 7249885"/>
              <a:gd name="connsiteY60" fmla="*/ 1937657 h 3341915"/>
              <a:gd name="connsiteX61" fmla="*/ 4376057 w 7249885"/>
              <a:gd name="connsiteY61" fmla="*/ 1915886 h 3341915"/>
              <a:gd name="connsiteX62" fmla="*/ 4408714 w 7249885"/>
              <a:gd name="connsiteY62" fmla="*/ 1905000 h 3341915"/>
              <a:gd name="connsiteX63" fmla="*/ 4441371 w 7249885"/>
              <a:gd name="connsiteY63" fmla="*/ 1883229 h 3341915"/>
              <a:gd name="connsiteX64" fmla="*/ 4484914 w 7249885"/>
              <a:gd name="connsiteY64" fmla="*/ 1850572 h 3341915"/>
              <a:gd name="connsiteX65" fmla="*/ 4550228 w 7249885"/>
              <a:gd name="connsiteY65" fmla="*/ 1817915 h 3341915"/>
              <a:gd name="connsiteX66" fmla="*/ 4582885 w 7249885"/>
              <a:gd name="connsiteY66" fmla="*/ 1796143 h 3341915"/>
              <a:gd name="connsiteX67" fmla="*/ 4604657 w 7249885"/>
              <a:gd name="connsiteY67" fmla="*/ 1774372 h 3341915"/>
              <a:gd name="connsiteX68" fmla="*/ 4637314 w 7249885"/>
              <a:gd name="connsiteY68" fmla="*/ 1763486 h 3341915"/>
              <a:gd name="connsiteX69" fmla="*/ 4680857 w 7249885"/>
              <a:gd name="connsiteY69" fmla="*/ 1741715 h 3341915"/>
              <a:gd name="connsiteX70" fmla="*/ 4811485 w 7249885"/>
              <a:gd name="connsiteY70" fmla="*/ 1632857 h 3341915"/>
              <a:gd name="connsiteX71" fmla="*/ 4844143 w 7249885"/>
              <a:gd name="connsiteY71" fmla="*/ 1611086 h 3341915"/>
              <a:gd name="connsiteX72" fmla="*/ 4909457 w 7249885"/>
              <a:gd name="connsiteY72" fmla="*/ 1545772 h 3341915"/>
              <a:gd name="connsiteX73" fmla="*/ 4953000 w 7249885"/>
              <a:gd name="connsiteY73" fmla="*/ 1513115 h 3341915"/>
              <a:gd name="connsiteX74" fmla="*/ 4985657 w 7249885"/>
              <a:gd name="connsiteY74" fmla="*/ 1491343 h 3341915"/>
              <a:gd name="connsiteX75" fmla="*/ 5050971 w 7249885"/>
              <a:gd name="connsiteY75" fmla="*/ 1426029 h 3341915"/>
              <a:gd name="connsiteX76" fmla="*/ 5083628 w 7249885"/>
              <a:gd name="connsiteY76" fmla="*/ 1382486 h 3341915"/>
              <a:gd name="connsiteX77" fmla="*/ 5127171 w 7249885"/>
              <a:gd name="connsiteY77" fmla="*/ 1360715 h 3341915"/>
              <a:gd name="connsiteX78" fmla="*/ 5214257 w 7249885"/>
              <a:gd name="connsiteY78" fmla="*/ 1273629 h 3341915"/>
              <a:gd name="connsiteX79" fmla="*/ 5236028 w 7249885"/>
              <a:gd name="connsiteY79" fmla="*/ 1251857 h 3341915"/>
              <a:gd name="connsiteX80" fmla="*/ 5257800 w 7249885"/>
              <a:gd name="connsiteY80" fmla="*/ 1230086 h 3341915"/>
              <a:gd name="connsiteX81" fmla="*/ 5301343 w 7249885"/>
              <a:gd name="connsiteY81" fmla="*/ 1164772 h 3341915"/>
              <a:gd name="connsiteX82" fmla="*/ 5355771 w 7249885"/>
              <a:gd name="connsiteY82" fmla="*/ 1110343 h 3341915"/>
              <a:gd name="connsiteX83" fmla="*/ 5377543 w 7249885"/>
              <a:gd name="connsiteY83" fmla="*/ 1088572 h 3341915"/>
              <a:gd name="connsiteX84" fmla="*/ 5388428 w 7249885"/>
              <a:gd name="connsiteY84" fmla="*/ 1034143 h 3341915"/>
              <a:gd name="connsiteX85" fmla="*/ 5431971 w 7249885"/>
              <a:gd name="connsiteY85" fmla="*/ 990600 h 3341915"/>
              <a:gd name="connsiteX86" fmla="*/ 5453743 w 7249885"/>
              <a:gd name="connsiteY86" fmla="*/ 936172 h 3341915"/>
              <a:gd name="connsiteX87" fmla="*/ 5475514 w 7249885"/>
              <a:gd name="connsiteY87" fmla="*/ 914400 h 3341915"/>
              <a:gd name="connsiteX88" fmla="*/ 5508171 w 7249885"/>
              <a:gd name="connsiteY88" fmla="*/ 870857 h 3341915"/>
              <a:gd name="connsiteX89" fmla="*/ 5519057 w 7249885"/>
              <a:gd name="connsiteY89" fmla="*/ 838200 h 3341915"/>
              <a:gd name="connsiteX90" fmla="*/ 5562600 w 7249885"/>
              <a:gd name="connsiteY90" fmla="*/ 783772 h 3341915"/>
              <a:gd name="connsiteX91" fmla="*/ 5606143 w 7249885"/>
              <a:gd name="connsiteY91" fmla="*/ 696686 h 3341915"/>
              <a:gd name="connsiteX92" fmla="*/ 5617028 w 7249885"/>
              <a:gd name="connsiteY92" fmla="*/ 664029 h 3341915"/>
              <a:gd name="connsiteX93" fmla="*/ 5671457 w 7249885"/>
              <a:gd name="connsiteY93" fmla="*/ 587829 h 3341915"/>
              <a:gd name="connsiteX94" fmla="*/ 5693228 w 7249885"/>
              <a:gd name="connsiteY94" fmla="*/ 522515 h 3341915"/>
              <a:gd name="connsiteX95" fmla="*/ 5704114 w 7249885"/>
              <a:gd name="connsiteY95" fmla="*/ 489857 h 3341915"/>
              <a:gd name="connsiteX96" fmla="*/ 5725885 w 7249885"/>
              <a:gd name="connsiteY96" fmla="*/ 457200 h 3341915"/>
              <a:gd name="connsiteX97" fmla="*/ 5758543 w 7249885"/>
              <a:gd name="connsiteY97" fmla="*/ 402772 h 3341915"/>
              <a:gd name="connsiteX98" fmla="*/ 5802085 w 7249885"/>
              <a:gd name="connsiteY98" fmla="*/ 304800 h 3341915"/>
              <a:gd name="connsiteX99" fmla="*/ 5823857 w 7249885"/>
              <a:gd name="connsiteY99" fmla="*/ 283029 h 3341915"/>
              <a:gd name="connsiteX100" fmla="*/ 5834743 w 7249885"/>
              <a:gd name="connsiteY100" fmla="*/ 250372 h 3341915"/>
              <a:gd name="connsiteX101" fmla="*/ 5878285 w 7249885"/>
              <a:gd name="connsiteY101" fmla="*/ 195943 h 3341915"/>
              <a:gd name="connsiteX102" fmla="*/ 5900057 w 7249885"/>
              <a:gd name="connsiteY102" fmla="*/ 119743 h 3341915"/>
              <a:gd name="connsiteX103" fmla="*/ 5921828 w 7249885"/>
              <a:gd name="connsiteY103" fmla="*/ 87086 h 3341915"/>
              <a:gd name="connsiteX104" fmla="*/ 5943600 w 7249885"/>
              <a:gd name="connsiteY104" fmla="*/ 21772 h 3341915"/>
              <a:gd name="connsiteX105" fmla="*/ 5954485 w 7249885"/>
              <a:gd name="connsiteY105" fmla="*/ 0 h 3341915"/>
              <a:gd name="connsiteX106" fmla="*/ 7108371 w 7249885"/>
              <a:gd name="connsiteY106" fmla="*/ 2286000 h 3341915"/>
              <a:gd name="connsiteX107" fmla="*/ 7249885 w 7249885"/>
              <a:gd name="connsiteY107" fmla="*/ 2188029 h 334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Lst>
            <a:rect l="l" t="t" r="r" b="b"/>
            <a:pathLst>
              <a:path w="7249885" h="3341915">
                <a:moveTo>
                  <a:pt x="0" y="3341915"/>
                </a:moveTo>
                <a:lnTo>
                  <a:pt x="0" y="3341915"/>
                </a:lnTo>
                <a:cubicBezTo>
                  <a:pt x="47171" y="3331029"/>
                  <a:pt x="95863" y="3325369"/>
                  <a:pt x="141514" y="3309257"/>
                </a:cubicBezTo>
                <a:cubicBezTo>
                  <a:pt x="158623" y="3303219"/>
                  <a:pt x="169672" y="3286216"/>
                  <a:pt x="185057" y="3276600"/>
                </a:cubicBezTo>
                <a:cubicBezTo>
                  <a:pt x="198818" y="3268000"/>
                  <a:pt x="213406" y="3260527"/>
                  <a:pt x="228600" y="3254829"/>
                </a:cubicBezTo>
                <a:cubicBezTo>
                  <a:pt x="242608" y="3249576"/>
                  <a:pt x="258135" y="3249196"/>
                  <a:pt x="272143" y="3243943"/>
                </a:cubicBezTo>
                <a:cubicBezTo>
                  <a:pt x="287337" y="3238245"/>
                  <a:pt x="299873" y="3225821"/>
                  <a:pt x="315685" y="3222172"/>
                </a:cubicBezTo>
                <a:cubicBezTo>
                  <a:pt x="347702" y="3214784"/>
                  <a:pt x="381000" y="3214915"/>
                  <a:pt x="413657" y="3211286"/>
                </a:cubicBezTo>
                <a:cubicBezTo>
                  <a:pt x="584030" y="3143137"/>
                  <a:pt x="370990" y="3225509"/>
                  <a:pt x="511628" y="3178629"/>
                </a:cubicBezTo>
                <a:cubicBezTo>
                  <a:pt x="530166" y="3172450"/>
                  <a:pt x="547100" y="3161596"/>
                  <a:pt x="566057" y="3156857"/>
                </a:cubicBezTo>
                <a:cubicBezTo>
                  <a:pt x="590949" y="3150634"/>
                  <a:pt x="616857" y="3149600"/>
                  <a:pt x="642257" y="3145972"/>
                </a:cubicBezTo>
                <a:cubicBezTo>
                  <a:pt x="757781" y="3107464"/>
                  <a:pt x="706473" y="3120066"/>
                  <a:pt x="794657" y="3102429"/>
                </a:cubicBezTo>
                <a:cubicBezTo>
                  <a:pt x="814490" y="3092512"/>
                  <a:pt x="846827" y="3073777"/>
                  <a:pt x="870857" y="3069772"/>
                </a:cubicBezTo>
                <a:cubicBezTo>
                  <a:pt x="903268" y="3064370"/>
                  <a:pt x="936171" y="3062515"/>
                  <a:pt x="968828" y="3058886"/>
                </a:cubicBezTo>
                <a:lnTo>
                  <a:pt x="1099457" y="3015343"/>
                </a:lnTo>
                <a:cubicBezTo>
                  <a:pt x="1120396" y="3008363"/>
                  <a:pt x="1143055" y="3008405"/>
                  <a:pt x="1164771" y="3004457"/>
                </a:cubicBezTo>
                <a:cubicBezTo>
                  <a:pt x="1182975" y="3001147"/>
                  <a:pt x="1201057" y="2997200"/>
                  <a:pt x="1219200" y="2993572"/>
                </a:cubicBezTo>
                <a:cubicBezTo>
                  <a:pt x="1254891" y="2975726"/>
                  <a:pt x="1260157" y="2970527"/>
                  <a:pt x="1295400" y="2960915"/>
                </a:cubicBezTo>
                <a:cubicBezTo>
                  <a:pt x="1324267" y="2953042"/>
                  <a:pt x="1354099" y="2948605"/>
                  <a:pt x="1382485" y="2939143"/>
                </a:cubicBezTo>
                <a:cubicBezTo>
                  <a:pt x="1397880" y="2934011"/>
                  <a:pt x="1410834" y="2923070"/>
                  <a:pt x="1426028" y="2917372"/>
                </a:cubicBezTo>
                <a:cubicBezTo>
                  <a:pt x="1440036" y="2912119"/>
                  <a:pt x="1455241" y="2910785"/>
                  <a:pt x="1469571" y="2906486"/>
                </a:cubicBezTo>
                <a:cubicBezTo>
                  <a:pt x="1491552" y="2899892"/>
                  <a:pt x="1512904" y="2891309"/>
                  <a:pt x="1534885" y="2884715"/>
                </a:cubicBezTo>
                <a:cubicBezTo>
                  <a:pt x="1555582" y="2878506"/>
                  <a:pt x="1614210" y="2865429"/>
                  <a:pt x="1632857" y="2862943"/>
                </a:cubicBezTo>
                <a:cubicBezTo>
                  <a:pt x="1669004" y="2858123"/>
                  <a:pt x="1705428" y="2855686"/>
                  <a:pt x="1741714" y="2852057"/>
                </a:cubicBezTo>
                <a:lnTo>
                  <a:pt x="1839685" y="2819400"/>
                </a:lnTo>
                <a:cubicBezTo>
                  <a:pt x="1868071" y="2809938"/>
                  <a:pt x="1897742" y="2804886"/>
                  <a:pt x="1926771" y="2797629"/>
                </a:cubicBezTo>
                <a:cubicBezTo>
                  <a:pt x="2000551" y="2748441"/>
                  <a:pt x="1908921" y="2802497"/>
                  <a:pt x="2046514" y="2764972"/>
                </a:cubicBezTo>
                <a:cubicBezTo>
                  <a:pt x="2059136" y="2761530"/>
                  <a:pt x="2066342" y="2745766"/>
                  <a:pt x="2079171" y="2743200"/>
                </a:cubicBezTo>
                <a:cubicBezTo>
                  <a:pt x="2122016" y="2734631"/>
                  <a:pt x="2166257" y="2735943"/>
                  <a:pt x="2209800" y="2732315"/>
                </a:cubicBezTo>
                <a:cubicBezTo>
                  <a:pt x="2224314" y="2725058"/>
                  <a:pt x="2237948" y="2715675"/>
                  <a:pt x="2253343" y="2710543"/>
                </a:cubicBezTo>
                <a:cubicBezTo>
                  <a:pt x="2270895" y="2704692"/>
                  <a:pt x="2289680" y="2703534"/>
                  <a:pt x="2307771" y="2699657"/>
                </a:cubicBezTo>
                <a:cubicBezTo>
                  <a:pt x="2340482" y="2692647"/>
                  <a:pt x="2373288" y="2686000"/>
                  <a:pt x="2405743" y="2677886"/>
                </a:cubicBezTo>
                <a:cubicBezTo>
                  <a:pt x="2416875" y="2675103"/>
                  <a:pt x="2427409" y="2670297"/>
                  <a:pt x="2438400" y="2667000"/>
                </a:cubicBezTo>
                <a:cubicBezTo>
                  <a:pt x="2594556" y="2620153"/>
                  <a:pt x="2428480" y="2673936"/>
                  <a:pt x="2612571" y="2612572"/>
                </a:cubicBezTo>
                <a:cubicBezTo>
                  <a:pt x="2630124" y="2606721"/>
                  <a:pt x="2649278" y="2607003"/>
                  <a:pt x="2667000" y="2601686"/>
                </a:cubicBezTo>
                <a:cubicBezTo>
                  <a:pt x="2685716" y="2596071"/>
                  <a:pt x="2702891" y="2586094"/>
                  <a:pt x="2721428" y="2579915"/>
                </a:cubicBezTo>
                <a:cubicBezTo>
                  <a:pt x="2735621" y="2575184"/>
                  <a:pt x="2750641" y="2573328"/>
                  <a:pt x="2764971" y="2569029"/>
                </a:cubicBezTo>
                <a:cubicBezTo>
                  <a:pt x="2872785" y="2536684"/>
                  <a:pt x="2786911" y="2554485"/>
                  <a:pt x="2895600" y="2536372"/>
                </a:cubicBezTo>
                <a:cubicBezTo>
                  <a:pt x="2913743" y="2529115"/>
                  <a:pt x="2931732" y="2521461"/>
                  <a:pt x="2950028" y="2514600"/>
                </a:cubicBezTo>
                <a:cubicBezTo>
                  <a:pt x="2960772" y="2510571"/>
                  <a:pt x="2972138" y="2508235"/>
                  <a:pt x="2982685" y="2503715"/>
                </a:cubicBezTo>
                <a:cubicBezTo>
                  <a:pt x="2997601" y="2497323"/>
                  <a:pt x="3011313" y="2488336"/>
                  <a:pt x="3026228" y="2481943"/>
                </a:cubicBezTo>
                <a:cubicBezTo>
                  <a:pt x="3092181" y="2453676"/>
                  <a:pt x="3023098" y="2494393"/>
                  <a:pt x="3113314" y="2449286"/>
                </a:cubicBezTo>
                <a:cubicBezTo>
                  <a:pt x="3159427" y="2426230"/>
                  <a:pt x="3165869" y="2412325"/>
                  <a:pt x="3211285" y="2394857"/>
                </a:cubicBezTo>
                <a:cubicBezTo>
                  <a:pt x="3247679" y="2380859"/>
                  <a:pt x="3322771" y="2360886"/>
                  <a:pt x="3363685" y="2340429"/>
                </a:cubicBezTo>
                <a:cubicBezTo>
                  <a:pt x="3382609" y="2330967"/>
                  <a:pt x="3398779" y="2316365"/>
                  <a:pt x="3418114" y="2307772"/>
                </a:cubicBezTo>
                <a:cubicBezTo>
                  <a:pt x="3431786" y="2301696"/>
                  <a:pt x="3447649" y="2302139"/>
                  <a:pt x="3461657" y="2296886"/>
                </a:cubicBezTo>
                <a:cubicBezTo>
                  <a:pt x="3476851" y="2291188"/>
                  <a:pt x="3490006" y="2280813"/>
                  <a:pt x="3505200" y="2275115"/>
                </a:cubicBezTo>
                <a:cubicBezTo>
                  <a:pt x="3519208" y="2269862"/>
                  <a:pt x="3534550" y="2268960"/>
                  <a:pt x="3548743" y="2264229"/>
                </a:cubicBezTo>
                <a:cubicBezTo>
                  <a:pt x="3567281" y="2258050"/>
                  <a:pt x="3584875" y="2249318"/>
                  <a:pt x="3603171" y="2242457"/>
                </a:cubicBezTo>
                <a:cubicBezTo>
                  <a:pt x="3613915" y="2238428"/>
                  <a:pt x="3624942" y="2235200"/>
                  <a:pt x="3635828" y="2231572"/>
                </a:cubicBezTo>
                <a:cubicBezTo>
                  <a:pt x="3657695" y="2216994"/>
                  <a:pt x="3686914" y="2195563"/>
                  <a:pt x="3712028" y="2188029"/>
                </a:cubicBezTo>
                <a:cubicBezTo>
                  <a:pt x="3733169" y="2181687"/>
                  <a:pt x="3755571" y="2180772"/>
                  <a:pt x="3777343" y="2177143"/>
                </a:cubicBezTo>
                <a:cubicBezTo>
                  <a:pt x="3791857" y="2169886"/>
                  <a:pt x="3805970" y="2161764"/>
                  <a:pt x="3820885" y="2155372"/>
                </a:cubicBezTo>
                <a:cubicBezTo>
                  <a:pt x="3831432" y="2150852"/>
                  <a:pt x="3843280" y="2149618"/>
                  <a:pt x="3853543" y="2144486"/>
                </a:cubicBezTo>
                <a:cubicBezTo>
                  <a:pt x="3865245" y="2138635"/>
                  <a:pt x="3874498" y="2128566"/>
                  <a:pt x="3886200" y="2122715"/>
                </a:cubicBezTo>
                <a:cubicBezTo>
                  <a:pt x="3896463" y="2117583"/>
                  <a:pt x="3908594" y="2116961"/>
                  <a:pt x="3918857" y="2111829"/>
                </a:cubicBezTo>
                <a:cubicBezTo>
                  <a:pt x="3930559" y="2105978"/>
                  <a:pt x="3939437" y="2095089"/>
                  <a:pt x="3951514" y="2090057"/>
                </a:cubicBezTo>
                <a:cubicBezTo>
                  <a:pt x="3983289" y="2076817"/>
                  <a:pt x="4020843" y="2076494"/>
                  <a:pt x="4049485" y="2057400"/>
                </a:cubicBezTo>
                <a:cubicBezTo>
                  <a:pt x="4112245" y="2015562"/>
                  <a:pt x="4051704" y="2051784"/>
                  <a:pt x="4114800" y="2024743"/>
                </a:cubicBezTo>
                <a:cubicBezTo>
                  <a:pt x="4129715" y="2018351"/>
                  <a:pt x="4143276" y="2008999"/>
                  <a:pt x="4158343" y="2002972"/>
                </a:cubicBezTo>
                <a:cubicBezTo>
                  <a:pt x="4318509" y="1938905"/>
                  <a:pt x="4112533" y="2036762"/>
                  <a:pt x="4310743" y="1937657"/>
                </a:cubicBezTo>
                <a:cubicBezTo>
                  <a:pt x="4331269" y="1927394"/>
                  <a:pt x="4354286" y="1923143"/>
                  <a:pt x="4376057" y="1915886"/>
                </a:cubicBezTo>
                <a:cubicBezTo>
                  <a:pt x="4386943" y="1912257"/>
                  <a:pt x="4399167" y="1911365"/>
                  <a:pt x="4408714" y="1905000"/>
                </a:cubicBezTo>
                <a:cubicBezTo>
                  <a:pt x="4419600" y="1897743"/>
                  <a:pt x="4430725" y="1890833"/>
                  <a:pt x="4441371" y="1883229"/>
                </a:cubicBezTo>
                <a:cubicBezTo>
                  <a:pt x="4456135" y="1872684"/>
                  <a:pt x="4469357" y="1859906"/>
                  <a:pt x="4484914" y="1850572"/>
                </a:cubicBezTo>
                <a:cubicBezTo>
                  <a:pt x="4505786" y="1838049"/>
                  <a:pt x="4528950" y="1829736"/>
                  <a:pt x="4550228" y="1817915"/>
                </a:cubicBezTo>
                <a:cubicBezTo>
                  <a:pt x="4561665" y="1811561"/>
                  <a:pt x="4572669" y="1804316"/>
                  <a:pt x="4582885" y="1796143"/>
                </a:cubicBezTo>
                <a:cubicBezTo>
                  <a:pt x="4590899" y="1789732"/>
                  <a:pt x="4595856" y="1779652"/>
                  <a:pt x="4604657" y="1774372"/>
                </a:cubicBezTo>
                <a:cubicBezTo>
                  <a:pt x="4614496" y="1768468"/>
                  <a:pt x="4626767" y="1768006"/>
                  <a:pt x="4637314" y="1763486"/>
                </a:cubicBezTo>
                <a:cubicBezTo>
                  <a:pt x="4652229" y="1757094"/>
                  <a:pt x="4666942" y="1750064"/>
                  <a:pt x="4680857" y="1741715"/>
                </a:cubicBezTo>
                <a:cubicBezTo>
                  <a:pt x="4756633" y="1696249"/>
                  <a:pt x="4745504" y="1698839"/>
                  <a:pt x="4811485" y="1632857"/>
                </a:cubicBezTo>
                <a:cubicBezTo>
                  <a:pt x="4820736" y="1623606"/>
                  <a:pt x="4834364" y="1619778"/>
                  <a:pt x="4844143" y="1611086"/>
                </a:cubicBezTo>
                <a:cubicBezTo>
                  <a:pt x="4867155" y="1590631"/>
                  <a:pt x="4884825" y="1564245"/>
                  <a:pt x="4909457" y="1545772"/>
                </a:cubicBezTo>
                <a:cubicBezTo>
                  <a:pt x="4923971" y="1534886"/>
                  <a:pt x="4938237" y="1523660"/>
                  <a:pt x="4953000" y="1513115"/>
                </a:cubicBezTo>
                <a:cubicBezTo>
                  <a:pt x="4963646" y="1505511"/>
                  <a:pt x="4975879" y="1500035"/>
                  <a:pt x="4985657" y="1491343"/>
                </a:cubicBezTo>
                <a:cubicBezTo>
                  <a:pt x="5008669" y="1470888"/>
                  <a:pt x="5029200" y="1447800"/>
                  <a:pt x="5050971" y="1426029"/>
                </a:cubicBezTo>
                <a:cubicBezTo>
                  <a:pt x="5063800" y="1413200"/>
                  <a:pt x="5069853" y="1394293"/>
                  <a:pt x="5083628" y="1382486"/>
                </a:cubicBezTo>
                <a:cubicBezTo>
                  <a:pt x="5095949" y="1371925"/>
                  <a:pt x="5112657" y="1367972"/>
                  <a:pt x="5127171" y="1360715"/>
                </a:cubicBezTo>
                <a:lnTo>
                  <a:pt x="5214257" y="1273629"/>
                </a:lnTo>
                <a:lnTo>
                  <a:pt x="5236028" y="1251857"/>
                </a:lnTo>
                <a:cubicBezTo>
                  <a:pt x="5243285" y="1244600"/>
                  <a:pt x="5252107" y="1238625"/>
                  <a:pt x="5257800" y="1230086"/>
                </a:cubicBezTo>
                <a:cubicBezTo>
                  <a:pt x="5272314" y="1208315"/>
                  <a:pt x="5282841" y="1183274"/>
                  <a:pt x="5301343" y="1164772"/>
                </a:cubicBezTo>
                <a:lnTo>
                  <a:pt x="5355771" y="1110343"/>
                </a:lnTo>
                <a:lnTo>
                  <a:pt x="5377543" y="1088572"/>
                </a:lnTo>
                <a:cubicBezTo>
                  <a:pt x="5381171" y="1070429"/>
                  <a:pt x="5379443" y="1050317"/>
                  <a:pt x="5388428" y="1034143"/>
                </a:cubicBezTo>
                <a:cubicBezTo>
                  <a:pt x="5398396" y="1016200"/>
                  <a:pt x="5431971" y="990600"/>
                  <a:pt x="5431971" y="990600"/>
                </a:cubicBezTo>
                <a:cubicBezTo>
                  <a:pt x="5439228" y="972457"/>
                  <a:pt x="5444048" y="953138"/>
                  <a:pt x="5453743" y="936172"/>
                </a:cubicBezTo>
                <a:cubicBezTo>
                  <a:pt x="5458835" y="927261"/>
                  <a:pt x="5468944" y="922284"/>
                  <a:pt x="5475514" y="914400"/>
                </a:cubicBezTo>
                <a:cubicBezTo>
                  <a:pt x="5487129" y="900462"/>
                  <a:pt x="5497285" y="885371"/>
                  <a:pt x="5508171" y="870857"/>
                </a:cubicBezTo>
                <a:cubicBezTo>
                  <a:pt x="5511800" y="859971"/>
                  <a:pt x="5513925" y="848463"/>
                  <a:pt x="5519057" y="838200"/>
                </a:cubicBezTo>
                <a:cubicBezTo>
                  <a:pt x="5532790" y="810734"/>
                  <a:pt x="5542348" y="804023"/>
                  <a:pt x="5562600" y="783772"/>
                </a:cubicBezTo>
                <a:cubicBezTo>
                  <a:pt x="5584242" y="697196"/>
                  <a:pt x="5556799" y="783038"/>
                  <a:pt x="5606143" y="696686"/>
                </a:cubicBezTo>
                <a:cubicBezTo>
                  <a:pt x="5611836" y="686723"/>
                  <a:pt x="5611335" y="673992"/>
                  <a:pt x="5617028" y="664029"/>
                </a:cubicBezTo>
                <a:cubicBezTo>
                  <a:pt x="5625064" y="649966"/>
                  <a:pt x="5663036" y="606776"/>
                  <a:pt x="5671457" y="587829"/>
                </a:cubicBezTo>
                <a:cubicBezTo>
                  <a:pt x="5680778" y="566858"/>
                  <a:pt x="5685971" y="544286"/>
                  <a:pt x="5693228" y="522515"/>
                </a:cubicBezTo>
                <a:cubicBezTo>
                  <a:pt x="5696857" y="511629"/>
                  <a:pt x="5697749" y="499405"/>
                  <a:pt x="5704114" y="489857"/>
                </a:cubicBezTo>
                <a:cubicBezTo>
                  <a:pt x="5711371" y="478971"/>
                  <a:pt x="5720034" y="468902"/>
                  <a:pt x="5725885" y="457200"/>
                </a:cubicBezTo>
                <a:cubicBezTo>
                  <a:pt x="5754146" y="400678"/>
                  <a:pt x="5716019" y="445294"/>
                  <a:pt x="5758543" y="402772"/>
                </a:cubicBezTo>
                <a:cubicBezTo>
                  <a:pt x="5775805" y="350986"/>
                  <a:pt x="5772513" y="341764"/>
                  <a:pt x="5802085" y="304800"/>
                </a:cubicBezTo>
                <a:cubicBezTo>
                  <a:pt x="5808496" y="296786"/>
                  <a:pt x="5816600" y="290286"/>
                  <a:pt x="5823857" y="283029"/>
                </a:cubicBezTo>
                <a:cubicBezTo>
                  <a:pt x="5827486" y="272143"/>
                  <a:pt x="5829611" y="260635"/>
                  <a:pt x="5834743" y="250372"/>
                </a:cubicBezTo>
                <a:cubicBezTo>
                  <a:pt x="5848475" y="222908"/>
                  <a:pt x="5858036" y="216193"/>
                  <a:pt x="5878285" y="195943"/>
                </a:cubicBezTo>
                <a:cubicBezTo>
                  <a:pt x="5881773" y="181990"/>
                  <a:pt x="5892248" y="135361"/>
                  <a:pt x="5900057" y="119743"/>
                </a:cubicBezTo>
                <a:cubicBezTo>
                  <a:pt x="5905908" y="108041"/>
                  <a:pt x="5916515" y="99041"/>
                  <a:pt x="5921828" y="87086"/>
                </a:cubicBezTo>
                <a:cubicBezTo>
                  <a:pt x="5931149" y="66115"/>
                  <a:pt x="5933338" y="42299"/>
                  <a:pt x="5943600" y="21772"/>
                </a:cubicBezTo>
                <a:lnTo>
                  <a:pt x="5954485" y="0"/>
                </a:lnTo>
                <a:lnTo>
                  <a:pt x="7108371" y="2286000"/>
                </a:lnTo>
                <a:lnTo>
                  <a:pt x="7249885" y="2188029"/>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44" name="Freeform 43"/>
          <p:cNvSpPr/>
          <p:nvPr/>
        </p:nvSpPr>
        <p:spPr>
          <a:xfrm>
            <a:off x="2569029" y="2634343"/>
            <a:ext cx="7414826" cy="3341914"/>
          </a:xfrm>
          <a:custGeom>
            <a:avLst/>
            <a:gdLst>
              <a:gd name="connsiteX0" fmla="*/ 0 w 7414826"/>
              <a:gd name="connsiteY0" fmla="*/ 3341914 h 3341914"/>
              <a:gd name="connsiteX1" fmla="*/ 7053942 w 7414826"/>
              <a:gd name="connsiteY1" fmla="*/ 1001486 h 3341914"/>
              <a:gd name="connsiteX2" fmla="*/ 6400800 w 7414826"/>
              <a:gd name="connsiteY2" fmla="*/ 0 h 3341914"/>
            </a:gdLst>
            <a:ahLst/>
            <a:cxnLst>
              <a:cxn ang="0">
                <a:pos x="connsiteX0" y="connsiteY0"/>
              </a:cxn>
              <a:cxn ang="0">
                <a:pos x="connsiteX1" y="connsiteY1"/>
              </a:cxn>
              <a:cxn ang="0">
                <a:pos x="connsiteX2" y="connsiteY2"/>
              </a:cxn>
            </a:cxnLst>
            <a:rect l="l" t="t" r="r" b="b"/>
            <a:pathLst>
              <a:path w="7414826" h="3341914">
                <a:moveTo>
                  <a:pt x="0" y="3341914"/>
                </a:moveTo>
                <a:cubicBezTo>
                  <a:pt x="2993571" y="2450193"/>
                  <a:pt x="5987142" y="1558472"/>
                  <a:pt x="7053942" y="1001486"/>
                </a:cubicBezTo>
                <a:cubicBezTo>
                  <a:pt x="8120742" y="444500"/>
                  <a:pt x="6491514" y="150586"/>
                  <a:pt x="6400800"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itchFamily="34" charset="0"/>
              <a:cs typeface="Calibri" pitchFamily="34" charset="0"/>
            </a:endParaRPr>
          </a:p>
        </p:txBody>
      </p:sp>
      <p:sp>
        <p:nvSpPr>
          <p:cNvPr id="25" name="TextBox 24"/>
          <p:cNvSpPr txBox="1"/>
          <p:nvPr/>
        </p:nvSpPr>
        <p:spPr>
          <a:xfrm rot="16200000">
            <a:off x="912497" y="2748354"/>
            <a:ext cx="2531651" cy="307777"/>
          </a:xfrm>
          <a:prstGeom prst="rect">
            <a:avLst/>
          </a:prstGeom>
          <a:noFill/>
        </p:spPr>
        <p:txBody>
          <a:bodyPr wrap="square" rtlCol="0">
            <a:spAutoFit/>
          </a:bodyPr>
          <a:lstStyle/>
          <a:p>
            <a:r>
              <a:rPr lang="en-US" sz="1400" b="1" dirty="0">
                <a:solidFill>
                  <a:prstClr val="white">
                    <a:lumMod val="65000"/>
                  </a:prstClr>
                </a:solidFill>
                <a:latin typeface="Calibri" pitchFamily="34" charset="0"/>
                <a:cs typeface="Calibri" pitchFamily="34" charset="0"/>
              </a:rPr>
              <a:t>Model-Based Design Maturity</a:t>
            </a:r>
          </a:p>
        </p:txBody>
      </p:sp>
      <p:sp>
        <p:nvSpPr>
          <p:cNvPr id="2" name="Oval 1"/>
          <p:cNvSpPr/>
          <p:nvPr/>
        </p:nvSpPr>
        <p:spPr>
          <a:xfrm>
            <a:off x="1905001" y="5800344"/>
            <a:ext cx="1066799" cy="430435"/>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b="1" dirty="0">
                <a:solidFill>
                  <a:prstClr val="white"/>
                </a:solidFill>
                <a:latin typeface="Calibri" pitchFamily="34" charset="0"/>
                <a:cs typeface="Calibri" pitchFamily="34" charset="0"/>
              </a:rPr>
              <a:t>Initial Adoption</a:t>
            </a:r>
          </a:p>
        </p:txBody>
      </p:sp>
      <p:sp>
        <p:nvSpPr>
          <p:cNvPr id="27" name="Oval 26"/>
          <p:cNvSpPr/>
          <p:nvPr/>
        </p:nvSpPr>
        <p:spPr>
          <a:xfrm>
            <a:off x="3472940" y="5365629"/>
            <a:ext cx="1371599" cy="4663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prstClr val="white"/>
                </a:solidFill>
                <a:latin typeface="Calibri" pitchFamily="34" charset="0"/>
                <a:cs typeface="Calibri" pitchFamily="34" charset="0"/>
              </a:rPr>
              <a:t>Project Rollout</a:t>
            </a:r>
          </a:p>
        </p:txBody>
      </p:sp>
      <p:sp>
        <p:nvSpPr>
          <p:cNvPr id="33" name="Content Placeholder 2"/>
          <p:cNvSpPr txBox="1">
            <a:spLocks/>
          </p:cNvSpPr>
          <p:nvPr/>
        </p:nvSpPr>
        <p:spPr>
          <a:xfrm>
            <a:off x="2012710" y="4526917"/>
            <a:ext cx="2483091" cy="479993"/>
          </a:xfrm>
          <a:prstGeom prst="rect">
            <a:avLst/>
          </a:prstGeo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801688">
              <a:buClr>
                <a:srgbClr val="125687"/>
              </a:buClr>
              <a:buNone/>
            </a:pPr>
            <a:r>
              <a:rPr lang="en-US" sz="1200" b="1" dirty="0">
                <a:solidFill>
                  <a:srgbClr val="C00000"/>
                </a:solidFill>
                <a:latin typeface="Calibri" pitchFamily="34" charset="0"/>
                <a:cs typeface="Calibri" pitchFamily="34" charset="0"/>
              </a:rPr>
              <a:t>Target Specific Process Establishment Advisory Services</a:t>
            </a:r>
            <a:endParaRPr lang="en-US" sz="1800" dirty="0">
              <a:solidFill>
                <a:prstClr val="black"/>
              </a:solidFill>
              <a:latin typeface="Calibri" pitchFamily="34" charset="0"/>
              <a:cs typeface="Calibri" pitchFamily="34" charset="0"/>
            </a:endParaRPr>
          </a:p>
        </p:txBody>
      </p:sp>
      <p:pic>
        <p:nvPicPr>
          <p:cNvPr id="29" name="Picture 28"/>
          <p:cNvPicPr/>
          <p:nvPr/>
        </p:nvPicPr>
        <p:blipFill>
          <a:blip r:embed="rId3">
            <a:extLst>
              <a:ext uri="{28A0092B-C50C-407E-A947-70E740481C1C}">
                <a14:useLocalDpi xmlns:a14="http://schemas.microsoft.com/office/drawing/2010/main" val="0"/>
              </a:ext>
            </a:extLst>
          </a:blip>
          <a:srcRect/>
          <a:stretch>
            <a:fillRect/>
          </a:stretch>
        </p:blipFill>
        <p:spPr bwMode="auto">
          <a:xfrm>
            <a:off x="1630762" y="6422776"/>
            <a:ext cx="1723113" cy="380990"/>
          </a:xfrm>
          <a:prstGeom prst="rect">
            <a:avLst/>
          </a:prstGeom>
          <a:noFill/>
          <a:ln>
            <a:noFill/>
          </a:ln>
        </p:spPr>
      </p:pic>
      <p:sp>
        <p:nvSpPr>
          <p:cNvPr id="20" name="TextBox 19"/>
          <p:cNvSpPr txBox="1"/>
          <p:nvPr/>
        </p:nvSpPr>
        <p:spPr>
          <a:xfrm>
            <a:off x="2647481" y="2220364"/>
            <a:ext cx="5467821" cy="1107996"/>
          </a:xfrm>
          <a:prstGeom prst="rect">
            <a:avLst/>
          </a:prstGeom>
          <a:solidFill>
            <a:schemeClr val="accent5">
              <a:lumMod val="20000"/>
              <a:lumOff val="80000"/>
            </a:schemeClr>
          </a:solidFill>
          <a:ln>
            <a:solidFill>
              <a:schemeClr val="tx2"/>
            </a:solidFill>
          </a:ln>
        </p:spPr>
        <p:txBody>
          <a:bodyPr wrap="square" rtlCol="0">
            <a:spAutoFit/>
          </a:bodyPr>
          <a:lstStyle/>
          <a:p>
            <a:pPr marL="117475" indent="-117475"/>
            <a:r>
              <a:rPr lang="en-US" sz="1400" dirty="0">
                <a:latin typeface="Arial" pitchFamily="34" charset="0"/>
                <a:cs typeface="Arial" pitchFamily="34" charset="0"/>
              </a:rPr>
              <a:t>Customer Profile:</a:t>
            </a:r>
          </a:p>
          <a:p>
            <a:pPr marL="233363" indent="-233363">
              <a:buFont typeface="Arial" panose="020B0604020202020204" pitchFamily="34" charset="0"/>
              <a:buChar char="•"/>
            </a:pPr>
            <a:r>
              <a:rPr lang="en-US" sz="1300" dirty="0">
                <a:latin typeface="Arial" pitchFamily="34" charset="0"/>
                <a:cs typeface="Arial" pitchFamily="34" charset="0"/>
              </a:rPr>
              <a:t>Use MBD for algorithm development &amp; rapid prototyping</a:t>
            </a:r>
          </a:p>
          <a:p>
            <a:pPr marL="233363" indent="-233363">
              <a:buFont typeface="Arial" panose="020B0604020202020204" pitchFamily="34" charset="0"/>
              <a:buChar char="•"/>
            </a:pPr>
            <a:r>
              <a:rPr lang="en-US" sz="1300" dirty="0">
                <a:latin typeface="Arial" pitchFamily="34" charset="0"/>
                <a:cs typeface="Arial" pitchFamily="34" charset="0"/>
              </a:rPr>
              <a:t>Use traditional hand code method</a:t>
            </a:r>
          </a:p>
          <a:p>
            <a:pPr marL="233363" indent="-233363">
              <a:buFont typeface="Arial" panose="020B0604020202020204" pitchFamily="34" charset="0"/>
              <a:buChar char="•"/>
            </a:pPr>
            <a:r>
              <a:rPr lang="en-US" sz="1300" dirty="0">
                <a:latin typeface="Arial" pitchFamily="34" charset="0"/>
                <a:cs typeface="Arial" pitchFamily="34" charset="0"/>
              </a:rPr>
              <a:t>No formalized verification workflow (with model)</a:t>
            </a:r>
          </a:p>
          <a:p>
            <a:pPr marL="233363" indent="-233363">
              <a:buFont typeface="Arial" panose="020B0604020202020204" pitchFamily="34" charset="0"/>
              <a:buChar char="•"/>
            </a:pPr>
            <a:r>
              <a:rPr lang="en-US" sz="1300" dirty="0">
                <a:latin typeface="Arial" pitchFamily="34" charset="0"/>
                <a:cs typeface="Arial" pitchFamily="34" charset="0"/>
              </a:rPr>
              <a:t>Wants to transition to Model-Based Design development workflow</a:t>
            </a:r>
          </a:p>
        </p:txBody>
      </p:sp>
      <p:sp>
        <p:nvSpPr>
          <p:cNvPr id="31" name="Content Placeholder 2"/>
          <p:cNvSpPr>
            <a:spLocks noGrp="1"/>
          </p:cNvSpPr>
          <p:nvPr>
            <p:ph sz="half" idx="1"/>
          </p:nvPr>
        </p:nvSpPr>
        <p:spPr>
          <a:xfrm>
            <a:off x="3810001" y="3808316"/>
            <a:ext cx="2607129" cy="460569"/>
          </a:xfrm>
          <a:solidFill>
            <a:schemeClr val="bg1"/>
          </a:solidFill>
          <a:ln w="9525" algn="ctr">
            <a:noFill/>
            <a:miter lim="800000"/>
            <a:headEnd/>
            <a:tailEnd/>
          </a:ln>
          <a:effectLst>
            <a:outerShdw blurRad="63500" sx="102000" sy="102000" algn="ctr" rotWithShape="0">
              <a:prstClr val="black">
                <a:alpha val="40000"/>
              </a:prstClr>
            </a:outerShdw>
          </a:effectLst>
          <a:scene3d>
            <a:camera prst="orthographicFront"/>
            <a:lightRig rig="balanced" dir="t"/>
          </a:scene3d>
          <a:sp3d prstMaterial="metal"/>
        </p:spPr>
        <p:txBody>
          <a:bodyPr/>
          <a:lstStyle/>
          <a:p>
            <a:pPr marL="0" indent="0" algn="ctr" defTabSz="801688">
              <a:buNone/>
            </a:pPr>
            <a:r>
              <a:rPr lang="en-US" sz="1200" b="1" dirty="0">
                <a:solidFill>
                  <a:srgbClr val="C00000"/>
                </a:solidFill>
                <a:latin typeface="Calibri" pitchFamily="34" charset="0"/>
                <a:cs typeface="Calibri" pitchFamily="34" charset="0"/>
              </a:rPr>
              <a:t>Process Deployment Advisory Services including ISO 26262</a:t>
            </a:r>
          </a:p>
          <a:p>
            <a:pPr marL="685800" lvl="1" algn="ctr">
              <a:buClr>
                <a:srgbClr val="125687"/>
              </a:buClr>
              <a:buFont typeface="Arial" pitchFamily="34" charset="0"/>
              <a:buChar char="•"/>
            </a:pPr>
            <a:endParaRPr lang="en-US" sz="2400" dirty="0">
              <a:solidFill>
                <a:prstClr val="black"/>
              </a:solidFill>
              <a:latin typeface="Calibri" pitchFamily="34" charset="0"/>
              <a:cs typeface="Calibri" pitchFamily="34" charset="0"/>
            </a:endParaRPr>
          </a:p>
        </p:txBody>
      </p:sp>
      <p:sp>
        <p:nvSpPr>
          <p:cNvPr id="32" name="TextBox 31"/>
          <p:cNvSpPr txBox="1"/>
          <p:nvPr/>
        </p:nvSpPr>
        <p:spPr>
          <a:xfrm>
            <a:off x="2647481" y="1721935"/>
            <a:ext cx="5467821" cy="1107996"/>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r>
              <a:rPr lang="en-US" dirty="0"/>
              <a:t>Customer Profile:</a:t>
            </a:r>
          </a:p>
          <a:p>
            <a:pPr marL="233363" indent="-233363">
              <a:buFont typeface="Arial" panose="020B0604020202020204" pitchFamily="34" charset="0"/>
              <a:buChar char="•"/>
            </a:pPr>
            <a:r>
              <a:rPr lang="en-US" sz="1300" dirty="0"/>
              <a:t>Has established Model-Based Design for production project</a:t>
            </a:r>
          </a:p>
          <a:p>
            <a:pPr marL="233363" indent="-233363">
              <a:buFont typeface="Arial" panose="020B0604020202020204" pitchFamily="34" charset="0"/>
              <a:buChar char="•"/>
            </a:pPr>
            <a:r>
              <a:rPr lang="en-US" sz="1300" dirty="0"/>
              <a:t>Production usage of code generation</a:t>
            </a:r>
          </a:p>
          <a:p>
            <a:pPr marL="233363" indent="-233363">
              <a:buFont typeface="Arial" panose="020B0604020202020204" pitchFamily="34" charset="0"/>
              <a:buChar char="•"/>
            </a:pPr>
            <a:r>
              <a:rPr lang="en-US" sz="1300" dirty="0"/>
              <a:t>Some level of formalized verification workflow</a:t>
            </a:r>
          </a:p>
          <a:p>
            <a:pPr marL="233363" indent="-233363">
              <a:buFont typeface="Arial" panose="020B0604020202020204" pitchFamily="34" charset="0"/>
              <a:buChar char="•"/>
            </a:pPr>
            <a:r>
              <a:rPr lang="en-US" sz="1300" dirty="0"/>
              <a:t>Wants to update to an ISO compliant process</a:t>
            </a:r>
          </a:p>
        </p:txBody>
      </p:sp>
      <p:sp>
        <p:nvSpPr>
          <p:cNvPr id="34" name="TextBox 33"/>
          <p:cNvSpPr txBox="1"/>
          <p:nvPr/>
        </p:nvSpPr>
        <p:spPr>
          <a:xfrm>
            <a:off x="3012557" y="1564154"/>
            <a:ext cx="4782878" cy="584775"/>
          </a:xfrm>
          <a:prstGeom prst="rect">
            <a:avLst/>
          </a:prstGeom>
          <a:solidFill>
            <a:schemeClr val="accent5">
              <a:lumMod val="20000"/>
              <a:lumOff val="80000"/>
            </a:schemeClr>
          </a:solidFill>
          <a:ln>
            <a:solidFill>
              <a:schemeClr val="tx2"/>
            </a:solidFill>
          </a:ln>
        </p:spPr>
        <p:txBody>
          <a:bodyPr wrap="square" rtlCol="0">
            <a:spAutoFit/>
          </a:bodyPr>
          <a:lstStyle>
            <a:defPPr>
              <a:defRPr lang="en-US"/>
            </a:defPPr>
            <a:lvl1pPr marL="117475" indent="-117475">
              <a:defRPr sz="1400">
                <a:latin typeface="Arial" pitchFamily="34" charset="0"/>
                <a:cs typeface="Arial" pitchFamily="34" charset="0"/>
              </a:defRPr>
            </a:lvl1pPr>
          </a:lstStyle>
          <a:p>
            <a:pPr algn="ctr"/>
            <a:r>
              <a:rPr lang="en-US" sz="1600" b="1" i="1" dirty="0"/>
              <a:t>Consulting advisory services is </a:t>
            </a:r>
          </a:p>
          <a:p>
            <a:pPr algn="ctr"/>
            <a:r>
              <a:rPr lang="en-US" sz="1600" b="1" i="1" dirty="0"/>
              <a:t>customizable based on customer requirements</a:t>
            </a:r>
          </a:p>
        </p:txBody>
      </p:sp>
    </p:spTree>
    <p:extLst>
      <p:ext uri="{BB962C8B-B14F-4D97-AF65-F5344CB8AC3E}">
        <p14:creationId xmlns:p14="http://schemas.microsoft.com/office/powerpoint/2010/main" val="4214737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xEl>
                                              <p:pRg st="0" end="0"/>
                                            </p:txEl>
                                          </p:spTgt>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20"/>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ntr" presetSubtype="0" fill="hold" grpId="2"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3" grpId="2" animBg="1"/>
      <p:bldP spid="20" grpId="0" animBg="1"/>
      <p:bldP spid="20" grpId="1" animBg="1"/>
      <p:bldP spid="31" grpId="0" build="p" animBg="1"/>
      <p:bldP spid="32" grpId="0" animBg="1"/>
      <p:bldP spid="32" grpId="1" animBg="1"/>
      <p:bldP spid="34" grpId="0" animBg="1"/>
    </p:bld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2590800"/>
            <a:ext cx="8077200" cy="990600"/>
          </a:xfrm>
        </p:spPr>
        <p:txBody>
          <a:bodyPr/>
          <a:lstStyle/>
          <a:p>
            <a:pPr algn="ctr"/>
            <a:r>
              <a:rPr lang="en-US" sz="4800" dirty="0"/>
              <a:t>Background</a:t>
            </a:r>
          </a:p>
        </p:txBody>
      </p:sp>
    </p:spTree>
    <p:extLst>
      <p:ext uri="{BB962C8B-B14F-4D97-AF65-F5344CB8AC3E}">
        <p14:creationId xmlns:p14="http://schemas.microsoft.com/office/powerpoint/2010/main" val="2166866931"/>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6700"/>
            <a:ext cx="7671880" cy="990600"/>
          </a:xfrm>
        </p:spPr>
        <p:txBody>
          <a:bodyPr/>
          <a:lstStyle/>
          <a:p>
            <a:r>
              <a:rPr lang="en-US" dirty="0"/>
              <a:t>Benefits of Model Based Design (MBD) …</a:t>
            </a:r>
          </a:p>
        </p:txBody>
      </p:sp>
      <p:sp>
        <p:nvSpPr>
          <p:cNvPr id="14" name="Content Placeholder 15"/>
          <p:cNvSpPr>
            <a:spLocks noGrp="1"/>
          </p:cNvSpPr>
          <p:nvPr>
            <p:ph idx="1"/>
          </p:nvPr>
        </p:nvSpPr>
        <p:spPr>
          <a:xfrm>
            <a:off x="457200" y="1261311"/>
            <a:ext cx="11073320" cy="1066800"/>
          </a:xfrm>
          <a:ln w="28575">
            <a:solidFill>
              <a:schemeClr val="tx1"/>
            </a:solidFill>
          </a:ln>
        </p:spPr>
        <p:txBody>
          <a:bodyPr anchor="ctr">
            <a:normAutofit/>
          </a:bodyPr>
          <a:lstStyle/>
          <a:p>
            <a:r>
              <a:rPr lang="en-US" sz="2000" b="1" i="1" dirty="0">
                <a:solidFill>
                  <a:srgbClr val="0D78C9"/>
                </a:solidFill>
              </a:rPr>
              <a:t>Following a model based design process increases confidence in the design</a:t>
            </a:r>
          </a:p>
          <a:p>
            <a:r>
              <a:rPr lang="en-US" sz="2000" b="1" i="1" dirty="0">
                <a:solidFill>
                  <a:srgbClr val="0D78C9"/>
                </a:solidFill>
              </a:rPr>
              <a:t>Design errors can be found and fixed early in the process, close to when they happen</a:t>
            </a:r>
          </a:p>
        </p:txBody>
      </p:sp>
      <p:sp>
        <p:nvSpPr>
          <p:cNvPr id="4" name="Content Placeholder 15"/>
          <p:cNvSpPr txBox="1">
            <a:spLocks/>
          </p:cNvSpPr>
          <p:nvPr/>
        </p:nvSpPr>
        <p:spPr>
          <a:xfrm>
            <a:off x="1905000" y="2743200"/>
            <a:ext cx="8586280" cy="3276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dirty="0"/>
              <a:t>Model Based Design</a:t>
            </a:r>
          </a:p>
          <a:p>
            <a:pPr marL="0" indent="0">
              <a:buNone/>
            </a:pPr>
            <a:endParaRPr lang="en-US" dirty="0"/>
          </a:p>
          <a:p>
            <a:r>
              <a:rPr lang="en-US" dirty="0"/>
              <a:t>Facilitates early testing</a:t>
            </a:r>
          </a:p>
          <a:p>
            <a:endParaRPr lang="en-US" dirty="0"/>
          </a:p>
          <a:p>
            <a:r>
              <a:rPr lang="en-US" dirty="0"/>
              <a:t>Enables higher quality software throughout the workflow</a:t>
            </a:r>
          </a:p>
          <a:p>
            <a:endParaRPr lang="en-US" dirty="0"/>
          </a:p>
          <a:p>
            <a:r>
              <a:rPr lang="en-US" dirty="0"/>
              <a:t>Delivers tested, auto-coded work products</a:t>
            </a:r>
          </a:p>
          <a:p>
            <a:endParaRPr lang="en-US" dirty="0"/>
          </a:p>
        </p:txBody>
      </p:sp>
    </p:spTree>
    <p:extLst>
      <p:ext uri="{BB962C8B-B14F-4D97-AF65-F5344CB8AC3E}">
        <p14:creationId xmlns:p14="http://schemas.microsoft.com/office/powerpoint/2010/main" val="3915257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0347" y="2570592"/>
            <a:ext cx="4379803" cy="2886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31041"/>
            <a:ext cx="10058400" cy="990600"/>
          </a:xfrm>
        </p:spPr>
        <p:txBody>
          <a:bodyPr/>
          <a:lstStyle/>
          <a:p>
            <a:r>
              <a:rPr lang="en-US" dirty="0"/>
              <a:t>Design Error Detection with Simulink Design Verifier</a:t>
            </a:r>
          </a:p>
        </p:txBody>
      </p:sp>
      <p:sp>
        <p:nvSpPr>
          <p:cNvPr id="3" name="Content Placeholder 2"/>
          <p:cNvSpPr>
            <a:spLocks noGrp="1"/>
          </p:cNvSpPr>
          <p:nvPr>
            <p:ph idx="1"/>
          </p:nvPr>
        </p:nvSpPr>
        <p:spPr>
          <a:xfrm>
            <a:off x="2286000" y="6066862"/>
            <a:ext cx="7732604" cy="638738"/>
          </a:xfrm>
        </p:spPr>
        <p:txBody>
          <a:bodyPr/>
          <a:lstStyle/>
          <a:p>
            <a:pPr marL="0" indent="0">
              <a:buNone/>
            </a:pPr>
            <a:r>
              <a:rPr lang="en-US" b="1" i="1" dirty="0"/>
              <a:t>Detect hard-to-find design errors before simulation</a:t>
            </a:r>
          </a:p>
        </p:txBody>
      </p:sp>
      <p:sp>
        <p:nvSpPr>
          <p:cNvPr id="8" name="Content Placeholder 2"/>
          <p:cNvSpPr txBox="1">
            <a:spLocks/>
          </p:cNvSpPr>
          <p:nvPr/>
        </p:nvSpPr>
        <p:spPr>
          <a:xfrm>
            <a:off x="990600" y="1828800"/>
            <a:ext cx="3048000" cy="3344563"/>
          </a:xfrm>
          <a:prstGeom prst="rect">
            <a:avLst/>
          </a:prstGeom>
        </p:spPr>
        <p:txBody>
          <a:bodyPr vert="horz" lIns="91440" tIns="45720" rIns="91440" bIns="45720" rtlCol="0">
            <a:noAutofit/>
          </a:bodyPr>
          <a:lstStyle/>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Dead logic</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Division by zero</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Range violation</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Integer overflow</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Assertion violation</a:t>
            </a:r>
          </a:p>
          <a:p>
            <a:pPr marL="342900" indent="-342900">
              <a:spcBef>
                <a:spcPct val="20000"/>
              </a:spcBef>
              <a:buClr>
                <a:schemeClr val="tx2"/>
              </a:buClr>
              <a:buSzPct val="75000"/>
              <a:buFont typeface="Wingdings" pitchFamily="2" charset="2"/>
              <a:buChar char="§"/>
              <a:defRPr/>
            </a:pPr>
            <a:r>
              <a:rPr lang="en-US" sz="2400" dirty="0">
                <a:latin typeface="Arial" pitchFamily="34" charset="0"/>
                <a:cs typeface="Arial" pitchFamily="34" charset="0"/>
              </a:rPr>
              <a:t>Out of bound array access</a:t>
            </a:r>
          </a:p>
        </p:txBody>
      </p:sp>
      <p:pic>
        <p:nvPicPr>
          <p:cNvPr id="307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1190" y="1676401"/>
            <a:ext cx="3001637" cy="1764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1676400"/>
            <a:ext cx="38100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7" name="Straight Connector 16"/>
          <p:cNvCxnSpPr/>
          <p:nvPr/>
        </p:nvCxnSpPr>
        <p:spPr>
          <a:xfrm flipH="1" flipV="1">
            <a:off x="5829946" y="2819401"/>
            <a:ext cx="914400" cy="1066800"/>
          </a:xfrm>
          <a:prstGeom prst="line">
            <a:avLst/>
          </a:prstGeom>
          <a:ln w="25400">
            <a:solidFill>
              <a:schemeClr val="accent5">
                <a:lumMod val="75000"/>
              </a:schemeClr>
            </a:solidFill>
            <a:head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7277746" y="2819401"/>
            <a:ext cx="228600" cy="1066800"/>
          </a:xfrm>
          <a:prstGeom prst="line">
            <a:avLst/>
          </a:prstGeom>
          <a:ln w="25400">
            <a:solidFill>
              <a:schemeClr val="accent5">
                <a:lumMod val="75000"/>
              </a:schemeClr>
            </a:solidFill>
            <a:head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88347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8" name="Picture 37"/>
          <p:cNvPicPr>
            <a:picLocks noChangeAspect="1"/>
          </p:cNvPicPr>
          <p:nvPr/>
        </p:nvPicPr>
        <p:blipFill rotWithShape="1">
          <a:blip r:embed="rId2"/>
          <a:srcRect b="4814"/>
          <a:stretch/>
        </p:blipFill>
        <p:spPr>
          <a:xfrm>
            <a:off x="6403166" y="4555717"/>
            <a:ext cx="4212666" cy="2255531"/>
          </a:xfrm>
          <a:prstGeom prst="rect">
            <a:avLst/>
          </a:prstGeom>
        </p:spPr>
      </p:pic>
      <p:sp>
        <p:nvSpPr>
          <p:cNvPr id="2" name="Title 1"/>
          <p:cNvSpPr>
            <a:spLocks noGrp="1"/>
          </p:cNvSpPr>
          <p:nvPr>
            <p:ph type="title"/>
          </p:nvPr>
        </p:nvSpPr>
        <p:spPr/>
        <p:txBody>
          <a:bodyPr/>
          <a:lstStyle/>
          <a:p>
            <a:r>
              <a:rPr lang="en-US" dirty="0"/>
              <a:t>Simulink Test</a:t>
            </a:r>
            <a:br>
              <a:rPr lang="en-US" dirty="0"/>
            </a:br>
            <a:r>
              <a:rPr lang="en-US" sz="1800" i="1" dirty="0"/>
              <a:t>Tool for authoring, managing, and executing simulation-based tests</a:t>
            </a:r>
          </a:p>
        </p:txBody>
      </p:sp>
      <p:sp>
        <p:nvSpPr>
          <p:cNvPr id="3" name="Content Placeholder 2"/>
          <p:cNvSpPr>
            <a:spLocks noGrp="1"/>
          </p:cNvSpPr>
          <p:nvPr>
            <p:ph idx="1"/>
          </p:nvPr>
        </p:nvSpPr>
        <p:spPr>
          <a:xfrm>
            <a:off x="1793929" y="1378326"/>
            <a:ext cx="4267200" cy="4343400"/>
          </a:xfrm>
        </p:spPr>
        <p:txBody>
          <a:bodyPr/>
          <a:lstStyle/>
          <a:p>
            <a:pPr marL="457200" indent="-457200">
              <a:lnSpc>
                <a:spcPct val="300000"/>
              </a:lnSpc>
              <a:buAutoNum type="arabicPeriod"/>
            </a:pPr>
            <a:r>
              <a:rPr lang="en-US" dirty="0"/>
              <a:t>Test Harnesses</a:t>
            </a:r>
          </a:p>
          <a:p>
            <a:pPr marL="341313" lvl="1" indent="-109538">
              <a:buFont typeface="Wingdings" panose="05000000000000000000" pitchFamily="2" charset="2"/>
              <a:buChar char="ü"/>
            </a:pPr>
            <a:r>
              <a:rPr lang="en-US" sz="1800" dirty="0"/>
              <a:t>Synchronized testing environment</a:t>
            </a:r>
          </a:p>
          <a:p>
            <a:pPr marL="341313" lvl="1" indent="-109538">
              <a:buFont typeface="Wingdings" panose="05000000000000000000" pitchFamily="2" charset="2"/>
              <a:buChar char="ü"/>
            </a:pPr>
            <a:r>
              <a:rPr lang="en-US" sz="1800" dirty="0"/>
              <a:t>Enables unit testing without requiring new model </a:t>
            </a:r>
          </a:p>
          <a:p>
            <a:pPr marL="341313" lvl="1" indent="-109538">
              <a:buFont typeface="Wingdings" panose="05000000000000000000" pitchFamily="2" charset="2"/>
              <a:buChar char="ü"/>
            </a:pPr>
            <a:r>
              <a:rPr lang="en-US" sz="1800" dirty="0"/>
              <a:t>Component or system</a:t>
            </a:r>
          </a:p>
          <a:p>
            <a:pPr marL="341313" lvl="1" indent="-109538">
              <a:buFont typeface="Wingdings" panose="05000000000000000000" pitchFamily="2" charset="2"/>
              <a:buChar char="ü"/>
            </a:pPr>
            <a:r>
              <a:rPr lang="en-US" sz="1800" dirty="0"/>
              <a:t>Configure, build, simulate</a:t>
            </a:r>
          </a:p>
          <a:p>
            <a:pPr marL="341313" lvl="1" indent="-109538">
              <a:buFont typeface="Wingdings" panose="05000000000000000000" pitchFamily="2" charset="2"/>
              <a:buChar char="ü"/>
            </a:pPr>
            <a:r>
              <a:rPr lang="en-US" sz="1800" dirty="0"/>
              <a:t>Supports SIL, or PIL </a:t>
            </a:r>
          </a:p>
          <a:p>
            <a:pPr marL="341313" lvl="1" indent="-109538">
              <a:buFont typeface="Wingdings" panose="05000000000000000000" pitchFamily="2" charset="2"/>
              <a:buChar char="ü"/>
            </a:pPr>
            <a:r>
              <a:rPr lang="en-US" sz="1800" dirty="0"/>
              <a:t>Supports direct “adhoc” testing</a:t>
            </a:r>
          </a:p>
          <a:p>
            <a:pPr marL="457200" indent="-457200">
              <a:lnSpc>
                <a:spcPct val="300000"/>
              </a:lnSpc>
              <a:buAutoNum type="arabicPeriod"/>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000" dirty="0"/>
              <a:t> </a:t>
            </a:r>
          </a:p>
          <a:p>
            <a:pPr marL="0" indent="0">
              <a:buNone/>
            </a:pPr>
            <a:endParaRPr lang="en-US" dirty="0"/>
          </a:p>
        </p:txBody>
      </p:sp>
      <p:pic>
        <p:nvPicPr>
          <p:cNvPr id="10" name="Picture 9"/>
          <p:cNvPicPr>
            <a:picLocks noChangeAspect="1"/>
          </p:cNvPicPr>
          <p:nvPr/>
        </p:nvPicPr>
        <p:blipFill>
          <a:blip r:embed="rId3"/>
          <a:stretch>
            <a:fillRect/>
          </a:stretch>
        </p:blipFill>
        <p:spPr>
          <a:xfrm>
            <a:off x="6466382" y="1944040"/>
            <a:ext cx="3627790" cy="2229705"/>
          </a:xfrm>
          <a:prstGeom prst="rect">
            <a:avLst/>
          </a:prstGeom>
        </p:spPr>
      </p:pic>
      <p:sp>
        <p:nvSpPr>
          <p:cNvPr id="32" name="TextBox 31"/>
          <p:cNvSpPr txBox="1"/>
          <p:nvPr/>
        </p:nvSpPr>
        <p:spPr>
          <a:xfrm>
            <a:off x="6307801" y="4258678"/>
            <a:ext cx="1510350"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Main Model</a:t>
            </a:r>
          </a:p>
        </p:txBody>
      </p:sp>
      <p:sp>
        <p:nvSpPr>
          <p:cNvPr id="33" name="TextBox 32"/>
          <p:cNvSpPr txBox="1"/>
          <p:nvPr/>
        </p:nvSpPr>
        <p:spPr>
          <a:xfrm>
            <a:off x="6331984" y="1631117"/>
            <a:ext cx="1680717"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Test Harness</a:t>
            </a:r>
          </a:p>
        </p:txBody>
      </p:sp>
      <p:sp>
        <p:nvSpPr>
          <p:cNvPr id="34" name="Up-Down Arrow 33"/>
          <p:cNvSpPr/>
          <p:nvPr/>
        </p:nvSpPr>
        <p:spPr>
          <a:xfrm rot="1368228">
            <a:off x="7813285" y="3574587"/>
            <a:ext cx="528732" cy="1993332"/>
          </a:xfrm>
          <a:prstGeom prst="up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b="1" dirty="0">
                <a:latin typeface="Arial" pitchFamily="34" charset="0"/>
                <a:cs typeface="Arial" pitchFamily="34" charset="0"/>
              </a:rPr>
              <a:t>synchronized</a:t>
            </a:r>
          </a:p>
        </p:txBody>
      </p:sp>
      <p:sp>
        <p:nvSpPr>
          <p:cNvPr id="35" name="Rectangle 34"/>
          <p:cNvSpPr/>
          <p:nvPr/>
        </p:nvSpPr>
        <p:spPr>
          <a:xfrm>
            <a:off x="8101826" y="2996303"/>
            <a:ext cx="609600" cy="6096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6" name="TextBox 35"/>
          <p:cNvSpPr txBox="1"/>
          <p:nvPr/>
        </p:nvSpPr>
        <p:spPr>
          <a:xfrm>
            <a:off x="7658144" y="2724237"/>
            <a:ext cx="1702710"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Component under test</a:t>
            </a:r>
          </a:p>
        </p:txBody>
      </p:sp>
      <p:sp>
        <p:nvSpPr>
          <p:cNvPr id="37" name="Rectangle 36"/>
          <p:cNvSpPr/>
          <p:nvPr/>
        </p:nvSpPr>
        <p:spPr>
          <a:xfrm>
            <a:off x="7473057" y="5559906"/>
            <a:ext cx="546189" cy="60054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9" name="TextBox 38"/>
          <p:cNvSpPr txBox="1"/>
          <p:nvPr/>
        </p:nvSpPr>
        <p:spPr>
          <a:xfrm>
            <a:off x="5835301" y="2635587"/>
            <a:ext cx="772969"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Exercise</a:t>
            </a:r>
          </a:p>
        </p:txBody>
      </p:sp>
      <p:sp>
        <p:nvSpPr>
          <p:cNvPr id="40" name="TextBox 39"/>
          <p:cNvSpPr txBox="1"/>
          <p:nvPr/>
        </p:nvSpPr>
        <p:spPr>
          <a:xfrm>
            <a:off x="10062369" y="2609168"/>
            <a:ext cx="729687" cy="276999"/>
          </a:xfrm>
          <a:prstGeom prst="rect">
            <a:avLst/>
          </a:prstGeom>
          <a:noFill/>
        </p:spPr>
        <p:txBody>
          <a:bodyPr wrap="none" rtlCol="0">
            <a:spAutoFit/>
          </a:bodyPr>
          <a:lstStyle/>
          <a:p>
            <a:r>
              <a:rPr lang="en-US" sz="1200" dirty="0">
                <a:solidFill>
                  <a:srgbClr val="FF0000"/>
                </a:solidFill>
                <a:latin typeface="Arial" pitchFamily="34" charset="0"/>
                <a:cs typeface="Arial" pitchFamily="34" charset="0"/>
              </a:rPr>
              <a:t>Analyze</a:t>
            </a:r>
          </a:p>
        </p:txBody>
      </p:sp>
      <p:cxnSp>
        <p:nvCxnSpPr>
          <p:cNvPr id="41" name="Elbow Connector 40"/>
          <p:cNvCxnSpPr/>
          <p:nvPr/>
        </p:nvCxnSpPr>
        <p:spPr>
          <a:xfrm rot="16200000" flipH="1">
            <a:off x="6156384" y="2977987"/>
            <a:ext cx="351201" cy="220396"/>
          </a:xfrm>
          <a:prstGeom prst="bentConnector3">
            <a:avLst>
              <a:gd name="adj1" fmla="val 10047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40" idx="2"/>
          </p:cNvCxnSpPr>
          <p:nvPr/>
        </p:nvCxnSpPr>
        <p:spPr>
          <a:xfrm rot="5400000" flipH="1" flipV="1">
            <a:off x="10076047" y="2912621"/>
            <a:ext cx="377620" cy="324710"/>
          </a:xfrm>
          <a:prstGeom prst="bentConnector3">
            <a:avLst>
              <a:gd name="adj1" fmla="val -1889"/>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701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fad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500"/>
                                        <p:tgtEl>
                                          <p:spTgt spid="3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fade">
                                      <p:cBhvr>
                                        <p:cTn id="26" dur="500"/>
                                        <p:tgtEl>
                                          <p:spTgt spid="3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fade">
                                      <p:cBhvr>
                                        <p:cTn id="37" dur="500"/>
                                        <p:tgtEl>
                                          <p:spTgt spid="40"/>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P spid="36" grpId="0"/>
      <p:bldP spid="37" grpId="0" animBg="1"/>
      <p:bldP spid="39" grpId="0"/>
      <p:bldP spid="40" grpId="0"/>
    </p:bld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Simulink Test</a:t>
            </a:r>
            <a:br>
              <a:rPr lang="en-US" dirty="0"/>
            </a:br>
            <a:r>
              <a:rPr lang="en-US" sz="1800" i="1" dirty="0"/>
              <a:t>Tool for authoring, managing, and executing simulation-based tests</a:t>
            </a:r>
          </a:p>
        </p:txBody>
      </p:sp>
      <p:sp>
        <p:nvSpPr>
          <p:cNvPr id="3" name="Content Placeholder 2"/>
          <p:cNvSpPr>
            <a:spLocks noGrp="1"/>
          </p:cNvSpPr>
          <p:nvPr>
            <p:ph idx="1"/>
          </p:nvPr>
        </p:nvSpPr>
        <p:spPr>
          <a:xfrm>
            <a:off x="1880829" y="1410855"/>
            <a:ext cx="4267200" cy="4343400"/>
          </a:xfrm>
        </p:spPr>
        <p:txBody>
          <a:bodyPr/>
          <a:lstStyle/>
          <a:p>
            <a:pPr marL="457200" indent="-457200">
              <a:lnSpc>
                <a:spcPct val="300000"/>
              </a:lnSpc>
              <a:buFont typeface="+mj-lt"/>
              <a:buAutoNum type="arabicPeriod" startAt="2"/>
            </a:pPr>
            <a:r>
              <a:rPr lang="en-US" dirty="0"/>
              <a:t>Test Sequence Block</a:t>
            </a:r>
          </a:p>
          <a:p>
            <a:pPr marL="341313" lvl="1" indent="-109538">
              <a:buFont typeface="Wingdings" panose="05000000000000000000" pitchFamily="2" charset="2"/>
              <a:buChar char="ü"/>
            </a:pPr>
            <a:r>
              <a:rPr lang="en-US" sz="1800" dirty="0"/>
              <a:t>MATLAB Action Language</a:t>
            </a:r>
          </a:p>
          <a:p>
            <a:pPr marL="341313" lvl="1" indent="-109538">
              <a:buFont typeface="Wingdings" panose="05000000000000000000" pitchFamily="2" charset="2"/>
              <a:buChar char="ü"/>
            </a:pPr>
            <a:r>
              <a:rPr lang="en-US" sz="1800" dirty="0"/>
              <a:t>Steps are temporal or logic-based </a:t>
            </a:r>
          </a:p>
          <a:p>
            <a:pPr marL="341313" lvl="1" indent="-109538">
              <a:buFont typeface="Wingdings" panose="05000000000000000000" pitchFamily="2" charset="2"/>
              <a:buChar char="ü"/>
            </a:pPr>
            <a:r>
              <a:rPr lang="en-US" sz="1800" dirty="0"/>
              <a:t>Create complex test inputs and assessments</a:t>
            </a:r>
          </a:p>
          <a:p>
            <a:pPr marL="341313" lvl="1" indent="-109538">
              <a:buFont typeface="Wingdings" panose="05000000000000000000" pitchFamily="2" charset="2"/>
              <a:buChar char="ü"/>
            </a:pPr>
            <a:r>
              <a:rPr lang="en-US" sz="1800" dirty="0"/>
              <a:t>Trouble shooting aids</a:t>
            </a:r>
          </a:p>
          <a:p>
            <a:pPr marL="231775" lvl="1" indent="0">
              <a:buNone/>
            </a:pPr>
            <a:endParaRPr lang="en-US" sz="1800" dirty="0"/>
          </a:p>
          <a:p>
            <a:pPr marL="231775" lvl="1" indent="0">
              <a:buNone/>
            </a:pPr>
            <a:r>
              <a:rPr lang="en-US" sz="1800" dirty="0"/>
              <a:t>“Formerly referred to as the reactive testing block”</a:t>
            </a:r>
          </a:p>
          <a:p>
            <a:pPr marL="457200" indent="-457200">
              <a:lnSpc>
                <a:spcPct val="300000"/>
              </a:lnSpc>
              <a:buAutoNum type="arabicPeriod" startAt="2"/>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000" dirty="0"/>
              <a:t> </a:t>
            </a:r>
          </a:p>
          <a:p>
            <a:pPr marL="0" indent="0">
              <a:buNone/>
            </a:pPr>
            <a:endParaRPr lang="en-US" dirty="0"/>
          </a:p>
        </p:txBody>
      </p:sp>
      <p:sp>
        <p:nvSpPr>
          <p:cNvPr id="33" name="TextBox 32"/>
          <p:cNvSpPr txBox="1"/>
          <p:nvPr/>
        </p:nvSpPr>
        <p:spPr>
          <a:xfrm>
            <a:off x="6148030" y="1671033"/>
            <a:ext cx="4046749" cy="400110"/>
          </a:xfrm>
          <a:prstGeom prst="rect">
            <a:avLst/>
          </a:prstGeom>
          <a:noFill/>
        </p:spPr>
        <p:txBody>
          <a:bodyPr wrap="none" rtlCol="0">
            <a:spAutoFit/>
          </a:bodyPr>
          <a:lstStyle/>
          <a:p>
            <a:r>
              <a:rPr lang="en-US" sz="2000" dirty="0">
                <a:solidFill>
                  <a:schemeClr val="tx2"/>
                </a:solidFill>
                <a:latin typeface="Arial" pitchFamily="34" charset="0"/>
                <a:cs typeface="Arial" pitchFamily="34" charset="0"/>
              </a:rPr>
              <a:t>Test Sequence/Assessment Block</a:t>
            </a:r>
          </a:p>
        </p:txBody>
      </p:sp>
      <p:pic>
        <p:nvPicPr>
          <p:cNvPr id="19" name="Picture 18"/>
          <p:cNvPicPr>
            <a:picLocks noChangeAspect="1"/>
          </p:cNvPicPr>
          <p:nvPr/>
        </p:nvPicPr>
        <p:blipFill rotWithShape="1">
          <a:blip r:embed="rId2"/>
          <a:srcRect l="11442" t="13226" r="66312" b="55262"/>
          <a:stretch/>
        </p:blipFill>
        <p:spPr>
          <a:xfrm>
            <a:off x="6702461" y="2264671"/>
            <a:ext cx="1448357" cy="891296"/>
          </a:xfrm>
          <a:prstGeom prst="rect">
            <a:avLst/>
          </a:prstGeom>
        </p:spPr>
      </p:pic>
      <p:pic>
        <p:nvPicPr>
          <p:cNvPr id="20" name="Picture 19"/>
          <p:cNvPicPr>
            <a:picLocks noChangeAspect="1"/>
          </p:cNvPicPr>
          <p:nvPr/>
        </p:nvPicPr>
        <p:blipFill>
          <a:blip r:embed="rId3"/>
          <a:stretch>
            <a:fillRect/>
          </a:stretch>
        </p:blipFill>
        <p:spPr>
          <a:xfrm>
            <a:off x="6326812" y="3242274"/>
            <a:ext cx="4188788" cy="2625126"/>
          </a:xfrm>
          <a:prstGeom prst="rect">
            <a:avLst/>
          </a:prstGeom>
        </p:spPr>
      </p:pic>
    </p:spTree>
    <p:extLst>
      <p:ext uri="{BB962C8B-B14F-4D97-AF65-F5344CB8AC3E}">
        <p14:creationId xmlns:p14="http://schemas.microsoft.com/office/powerpoint/2010/main" val="1212623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Simulink Test</a:t>
            </a:r>
            <a:br>
              <a:rPr lang="en-US" dirty="0"/>
            </a:br>
            <a:r>
              <a:rPr lang="en-US" sz="1800" i="1" dirty="0"/>
              <a:t>Tool for authoring, managing, and executing simulation-based tests</a:t>
            </a:r>
          </a:p>
        </p:txBody>
      </p:sp>
      <p:sp>
        <p:nvSpPr>
          <p:cNvPr id="3" name="Content Placeholder 2"/>
          <p:cNvSpPr>
            <a:spLocks noGrp="1"/>
          </p:cNvSpPr>
          <p:nvPr>
            <p:ph idx="1"/>
          </p:nvPr>
        </p:nvSpPr>
        <p:spPr>
          <a:xfrm>
            <a:off x="1676400" y="1514958"/>
            <a:ext cx="4267200" cy="4343400"/>
          </a:xfrm>
        </p:spPr>
        <p:txBody>
          <a:bodyPr/>
          <a:lstStyle/>
          <a:p>
            <a:pPr marL="457200" indent="-457200">
              <a:lnSpc>
                <a:spcPct val="300000"/>
              </a:lnSpc>
              <a:buFont typeface="+mj-lt"/>
              <a:buAutoNum type="arabicPeriod" startAt="3"/>
            </a:pPr>
            <a:r>
              <a:rPr lang="en-US" dirty="0"/>
              <a:t>Test Manager</a:t>
            </a:r>
          </a:p>
          <a:p>
            <a:pPr marL="341313" lvl="1" indent="-109538">
              <a:buFont typeface="Wingdings" panose="05000000000000000000" pitchFamily="2" charset="2"/>
              <a:buChar char="ü"/>
            </a:pPr>
            <a:r>
              <a:rPr lang="en-US" sz="1800" dirty="0"/>
              <a:t>Create Test Cases </a:t>
            </a:r>
          </a:p>
          <a:p>
            <a:pPr marL="341313" lvl="1" indent="-109538">
              <a:buFont typeface="Wingdings" panose="05000000000000000000" pitchFamily="2" charset="2"/>
              <a:buChar char="ü"/>
            </a:pPr>
            <a:r>
              <a:rPr lang="en-US" sz="1800" dirty="0"/>
              <a:t>Group into Suites and Test Files</a:t>
            </a:r>
          </a:p>
          <a:p>
            <a:pPr marL="341313" lvl="1" indent="-109538">
              <a:buFont typeface="Wingdings" panose="05000000000000000000" pitchFamily="2" charset="2"/>
              <a:buChar char="ü"/>
            </a:pPr>
            <a:r>
              <a:rPr lang="en-US" sz="1800" dirty="0"/>
              <a:t>Execute individual or batch </a:t>
            </a:r>
          </a:p>
          <a:p>
            <a:pPr marL="341313" lvl="1" indent="-109538">
              <a:buFont typeface="Wingdings" panose="05000000000000000000" pitchFamily="2" charset="2"/>
              <a:buChar char="ü"/>
            </a:pPr>
            <a:r>
              <a:rPr lang="en-US" sz="1800" dirty="0"/>
              <a:t>View summary and detailed results</a:t>
            </a:r>
          </a:p>
          <a:p>
            <a:pPr marL="341313" lvl="1" indent="-109538">
              <a:buFont typeface="Wingdings" panose="05000000000000000000" pitchFamily="2" charset="2"/>
              <a:buChar char="ü"/>
            </a:pPr>
            <a:r>
              <a:rPr lang="en-US" sz="1800" dirty="0"/>
              <a:t>Archive, export, report</a:t>
            </a:r>
          </a:p>
          <a:p>
            <a:pPr marL="457200" indent="-457200">
              <a:lnSpc>
                <a:spcPct val="300000"/>
              </a:lnSpc>
              <a:buAutoNum type="arabicPeriod" startAt="3"/>
            </a:pPr>
            <a:endParaRPr lang="en-US" dirty="0"/>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000" dirty="0"/>
              <a:t> </a:t>
            </a:r>
          </a:p>
          <a:p>
            <a:pPr marL="0" indent="0">
              <a:buNone/>
            </a:pPr>
            <a:endParaRPr lang="en-US" dirty="0"/>
          </a:p>
        </p:txBody>
      </p:sp>
      <p:pic>
        <p:nvPicPr>
          <p:cNvPr id="10" name="Picture 9"/>
          <p:cNvPicPr>
            <a:picLocks noChangeAspect="1"/>
          </p:cNvPicPr>
          <p:nvPr/>
        </p:nvPicPr>
        <p:blipFill rotWithShape="1">
          <a:blip r:embed="rId2"/>
          <a:srcRect/>
          <a:stretch/>
        </p:blipFill>
        <p:spPr>
          <a:xfrm>
            <a:off x="5791201" y="1447800"/>
            <a:ext cx="4648201" cy="3005027"/>
          </a:xfrm>
          <a:prstGeom prst="rect">
            <a:avLst/>
          </a:prstGeom>
        </p:spPr>
      </p:pic>
      <p:sp>
        <p:nvSpPr>
          <p:cNvPr id="4" name="Rectangle 3"/>
          <p:cNvSpPr/>
          <p:nvPr/>
        </p:nvSpPr>
        <p:spPr>
          <a:xfrm>
            <a:off x="6934200" y="1991148"/>
            <a:ext cx="3505200" cy="235225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2" name="Rectangle 11"/>
          <p:cNvSpPr/>
          <p:nvPr/>
        </p:nvSpPr>
        <p:spPr>
          <a:xfrm>
            <a:off x="5842840" y="2029422"/>
            <a:ext cx="1091361" cy="143863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3" name="Picture 12"/>
          <p:cNvPicPr>
            <a:picLocks noChangeAspect="1"/>
          </p:cNvPicPr>
          <p:nvPr/>
        </p:nvPicPr>
        <p:blipFill>
          <a:blip r:embed="rId3"/>
          <a:stretch>
            <a:fillRect/>
          </a:stretch>
        </p:blipFill>
        <p:spPr>
          <a:xfrm>
            <a:off x="6588792" y="2296064"/>
            <a:ext cx="3850608" cy="2781188"/>
          </a:xfrm>
          <a:prstGeom prst="rect">
            <a:avLst/>
          </a:prstGeom>
        </p:spPr>
      </p:pic>
      <p:sp>
        <p:nvSpPr>
          <p:cNvPr id="14" name="Rectangle 13"/>
          <p:cNvSpPr/>
          <p:nvPr/>
        </p:nvSpPr>
        <p:spPr>
          <a:xfrm>
            <a:off x="7848600" y="2829348"/>
            <a:ext cx="2514600" cy="22479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5" name="Rectangle 14"/>
          <p:cNvSpPr/>
          <p:nvPr/>
        </p:nvSpPr>
        <p:spPr>
          <a:xfrm>
            <a:off x="6629400" y="2829348"/>
            <a:ext cx="1219200" cy="123523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418883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3">
                                            <p:txEl>
                                              <p:pRg st="16" end="16"/>
                                            </p:txEl>
                                          </p:spTgt>
                                        </p:tgtEl>
                                      </p:cBhvr>
                                    </p:animEffect>
                                    <p:anim calcmode="lin" valueType="num">
                                      <p:cBhvr>
                                        <p:cTn id="7" dur="1000"/>
                                        <p:tgtEl>
                                          <p:spTgt spid="3">
                                            <p:txEl>
                                              <p:pRg st="16" end="16"/>
                                            </p:txEl>
                                          </p:spTgt>
                                        </p:tgtEl>
                                        <p:attrNameLst>
                                          <p:attrName>ppt_x</p:attrName>
                                        </p:attrNameLst>
                                      </p:cBhvr>
                                      <p:tavLst>
                                        <p:tav tm="0">
                                          <p:val>
                                            <p:strVal val="ppt_x"/>
                                          </p:val>
                                        </p:tav>
                                        <p:tav tm="100000">
                                          <p:val>
                                            <p:strVal val="ppt_x"/>
                                          </p:val>
                                        </p:tav>
                                      </p:tavLst>
                                    </p:anim>
                                    <p:anim calcmode="lin" valueType="num">
                                      <p:cBhvr>
                                        <p:cTn id="8" dur="1000"/>
                                        <p:tgtEl>
                                          <p:spTgt spid="3">
                                            <p:txEl>
                                              <p:pRg st="16" end="16"/>
                                            </p:txEl>
                                          </p:spTgt>
                                        </p:tgtEl>
                                        <p:attrNameLst>
                                          <p:attrName>ppt_y</p:attrName>
                                        </p:attrNameLst>
                                      </p:cBhvr>
                                      <p:tavLst>
                                        <p:tav tm="0">
                                          <p:val>
                                            <p:strVal val="ppt_y"/>
                                          </p:val>
                                        </p:tav>
                                        <p:tav tm="100000">
                                          <p:val>
                                            <p:strVal val="ppt_y+.1"/>
                                          </p:val>
                                        </p:tav>
                                      </p:tavLst>
                                    </p:anim>
                                    <p:set>
                                      <p:cBhvr>
                                        <p:cTn id="9" dur="1" fill="hold">
                                          <p:stCondLst>
                                            <p:cond delay="999"/>
                                          </p:stCondLst>
                                        </p:cTn>
                                        <p:tgtEl>
                                          <p:spTgt spid="3">
                                            <p:txEl>
                                              <p:pRg st="16" end="16"/>
                                            </p:txEl>
                                          </p:spTgt>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500"/>
                                        <p:tgtEl>
                                          <p:spTgt spid="3">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12" grpId="0" animBg="1"/>
      <p:bldP spid="12" grpId="1" animBg="1"/>
      <p:bldP spid="14" grpId="0" animBg="1"/>
      <p:bldP spid="15" grpId="0" animBg="1"/>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 Templates</a:t>
            </a:r>
          </a:p>
        </p:txBody>
      </p:sp>
      <p:sp>
        <p:nvSpPr>
          <p:cNvPr id="6" name="TextBox 58"/>
          <p:cNvSpPr txBox="1"/>
          <p:nvPr/>
        </p:nvSpPr>
        <p:spPr>
          <a:xfrm>
            <a:off x="3588753" y="5344251"/>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7" name="Rectangle 6"/>
          <p:cNvSpPr/>
          <p:nvPr/>
        </p:nvSpPr>
        <p:spPr>
          <a:xfrm>
            <a:off x="2514601" y="1371601"/>
            <a:ext cx="269375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1.  Simulation Test</a:t>
            </a:r>
          </a:p>
        </p:txBody>
      </p:sp>
      <p:sp>
        <p:nvSpPr>
          <p:cNvPr id="8" name="Rectangle 7"/>
          <p:cNvSpPr/>
          <p:nvPr/>
        </p:nvSpPr>
        <p:spPr>
          <a:xfrm>
            <a:off x="2528817" y="2566663"/>
            <a:ext cx="2506199"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2.  Baseline Test</a:t>
            </a:r>
          </a:p>
        </p:txBody>
      </p:sp>
      <p:sp>
        <p:nvSpPr>
          <p:cNvPr id="9" name="Rectangle 8"/>
          <p:cNvSpPr/>
          <p:nvPr/>
        </p:nvSpPr>
        <p:spPr>
          <a:xfrm>
            <a:off x="2557756" y="4372419"/>
            <a:ext cx="2934201" cy="461665"/>
          </a:xfrm>
          <a:prstGeom prst="rect">
            <a:avLst/>
          </a:prstGeom>
        </p:spPr>
        <p:txBody>
          <a:bodyPr wrap="non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dirty="0"/>
              <a:t>3.  Equivalence Test</a:t>
            </a:r>
          </a:p>
        </p:txBody>
      </p:sp>
      <p:pic>
        <p:nvPicPr>
          <p:cNvPr id="10" name="Picture 9"/>
          <p:cNvPicPr>
            <a:picLocks noChangeAspect="1"/>
          </p:cNvPicPr>
          <p:nvPr/>
        </p:nvPicPr>
        <p:blipFill rotWithShape="1">
          <a:blip r:embed="rId2"/>
          <a:srcRect l="4588" t="1785" r="4584" b="3030"/>
          <a:stretch/>
        </p:blipFill>
        <p:spPr>
          <a:xfrm>
            <a:off x="4407907" y="1933434"/>
            <a:ext cx="382070" cy="382831"/>
          </a:xfrm>
          <a:prstGeom prst="rect">
            <a:avLst/>
          </a:prstGeom>
        </p:spPr>
      </p:pic>
      <p:sp>
        <p:nvSpPr>
          <p:cNvPr id="11" name="TextBox 26"/>
          <p:cNvSpPr txBox="1"/>
          <p:nvPr/>
        </p:nvSpPr>
        <p:spPr>
          <a:xfrm>
            <a:off x="4241314" y="3814032"/>
            <a:ext cx="715259" cy="400110"/>
          </a:xfrm>
          <a:prstGeom prst="rect">
            <a:avLst/>
          </a:prstGeom>
          <a:noFill/>
          <a:ln>
            <a:solidFill>
              <a:schemeClr val="accent5">
                <a:lumMod val="75000"/>
              </a:schemeClr>
            </a:solid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dirty="0">
                <a:latin typeface="Arial" pitchFamily="34" charset="0"/>
                <a:cs typeface="Arial" pitchFamily="34" charset="0"/>
              </a:rPr>
              <a:t>Expected</a:t>
            </a:r>
          </a:p>
          <a:p>
            <a:pPr algn="ctr"/>
            <a:r>
              <a:rPr lang="en-US" sz="1000" dirty="0">
                <a:latin typeface="Arial" pitchFamily="34" charset="0"/>
                <a:cs typeface="Arial" pitchFamily="34" charset="0"/>
              </a:rPr>
              <a:t>Outputs</a:t>
            </a:r>
          </a:p>
        </p:txBody>
      </p:sp>
      <p:sp>
        <p:nvSpPr>
          <p:cNvPr id="12" name="Action Button: Document 11">
            <a:hlinkClick r:id="" action="ppaction://noaction" highlightClick="1"/>
          </p:cNvPr>
          <p:cNvSpPr/>
          <p:nvPr/>
        </p:nvSpPr>
        <p:spPr>
          <a:xfrm>
            <a:off x="3699406" y="3563655"/>
            <a:ext cx="304800" cy="304800"/>
          </a:xfrm>
          <a:prstGeom prst="actionButtonDocumen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13" name="TextBox 35"/>
          <p:cNvSpPr txBox="1"/>
          <p:nvPr/>
        </p:nvSpPr>
        <p:spPr>
          <a:xfrm>
            <a:off x="3636042" y="3779361"/>
            <a:ext cx="431528" cy="276999"/>
          </a:xfrm>
          <a:prstGeom prst="rect">
            <a:avLst/>
          </a:prstGeom>
          <a:noFill/>
          <a:ln>
            <a:noFill/>
          </a:ln>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File</a:t>
            </a:r>
          </a:p>
        </p:txBody>
      </p:sp>
      <p:pic>
        <p:nvPicPr>
          <p:cNvPr id="14" name="Picture 13"/>
          <p:cNvPicPr>
            <a:picLocks noChangeAspect="1"/>
          </p:cNvPicPr>
          <p:nvPr/>
        </p:nvPicPr>
        <p:blipFill rotWithShape="1">
          <a:blip r:embed="rId2"/>
          <a:srcRect l="4588" t="1785" r="4584" b="3030"/>
          <a:stretch/>
        </p:blipFill>
        <p:spPr>
          <a:xfrm>
            <a:off x="4407907" y="3101567"/>
            <a:ext cx="382070" cy="382831"/>
          </a:xfrm>
          <a:prstGeom prst="rect">
            <a:avLst/>
          </a:prstGeom>
        </p:spPr>
      </p:pic>
      <p:sp>
        <p:nvSpPr>
          <p:cNvPr id="15" name="TextBox 21"/>
          <p:cNvSpPr txBox="1"/>
          <p:nvPr/>
        </p:nvSpPr>
        <p:spPr>
          <a:xfrm>
            <a:off x="6004495" y="1997851"/>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cxnSp>
        <p:nvCxnSpPr>
          <p:cNvPr id="16" name="Straight Arrow Connector 15"/>
          <p:cNvCxnSpPr/>
          <p:nvPr/>
        </p:nvCxnSpPr>
        <p:spPr>
          <a:xfrm>
            <a:off x="3642256" y="2146817"/>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6"/>
          <p:cNvSpPr txBox="1"/>
          <p:nvPr/>
        </p:nvSpPr>
        <p:spPr>
          <a:xfrm>
            <a:off x="3588753" y="1880390"/>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cxnSp>
        <p:nvCxnSpPr>
          <p:cNvPr id="18" name="Straight Arrow Connector 17"/>
          <p:cNvCxnSpPr/>
          <p:nvPr/>
        </p:nvCxnSpPr>
        <p:spPr>
          <a:xfrm>
            <a:off x="3642256" y="3320300"/>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3588753" y="3065258"/>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sp>
        <p:nvSpPr>
          <p:cNvPr id="20" name="TextBox 42"/>
          <p:cNvSpPr txBox="1"/>
          <p:nvPr/>
        </p:nvSpPr>
        <p:spPr>
          <a:xfrm>
            <a:off x="3588753" y="4850980"/>
            <a:ext cx="526106"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Input</a:t>
            </a:r>
          </a:p>
        </p:txBody>
      </p:sp>
      <p:pic>
        <p:nvPicPr>
          <p:cNvPr id="21" name="Picture 20"/>
          <p:cNvPicPr>
            <a:picLocks noChangeAspect="1"/>
          </p:cNvPicPr>
          <p:nvPr/>
        </p:nvPicPr>
        <p:blipFill rotWithShape="1">
          <a:blip r:embed="rId2"/>
          <a:srcRect l="4588" t="1785" r="4584" b="3030"/>
          <a:stretch/>
        </p:blipFill>
        <p:spPr>
          <a:xfrm>
            <a:off x="4407907" y="4929460"/>
            <a:ext cx="382070" cy="382831"/>
          </a:xfrm>
          <a:prstGeom prst="rect">
            <a:avLst/>
          </a:prstGeom>
        </p:spPr>
      </p:pic>
      <p:pic>
        <p:nvPicPr>
          <p:cNvPr id="22" name="Picture 21"/>
          <p:cNvPicPr>
            <a:picLocks noChangeAspect="1"/>
          </p:cNvPicPr>
          <p:nvPr/>
        </p:nvPicPr>
        <p:blipFill rotWithShape="1">
          <a:blip r:embed="rId2"/>
          <a:srcRect l="4588" t="1785" r="4584" b="3030"/>
          <a:stretch/>
        </p:blipFill>
        <p:spPr>
          <a:xfrm>
            <a:off x="4407907" y="5403202"/>
            <a:ext cx="382070" cy="382831"/>
          </a:xfrm>
          <a:prstGeom prst="rect">
            <a:avLst/>
          </a:prstGeom>
        </p:spPr>
      </p:pic>
      <p:pic>
        <p:nvPicPr>
          <p:cNvPr id="23" name="Pictur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1962910"/>
            <a:ext cx="235288" cy="268594"/>
          </a:xfrm>
          <a:prstGeom prst="rect">
            <a:avLst/>
          </a:prstGeom>
        </p:spPr>
      </p:pic>
      <p:cxnSp>
        <p:nvCxnSpPr>
          <p:cNvPr id="24" name="Straight Arrow Connector 23"/>
          <p:cNvCxnSpPr/>
          <p:nvPr/>
        </p:nvCxnSpPr>
        <p:spPr>
          <a:xfrm>
            <a:off x="5061680" y="4024911"/>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3642256" y="4032014"/>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3642256" y="511635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642256" y="5621249"/>
            <a:ext cx="457200"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061680" y="3317697"/>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82"/>
          <p:cNvSpPr txBox="1"/>
          <p:nvPr/>
        </p:nvSpPr>
        <p:spPr>
          <a:xfrm>
            <a:off x="5033142" y="3047802"/>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latin typeface="Arial" pitchFamily="34" charset="0"/>
                <a:cs typeface="Arial" pitchFamily="34" charset="0"/>
              </a:rPr>
              <a:t>Output</a:t>
            </a:r>
          </a:p>
        </p:txBody>
      </p:sp>
      <p:cxnSp>
        <p:nvCxnSpPr>
          <p:cNvPr id="30" name="Straight Arrow Connector 29"/>
          <p:cNvCxnSpPr/>
          <p:nvPr/>
        </p:nvCxnSpPr>
        <p:spPr>
          <a:xfrm>
            <a:off x="5061680" y="2139714"/>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85"/>
          <p:cNvSpPr txBox="1"/>
          <p:nvPr/>
        </p:nvSpPr>
        <p:spPr>
          <a:xfrm>
            <a:off x="5033142" y="1869819"/>
            <a:ext cx="646331" cy="276999"/>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2" name="Straight Arrow Connector 31"/>
          <p:cNvCxnSpPr/>
          <p:nvPr/>
        </p:nvCxnSpPr>
        <p:spPr>
          <a:xfrm>
            <a:off x="5061680" y="5109256"/>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88"/>
          <p:cNvSpPr txBox="1"/>
          <p:nvPr/>
        </p:nvSpPr>
        <p:spPr>
          <a:xfrm>
            <a:off x="5033142" y="4839361"/>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cxnSp>
        <p:nvCxnSpPr>
          <p:cNvPr id="34" name="Straight Arrow Connector 33"/>
          <p:cNvCxnSpPr/>
          <p:nvPr/>
        </p:nvCxnSpPr>
        <p:spPr>
          <a:xfrm>
            <a:off x="5061680" y="5614145"/>
            <a:ext cx="627355" cy="0"/>
          </a:xfrm>
          <a:prstGeom prst="straightConnector1">
            <a:avLst/>
          </a:prstGeom>
          <a:ln w="952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91"/>
          <p:cNvSpPr txBox="1"/>
          <p:nvPr/>
        </p:nvSpPr>
        <p:spPr>
          <a:xfrm>
            <a:off x="5033142" y="5344250"/>
            <a:ext cx="646331"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dirty="0">
                <a:latin typeface="Arial" pitchFamily="34" charset="0"/>
                <a:cs typeface="Arial" pitchFamily="34" charset="0"/>
              </a:rPr>
              <a:t>Output</a:t>
            </a:r>
          </a:p>
        </p:txBody>
      </p:sp>
      <p:sp>
        <p:nvSpPr>
          <p:cNvPr id="36" name="TextBox 103"/>
          <p:cNvSpPr txBox="1"/>
          <p:nvPr/>
        </p:nvSpPr>
        <p:spPr>
          <a:xfrm>
            <a:off x="6004495" y="3565140"/>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3530199"/>
            <a:ext cx="235288" cy="268594"/>
          </a:xfrm>
          <a:prstGeom prst="rect">
            <a:avLst/>
          </a:prstGeom>
        </p:spPr>
      </p:pic>
      <p:sp>
        <p:nvSpPr>
          <p:cNvPr id="38" name="TextBox 105"/>
          <p:cNvSpPr txBox="1"/>
          <p:nvPr/>
        </p:nvSpPr>
        <p:spPr>
          <a:xfrm>
            <a:off x="6004495" y="5221140"/>
            <a:ext cx="1329210" cy="24622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latin typeface="Arial" pitchFamily="34" charset="0"/>
                <a:cs typeface="Arial" pitchFamily="34" charset="0"/>
              </a:rPr>
              <a:t>Assessment Criteria</a:t>
            </a:r>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660000">
            <a:off x="5854538" y="5186199"/>
            <a:ext cx="235288" cy="268594"/>
          </a:xfrm>
          <a:prstGeom prst="rect">
            <a:avLst/>
          </a:prstGeom>
        </p:spPr>
      </p:pic>
    </p:spTree>
    <p:extLst>
      <p:ext uri="{BB962C8B-B14F-4D97-AF65-F5344CB8AC3E}">
        <p14:creationId xmlns:p14="http://schemas.microsoft.com/office/powerpoint/2010/main" val="4009596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077200" cy="990600"/>
          </a:xfrm>
        </p:spPr>
        <p:txBody>
          <a:bodyPr/>
          <a:lstStyle/>
          <a:p>
            <a:r>
              <a:rPr lang="en-US" dirty="0"/>
              <a:t>V&amp;V Workshop Goals</a:t>
            </a:r>
          </a:p>
        </p:txBody>
      </p:sp>
      <p:sp>
        <p:nvSpPr>
          <p:cNvPr id="14" name="Content Placeholder 15"/>
          <p:cNvSpPr>
            <a:spLocks noGrp="1"/>
          </p:cNvSpPr>
          <p:nvPr>
            <p:ph idx="1"/>
          </p:nvPr>
        </p:nvSpPr>
        <p:spPr>
          <a:xfrm>
            <a:off x="381000" y="1600200"/>
            <a:ext cx="11394832" cy="4800600"/>
          </a:xfrm>
        </p:spPr>
        <p:txBody>
          <a:bodyPr>
            <a:normAutofit/>
          </a:bodyPr>
          <a:lstStyle/>
          <a:p>
            <a:pPr>
              <a:lnSpc>
                <a:spcPct val="150000"/>
              </a:lnSpc>
            </a:pPr>
            <a:r>
              <a:rPr lang="en-US" b="1" dirty="0"/>
              <a:t>Implement a V&amp;V workflow to deliver controls with high design confidence</a:t>
            </a:r>
          </a:p>
          <a:p>
            <a:pPr>
              <a:lnSpc>
                <a:spcPct val="150000"/>
              </a:lnSpc>
            </a:pPr>
            <a:r>
              <a:rPr lang="en-US" b="1" dirty="0"/>
              <a:t>Develop test assets for use and re-use</a:t>
            </a:r>
          </a:p>
          <a:p>
            <a:pPr>
              <a:lnSpc>
                <a:spcPct val="150000"/>
              </a:lnSpc>
            </a:pPr>
            <a:r>
              <a:rPr lang="en-US" b="1" dirty="0"/>
              <a:t>Enforce modeling standards</a:t>
            </a:r>
          </a:p>
          <a:p>
            <a:pPr>
              <a:lnSpc>
                <a:spcPct val="150000"/>
              </a:lnSpc>
            </a:pPr>
            <a:r>
              <a:rPr lang="en-US" b="1" dirty="0"/>
              <a:t>Document traceability of requirements to design models </a:t>
            </a:r>
          </a:p>
          <a:p>
            <a:pPr>
              <a:lnSpc>
                <a:spcPct val="150000"/>
              </a:lnSpc>
            </a:pPr>
            <a:r>
              <a:rPr lang="en-US" b="1" dirty="0"/>
              <a:t>Demonstrate the design meets requirements with simulation testing</a:t>
            </a:r>
          </a:p>
          <a:p>
            <a:pPr>
              <a:lnSpc>
                <a:spcPct val="150000"/>
              </a:lnSpc>
            </a:pPr>
            <a:r>
              <a:rPr lang="en-US" b="1" dirty="0"/>
              <a:t>Confirm the generated code behavior matches the model</a:t>
            </a:r>
          </a:p>
          <a:p>
            <a:pPr marL="0" indent="0">
              <a:lnSpc>
                <a:spcPct val="150000"/>
              </a:lnSpc>
              <a:buNone/>
            </a:pPr>
            <a:endParaRPr lang="en-US" dirty="0"/>
          </a:p>
          <a:p>
            <a:pPr lvl="1">
              <a:lnSpc>
                <a:spcPct val="150000"/>
              </a:lnSpc>
            </a:pPr>
            <a:endParaRPr lang="en-US" dirty="0"/>
          </a:p>
        </p:txBody>
      </p:sp>
    </p:spTree>
    <p:extLst>
      <p:ext uri="{BB962C8B-B14F-4D97-AF65-F5344CB8AC3E}">
        <p14:creationId xmlns:p14="http://schemas.microsoft.com/office/powerpoint/2010/main" val="311263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1981200" y="1524000"/>
            <a:ext cx="8077200" cy="3810000"/>
          </a:xfrm>
        </p:spPr>
        <p:txBody>
          <a:bodyPr/>
          <a:lstStyle/>
          <a:p>
            <a:r>
              <a:rPr lang="en-US" sz="4400" b="0" u="sng" dirty="0"/>
              <a:t>Demo</a:t>
            </a:r>
            <a:br>
              <a:rPr lang="en-US" sz="4800" dirty="0"/>
            </a:br>
            <a:br>
              <a:rPr lang="en-US" sz="4800" dirty="0"/>
            </a:br>
            <a:r>
              <a:rPr lang="en-US" sz="4800" dirty="0"/>
              <a:t>Test case generation:</a:t>
            </a:r>
            <a:br>
              <a:rPr lang="en-US" sz="4800" dirty="0"/>
            </a:br>
            <a:br>
              <a:rPr lang="en-US" sz="4800" dirty="0"/>
            </a:br>
            <a:r>
              <a:rPr lang="en-US" sz="3600" b="0" i="1" dirty="0"/>
              <a:t>Reproducing Field Issues</a:t>
            </a:r>
            <a:br>
              <a:rPr lang="en-US" sz="4400" b="0" i="1" dirty="0"/>
            </a:br>
            <a:br>
              <a:rPr lang="en-US" sz="4400" b="0" i="1" dirty="0"/>
            </a:br>
            <a:endParaRPr lang="en-US" sz="4400" b="0" i="1" dirty="0"/>
          </a:p>
        </p:txBody>
      </p:sp>
    </p:spTree>
    <p:extLst>
      <p:ext uri="{BB962C8B-B14F-4D97-AF65-F5344CB8AC3E}">
        <p14:creationId xmlns:p14="http://schemas.microsoft.com/office/powerpoint/2010/main" val="593015128"/>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7"/>
          <p:cNvSpPr txBox="1"/>
          <p:nvPr/>
        </p:nvSpPr>
        <p:spPr>
          <a:xfrm>
            <a:off x="2057401" y="1752601"/>
            <a:ext cx="7377595" cy="5816977"/>
          </a:xfrm>
          <a:prstGeom prst="rect">
            <a:avLst/>
          </a:prstGeom>
          <a:noFill/>
        </p:spPr>
        <p:txBody>
          <a:bodyPr wrap="square" rtlCol="0">
            <a:spAutoFit/>
          </a:bodyPr>
          <a:lstStyle/>
          <a:p>
            <a:pPr marL="343769" indent="-343769">
              <a:buFont typeface="Wingdings" panose="05000000000000000000" pitchFamily="2" charset="2"/>
              <a:buChar char="§"/>
            </a:pPr>
            <a:r>
              <a:rPr lang="en-US" sz="2000" dirty="0">
                <a:latin typeface="Arial" pitchFamily="34" charset="0"/>
                <a:cs typeface="Arial" pitchFamily="34" charset="0"/>
              </a:rPr>
              <a:t>“Design Error Detection” function of Simulink Design Verifier</a:t>
            </a:r>
            <a:endParaRPr lang="en-US" dirty="0">
              <a:latin typeface="Arial" pitchFamily="34" charset="0"/>
              <a:cs typeface="Arial" pitchFamily="34" charset="0"/>
            </a:endParaRPr>
          </a:p>
          <a:p>
            <a:pPr marL="800969" lvl="1" indent="-343769">
              <a:buFont typeface="Arial" panose="020B0604020202020204" pitchFamily="34" charset="0"/>
              <a:buChar char="•"/>
            </a:pPr>
            <a:r>
              <a:rPr lang="en-US" dirty="0">
                <a:latin typeface="Arial" pitchFamily="34" charset="0"/>
                <a:cs typeface="Arial" pitchFamily="34" charset="0"/>
              </a:rPr>
              <a:t>Analyzed the model over ranges of inputs and calibration</a:t>
            </a:r>
          </a:p>
          <a:p>
            <a:pPr marL="800969" lvl="1" indent="-343769">
              <a:buFont typeface="Arial" panose="020B0604020202020204" pitchFamily="34" charset="0"/>
              <a:buChar char="•"/>
            </a:pPr>
            <a:r>
              <a:rPr lang="en-US" dirty="0">
                <a:latin typeface="Arial" pitchFamily="34" charset="0"/>
                <a:cs typeface="Arial" pitchFamily="34" charset="0"/>
              </a:rPr>
              <a:t>Found dead logic and divide by zero</a:t>
            </a:r>
          </a:p>
          <a:p>
            <a:pPr marL="800969" lvl="1" indent="-343769">
              <a:buFont typeface="Arial" panose="020B0604020202020204" pitchFamily="34" charset="0"/>
              <a:buChar char="•"/>
            </a:pPr>
            <a:r>
              <a:rPr lang="en-US" dirty="0">
                <a:latin typeface="Arial" pitchFamily="34" charset="0"/>
                <a:cs typeface="Arial" pitchFamily="34" charset="0"/>
              </a:rPr>
              <a:t>Automated, easy, just a few mouse clicks</a:t>
            </a:r>
          </a:p>
          <a:p>
            <a:pPr marL="343769" indent="-343769">
              <a:buFont typeface="Arial" panose="020B0604020202020204" pitchFamily="34" charset="0"/>
              <a:buChar char="•"/>
            </a:pPr>
            <a:r>
              <a:rPr lang="en-US" dirty="0">
                <a:latin typeface="Arial" pitchFamily="34" charset="0"/>
                <a:cs typeface="Arial" pitchFamily="34" charset="0"/>
              </a:rPr>
              <a:t>Requirements for the tool</a:t>
            </a:r>
          </a:p>
          <a:p>
            <a:pPr marL="800969" lvl="1" indent="-343769">
              <a:buFont typeface="Arial" panose="020B0604020202020204" pitchFamily="34" charset="0"/>
              <a:buChar char="•"/>
            </a:pPr>
            <a:r>
              <a:rPr lang="en-US" dirty="0">
                <a:latin typeface="Arial" pitchFamily="34" charset="0"/>
                <a:cs typeface="Arial" pitchFamily="34" charset="0"/>
              </a:rPr>
              <a:t>Then go to  demo, don’t over-explain why or how</a:t>
            </a:r>
          </a:p>
          <a:p>
            <a:pPr marL="800969" lvl="1" indent="-343769">
              <a:buFont typeface="Wingdings" panose="05000000000000000000" pitchFamily="2" charset="2"/>
              <a:buChar char="§"/>
            </a:pPr>
            <a:endParaRPr lang="en-US" sz="2000" dirty="0">
              <a:latin typeface="Arial" pitchFamily="34" charset="0"/>
              <a:cs typeface="Arial" pitchFamily="34" charset="0"/>
            </a:endParaRPr>
          </a:p>
          <a:p>
            <a:pPr marL="343769" indent="-343769">
              <a:buFont typeface="Wingdings" panose="05000000000000000000" pitchFamily="2" charset="2"/>
              <a:buChar char="§"/>
            </a:pPr>
            <a:r>
              <a:rPr lang="en-US" sz="2000" dirty="0">
                <a:latin typeface="Arial" pitchFamily="34" charset="0"/>
                <a:cs typeface="Arial" pitchFamily="34" charset="0"/>
              </a:rPr>
              <a:t>Let’s take a look at the “Property Proving” function Simulink Design Verifier</a:t>
            </a:r>
          </a:p>
          <a:p>
            <a:pPr marL="800100" lvl="1" indent="-342900">
              <a:buFont typeface="Arial" panose="020B0604020202020204" pitchFamily="34" charset="0"/>
              <a:buChar char="•"/>
            </a:pPr>
            <a:r>
              <a:rPr lang="en-US" dirty="0">
                <a:latin typeface="Arial" pitchFamily="34" charset="0"/>
                <a:cs typeface="Arial" pitchFamily="34" charset="0"/>
              </a:rPr>
              <a:t>Based on modeling requirements</a:t>
            </a:r>
          </a:p>
          <a:p>
            <a:pPr marL="800100" lvl="1" indent="-342900">
              <a:buFont typeface="Arial" panose="020B0604020202020204" pitchFamily="34" charset="0"/>
              <a:buChar char="•"/>
            </a:pPr>
            <a:r>
              <a:rPr lang="en-US" dirty="0">
                <a:latin typeface="Arial" pitchFamily="34" charset="0"/>
                <a:cs typeface="Arial" pitchFamily="34" charset="0"/>
              </a:rPr>
              <a:t>Model expected behavior along with input constraints</a:t>
            </a:r>
          </a:p>
          <a:p>
            <a:pPr marL="800100" lvl="1" indent="-342900">
              <a:buFont typeface="Arial" panose="020B0604020202020204" pitchFamily="34" charset="0"/>
              <a:buChar char="•"/>
            </a:pPr>
            <a:r>
              <a:rPr lang="en-US" dirty="0">
                <a:latin typeface="Arial" pitchFamily="34" charset="0"/>
                <a:cs typeface="Arial" pitchFamily="34" charset="0"/>
              </a:rPr>
              <a:t>Instead of requirement alone, include the known field conditions and observed behavior</a:t>
            </a:r>
          </a:p>
          <a:p>
            <a:pPr marL="800100" lvl="1" indent="-342900">
              <a:buFont typeface="Arial" panose="020B0604020202020204" pitchFamily="34" charset="0"/>
              <a:buChar char="•"/>
            </a:pPr>
            <a:r>
              <a:rPr lang="en-US" dirty="0">
                <a:latin typeface="Arial" pitchFamily="34" charset="0"/>
                <a:cs typeface="Arial" pitchFamily="34" charset="0"/>
              </a:rPr>
              <a:t>See if it can find the issue, if it can it will give us a test cases for debugging</a:t>
            </a:r>
          </a:p>
          <a:p>
            <a:pPr marL="800100" lvl="1" indent="-342900">
              <a:buFont typeface="Arial" panose="020B0604020202020204" pitchFamily="34" charset="0"/>
              <a:buChar char="•"/>
            </a:pPr>
            <a:r>
              <a:rPr lang="en-US" dirty="0">
                <a:latin typeface="Arial" pitchFamily="34" charset="0"/>
                <a:cs typeface="Arial" pitchFamily="34" charset="0"/>
              </a:rPr>
              <a:t>Upfront work</a:t>
            </a:r>
          </a:p>
          <a:p>
            <a:pPr marL="800100" lvl="1" indent="-342900">
              <a:buFont typeface="Arial" panose="020B0604020202020204" pitchFamily="34" charset="0"/>
              <a:buChar char="•"/>
            </a:pPr>
            <a:r>
              <a:rPr lang="en-US" dirty="0">
                <a:latin typeface="Arial" pitchFamily="34" charset="0"/>
                <a:cs typeface="Arial" pitchFamily="34" charset="0"/>
              </a:rPr>
              <a:t>In the past, </a:t>
            </a:r>
            <a:r>
              <a:rPr lang="en-US" dirty="0" err="1">
                <a:latin typeface="Arial" pitchFamily="34" charset="0"/>
                <a:cs typeface="Arial" pitchFamily="34" charset="0"/>
              </a:rPr>
              <a:t>Req</a:t>
            </a:r>
            <a:r>
              <a:rPr lang="en-US" dirty="0">
                <a:latin typeface="Arial" pitchFamily="34" charset="0"/>
                <a:cs typeface="Arial" pitchFamily="34" charset="0"/>
              </a:rPr>
              <a:t> </a:t>
            </a:r>
            <a:r>
              <a:rPr lang="en-US" dirty="0" err="1">
                <a:latin typeface="Arial" pitchFamily="34" charset="0"/>
                <a:cs typeface="Arial" pitchFamily="34" charset="0"/>
              </a:rPr>
              <a:t>Func</a:t>
            </a:r>
            <a:r>
              <a:rPr lang="en-US" dirty="0">
                <a:latin typeface="Arial" pitchFamily="34" charset="0"/>
                <a:cs typeface="Arial" pitchFamily="34" charset="0"/>
              </a:rPr>
              <a:t> </a:t>
            </a:r>
            <a:r>
              <a:rPr lang="en-US" dirty="0" err="1">
                <a:latin typeface="Arial" pitchFamily="34" charset="0"/>
                <a:cs typeface="Arial" pitchFamily="34" charset="0"/>
              </a:rPr>
              <a:t>Ver</a:t>
            </a:r>
            <a:r>
              <a:rPr lang="en-US" dirty="0">
                <a:latin typeface="Arial" pitchFamily="34" charset="0"/>
                <a:cs typeface="Arial" pitchFamily="34" charset="0"/>
              </a:rPr>
              <a:t> was good enough</a:t>
            </a:r>
          </a:p>
          <a:p>
            <a:pPr marL="800100" lvl="1" indent="-342900">
              <a:buFont typeface="Arial" panose="020B0604020202020204" pitchFamily="34" charset="0"/>
              <a:buChar char="•"/>
            </a:pPr>
            <a:r>
              <a:rPr lang="en-US" dirty="0">
                <a:latin typeface="Arial" pitchFamily="34" charset="0"/>
                <a:cs typeface="Arial" pitchFamily="34" charset="0"/>
              </a:rPr>
              <a:t>Needed to deliver for vehicle testing</a:t>
            </a:r>
          </a:p>
          <a:p>
            <a:pPr marL="342900" indent="-342900">
              <a:buFont typeface="Wingdings" panose="05000000000000000000" pitchFamily="2" charset="2"/>
              <a:buChar char="§"/>
            </a:pPr>
            <a:endParaRPr lang="en-US" sz="2000" dirty="0">
              <a:latin typeface="Arial" pitchFamily="34" charset="0"/>
              <a:cs typeface="Arial" pitchFamily="34" charset="0"/>
            </a:endParaRPr>
          </a:p>
          <a:p>
            <a:pPr marL="342900" indent="-342900">
              <a:buFont typeface="Wingdings" panose="05000000000000000000" pitchFamily="2" charset="2"/>
              <a:buChar char="§"/>
            </a:pPr>
            <a:endParaRPr lang="en-US" sz="2000" dirty="0">
              <a:latin typeface="Arial" pitchFamily="34" charset="0"/>
              <a:cs typeface="Arial" pitchFamily="34" charset="0"/>
            </a:endParaRPr>
          </a:p>
        </p:txBody>
      </p:sp>
      <p:sp>
        <p:nvSpPr>
          <p:cNvPr id="2" name="Title 1"/>
          <p:cNvSpPr>
            <a:spLocks noGrp="1"/>
          </p:cNvSpPr>
          <p:nvPr>
            <p:ph type="title"/>
          </p:nvPr>
        </p:nvSpPr>
        <p:spPr>
          <a:xfrm>
            <a:off x="1752600" y="457200"/>
            <a:ext cx="8458200" cy="990600"/>
          </a:xfrm>
        </p:spPr>
        <p:txBody>
          <a:bodyPr/>
          <a:lstStyle/>
          <a:p>
            <a:r>
              <a:rPr lang="en-US" dirty="0"/>
              <a:t>Timely, automated, Is there a tool/method to help me debug these field issues and test more operating conditions?</a:t>
            </a:r>
          </a:p>
        </p:txBody>
      </p:sp>
    </p:spTree>
    <p:extLst>
      <p:ext uri="{BB962C8B-B14F-4D97-AF65-F5344CB8AC3E}">
        <p14:creationId xmlns:p14="http://schemas.microsoft.com/office/powerpoint/2010/main" val="2746142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xEl>
                                              <p:pRg st="13" end="13"/>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0731" y="1432500"/>
            <a:ext cx="5168027" cy="4267200"/>
          </a:xfrm>
        </p:spPr>
        <p:txBody>
          <a:bodyPr/>
          <a:lstStyle/>
          <a:p>
            <a:r>
              <a:rPr lang="en-US" sz="2000" b="1" dirty="0"/>
              <a:t>Construct a “property” for Simulink Design Verifier</a:t>
            </a:r>
          </a:p>
          <a:p>
            <a:endParaRPr lang="en-US" sz="2000" b="1" dirty="0"/>
          </a:p>
          <a:p>
            <a:r>
              <a:rPr lang="en-US" sz="2000" b="1" dirty="0"/>
              <a:t>Leverage Calibration parameter values from field test</a:t>
            </a:r>
          </a:p>
          <a:p>
            <a:endParaRPr lang="en-US" sz="2000" b="1" dirty="0"/>
          </a:p>
          <a:p>
            <a:r>
              <a:rPr lang="en-US" sz="2000" b="1" dirty="0"/>
              <a:t>Ask tool to prove whether errant condition can occur</a:t>
            </a:r>
          </a:p>
          <a:p>
            <a:endParaRPr lang="en-US" sz="2000" b="1" dirty="0"/>
          </a:p>
          <a:p>
            <a:r>
              <a:rPr lang="en-US" sz="2000" b="1" dirty="0"/>
              <a:t>Use generated test case to debug</a:t>
            </a:r>
          </a:p>
          <a:p>
            <a:endParaRPr lang="en-US" sz="2000" b="1" dirty="0"/>
          </a:p>
          <a:p>
            <a:r>
              <a:rPr lang="en-US" sz="2000" b="1" dirty="0"/>
              <a:t>Re-usable to prove correct behavior</a:t>
            </a:r>
          </a:p>
          <a:p>
            <a:endParaRPr lang="en-US" sz="2000" b="1" dirty="0"/>
          </a:p>
          <a:p>
            <a:endParaRPr lang="en-US" sz="2000" b="1" dirty="0"/>
          </a:p>
        </p:txBody>
      </p:sp>
      <p:sp>
        <p:nvSpPr>
          <p:cNvPr id="2" name="Title 1"/>
          <p:cNvSpPr>
            <a:spLocks noGrp="1"/>
          </p:cNvSpPr>
          <p:nvPr>
            <p:ph type="title"/>
          </p:nvPr>
        </p:nvSpPr>
        <p:spPr>
          <a:xfrm>
            <a:off x="457201" y="381000"/>
            <a:ext cx="10742957" cy="990600"/>
          </a:xfrm>
        </p:spPr>
        <p:txBody>
          <a:bodyPr/>
          <a:lstStyle/>
          <a:p>
            <a:r>
              <a:rPr lang="en-US" dirty="0"/>
              <a:t>Use Formal Verification to Reproduce the Field Issue:</a:t>
            </a:r>
            <a:br>
              <a:rPr lang="en-US" dirty="0"/>
            </a:br>
            <a:r>
              <a:rPr lang="en-US" dirty="0"/>
              <a:t>Identify Failure Mode in Model</a:t>
            </a:r>
          </a:p>
        </p:txBody>
      </p:sp>
      <p:grpSp>
        <p:nvGrpSpPr>
          <p:cNvPr id="8" name="Group 7"/>
          <p:cNvGrpSpPr/>
          <p:nvPr/>
        </p:nvGrpSpPr>
        <p:grpSpPr>
          <a:xfrm>
            <a:off x="5826618" y="1838326"/>
            <a:ext cx="5876925" cy="4410075"/>
            <a:chOff x="5928519" y="1447800"/>
            <a:chExt cx="5876925" cy="4410075"/>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8519" y="1447800"/>
              <a:ext cx="5876925" cy="4410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7084582" y="2590800"/>
              <a:ext cx="947695" cy="584775"/>
            </a:xfrm>
            <a:prstGeom prst="rect">
              <a:avLst/>
            </a:prstGeom>
            <a:noFill/>
          </p:spPr>
          <p:txBody>
            <a:bodyPr wrap="none" rtlCol="0">
              <a:spAutoFit/>
            </a:bodyPr>
            <a:lstStyle/>
            <a:p>
              <a:pPr algn="ctr"/>
              <a:r>
                <a:rPr lang="en-US" sz="1600" dirty="0">
                  <a:solidFill>
                    <a:srgbClr val="FF0000"/>
                  </a:solidFill>
                  <a:latin typeface="Arial" pitchFamily="34" charset="0"/>
                  <a:cs typeface="Arial" pitchFamily="34" charset="0"/>
                </a:rPr>
                <a:t>Controls</a:t>
              </a:r>
            </a:p>
            <a:p>
              <a:pPr algn="ctr"/>
              <a:r>
                <a:rPr lang="en-US" sz="1600" dirty="0">
                  <a:solidFill>
                    <a:srgbClr val="FF0000"/>
                  </a:solidFill>
                  <a:latin typeface="Arial" pitchFamily="34" charset="0"/>
                  <a:cs typeface="Arial" pitchFamily="34" charset="0"/>
                </a:rPr>
                <a:t>Model</a:t>
              </a:r>
            </a:p>
          </p:txBody>
        </p:sp>
        <p:sp>
          <p:nvSpPr>
            <p:cNvPr id="9" name="TextBox 8"/>
            <p:cNvSpPr txBox="1"/>
            <p:nvPr/>
          </p:nvSpPr>
          <p:spPr>
            <a:xfrm>
              <a:off x="10271919" y="3369903"/>
              <a:ext cx="1295400" cy="584775"/>
            </a:xfrm>
            <a:prstGeom prst="rect">
              <a:avLst/>
            </a:prstGeom>
            <a:noFill/>
          </p:spPr>
          <p:txBody>
            <a:bodyPr wrap="square" rtlCol="0">
              <a:spAutoFit/>
            </a:bodyPr>
            <a:lstStyle/>
            <a:p>
              <a:pPr algn="ctr"/>
              <a:r>
                <a:rPr lang="en-US" sz="1600" dirty="0">
                  <a:solidFill>
                    <a:srgbClr val="FF0000"/>
                  </a:solidFill>
                  <a:latin typeface="Arial" pitchFamily="34" charset="0"/>
                  <a:cs typeface="Arial" pitchFamily="34" charset="0"/>
                </a:rPr>
                <a:t>Verification Logic</a:t>
              </a:r>
            </a:p>
          </p:txBody>
        </p:sp>
      </p:grpSp>
      <p:grpSp>
        <p:nvGrpSpPr>
          <p:cNvPr id="7" name="Group 6"/>
          <p:cNvGrpSpPr/>
          <p:nvPr/>
        </p:nvGrpSpPr>
        <p:grpSpPr>
          <a:xfrm>
            <a:off x="6730133" y="1143000"/>
            <a:ext cx="5222383" cy="2112104"/>
            <a:chOff x="6832034" y="609600"/>
            <a:chExt cx="5222383" cy="2112104"/>
          </a:xfrm>
        </p:grpSpPr>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034" y="609600"/>
              <a:ext cx="5222383" cy="12751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rapezoid 4"/>
            <p:cNvSpPr/>
            <p:nvPr/>
          </p:nvSpPr>
          <p:spPr>
            <a:xfrm rot="10800000">
              <a:off x="6984434" y="1905000"/>
              <a:ext cx="5050212" cy="816704"/>
            </a:xfrm>
            <a:custGeom>
              <a:avLst/>
              <a:gdLst>
                <a:gd name="connsiteX0" fmla="*/ 0 w 3973484"/>
                <a:gd name="connsiteY0" fmla="*/ 838200 h 838200"/>
                <a:gd name="connsiteX1" fmla="*/ 1059543 w 3973484"/>
                <a:gd name="connsiteY1" fmla="*/ 0 h 838200"/>
                <a:gd name="connsiteX2" fmla="*/ 2913941 w 3973484"/>
                <a:gd name="connsiteY2" fmla="*/ 0 h 838200"/>
                <a:gd name="connsiteX3" fmla="*/ 3973484 w 3973484"/>
                <a:gd name="connsiteY3" fmla="*/ 838200 h 838200"/>
                <a:gd name="connsiteX4" fmla="*/ 0 w 3973484"/>
                <a:gd name="connsiteY4" fmla="*/ 838200 h 838200"/>
                <a:gd name="connsiteX0" fmla="*/ 0 w 3847360"/>
                <a:gd name="connsiteY0" fmla="*/ 838200 h 838200"/>
                <a:gd name="connsiteX1" fmla="*/ 933419 w 3847360"/>
                <a:gd name="connsiteY1" fmla="*/ 0 h 838200"/>
                <a:gd name="connsiteX2" fmla="*/ 2787817 w 3847360"/>
                <a:gd name="connsiteY2" fmla="*/ 0 h 838200"/>
                <a:gd name="connsiteX3" fmla="*/ 3847360 w 3847360"/>
                <a:gd name="connsiteY3" fmla="*/ 838200 h 838200"/>
                <a:gd name="connsiteX4" fmla="*/ 0 w 3847360"/>
                <a:gd name="connsiteY4" fmla="*/ 838200 h 838200"/>
                <a:gd name="connsiteX0" fmla="*/ 0 w 3847360"/>
                <a:gd name="connsiteY0" fmla="*/ 869731 h 869731"/>
                <a:gd name="connsiteX1" fmla="*/ 933419 w 3847360"/>
                <a:gd name="connsiteY1" fmla="*/ 31531 h 869731"/>
                <a:gd name="connsiteX2" fmla="*/ 1731528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933419 w 3847360"/>
                <a:gd name="connsiteY1" fmla="*/ 31531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919771 w 3847360"/>
                <a:gd name="connsiteY1" fmla="*/ 11060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9731 h 869731"/>
                <a:gd name="connsiteX1" fmla="*/ 824237 w 3847360"/>
                <a:gd name="connsiteY1" fmla="*/ 17884 h 869731"/>
                <a:gd name="connsiteX2" fmla="*/ 1920714 w 3847360"/>
                <a:gd name="connsiteY2" fmla="*/ 0 h 869731"/>
                <a:gd name="connsiteX3" fmla="*/ 3847360 w 3847360"/>
                <a:gd name="connsiteY3" fmla="*/ 869731 h 869731"/>
                <a:gd name="connsiteX4" fmla="*/ 0 w 3847360"/>
                <a:gd name="connsiteY4" fmla="*/ 869731 h 869731"/>
                <a:gd name="connsiteX0" fmla="*/ 0 w 3847360"/>
                <a:gd name="connsiteY0" fmla="*/ 862907 h 862907"/>
                <a:gd name="connsiteX1" fmla="*/ 824237 w 3847360"/>
                <a:gd name="connsiteY1" fmla="*/ 11060 h 862907"/>
                <a:gd name="connsiteX2" fmla="*/ 2098134 w 3847360"/>
                <a:gd name="connsiteY2" fmla="*/ 0 h 862907"/>
                <a:gd name="connsiteX3" fmla="*/ 3847360 w 3847360"/>
                <a:gd name="connsiteY3" fmla="*/ 862907 h 862907"/>
                <a:gd name="connsiteX4" fmla="*/ 0 w 3847360"/>
                <a:gd name="connsiteY4" fmla="*/ 862907 h 862907"/>
                <a:gd name="connsiteX0" fmla="*/ 0 w 3356041"/>
                <a:gd name="connsiteY0" fmla="*/ 883379 h 883379"/>
                <a:gd name="connsiteX1" fmla="*/ 332918 w 3356041"/>
                <a:gd name="connsiteY1" fmla="*/ 11060 h 883379"/>
                <a:gd name="connsiteX2" fmla="*/ 1606815 w 3356041"/>
                <a:gd name="connsiteY2" fmla="*/ 0 h 883379"/>
                <a:gd name="connsiteX3" fmla="*/ 3356041 w 3356041"/>
                <a:gd name="connsiteY3" fmla="*/ 862907 h 883379"/>
                <a:gd name="connsiteX4" fmla="*/ 0 w 3356041"/>
                <a:gd name="connsiteY4" fmla="*/ 883379 h 883379"/>
                <a:gd name="connsiteX0" fmla="*/ 0 w 5212137"/>
                <a:gd name="connsiteY0" fmla="*/ 883379 h 883379"/>
                <a:gd name="connsiteX1" fmla="*/ 332918 w 5212137"/>
                <a:gd name="connsiteY1" fmla="*/ 11060 h 883379"/>
                <a:gd name="connsiteX2" fmla="*/ 1606815 w 5212137"/>
                <a:gd name="connsiteY2" fmla="*/ 0 h 883379"/>
                <a:gd name="connsiteX3" fmla="*/ 5212137 w 5212137"/>
                <a:gd name="connsiteY3" fmla="*/ 883379 h 883379"/>
                <a:gd name="connsiteX4" fmla="*/ 0 w 5212137"/>
                <a:gd name="connsiteY4" fmla="*/ 883379 h 883379"/>
                <a:gd name="connsiteX0" fmla="*/ 0 w 5231187"/>
                <a:gd name="connsiteY0" fmla="*/ 892904 h 892904"/>
                <a:gd name="connsiteX1" fmla="*/ 351968 w 5231187"/>
                <a:gd name="connsiteY1" fmla="*/ 11060 h 892904"/>
                <a:gd name="connsiteX2" fmla="*/ 1625865 w 5231187"/>
                <a:gd name="connsiteY2" fmla="*/ 0 h 892904"/>
                <a:gd name="connsiteX3" fmla="*/ 5231187 w 5231187"/>
                <a:gd name="connsiteY3" fmla="*/ 883379 h 892904"/>
                <a:gd name="connsiteX4" fmla="*/ 0 w 5231187"/>
                <a:gd name="connsiteY4" fmla="*/ 892904 h 892904"/>
                <a:gd name="connsiteX0" fmla="*/ 0 w 5050212"/>
                <a:gd name="connsiteY0" fmla="*/ 892904 h 892904"/>
                <a:gd name="connsiteX1" fmla="*/ 351968 w 5050212"/>
                <a:gd name="connsiteY1" fmla="*/ 11060 h 892904"/>
                <a:gd name="connsiteX2" fmla="*/ 1625865 w 5050212"/>
                <a:gd name="connsiteY2" fmla="*/ 0 h 892904"/>
                <a:gd name="connsiteX3" fmla="*/ 5050212 w 5050212"/>
                <a:gd name="connsiteY3" fmla="*/ 892904 h 892904"/>
                <a:gd name="connsiteX4" fmla="*/ 0 w 5050212"/>
                <a:gd name="connsiteY4" fmla="*/ 892904 h 892904"/>
                <a:gd name="connsiteX0" fmla="*/ 0 w 5050212"/>
                <a:gd name="connsiteY0" fmla="*/ 938994 h 938994"/>
                <a:gd name="connsiteX1" fmla="*/ 561518 w 5050212"/>
                <a:gd name="connsiteY1" fmla="*/ 0 h 938994"/>
                <a:gd name="connsiteX2" fmla="*/ 1625865 w 5050212"/>
                <a:gd name="connsiteY2" fmla="*/ 46090 h 938994"/>
                <a:gd name="connsiteX3" fmla="*/ 5050212 w 5050212"/>
                <a:gd name="connsiteY3" fmla="*/ 938994 h 938994"/>
                <a:gd name="connsiteX4" fmla="*/ 0 w 5050212"/>
                <a:gd name="connsiteY4" fmla="*/ 938994 h 938994"/>
                <a:gd name="connsiteX0" fmla="*/ 0 w 5050212"/>
                <a:gd name="connsiteY0" fmla="*/ 892904 h 892904"/>
                <a:gd name="connsiteX1" fmla="*/ 551993 w 5050212"/>
                <a:gd name="connsiteY1" fmla="*/ 1535 h 892904"/>
                <a:gd name="connsiteX2" fmla="*/ 1625865 w 5050212"/>
                <a:gd name="connsiteY2" fmla="*/ 0 h 892904"/>
                <a:gd name="connsiteX3" fmla="*/ 5050212 w 5050212"/>
                <a:gd name="connsiteY3" fmla="*/ 892904 h 892904"/>
                <a:gd name="connsiteX4" fmla="*/ 0 w 5050212"/>
                <a:gd name="connsiteY4" fmla="*/ 892904 h 89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0212" h="892904">
                  <a:moveTo>
                    <a:pt x="0" y="892904"/>
                  </a:moveTo>
                  <a:lnTo>
                    <a:pt x="551993" y="1535"/>
                  </a:lnTo>
                  <a:lnTo>
                    <a:pt x="1625865" y="0"/>
                  </a:lnTo>
                  <a:lnTo>
                    <a:pt x="5050212" y="892904"/>
                  </a:lnTo>
                  <a:lnTo>
                    <a:pt x="0" y="892904"/>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pic>
        <p:nvPicPr>
          <p:cNvPr id="410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6906" y="2875388"/>
            <a:ext cx="6065838" cy="19699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5638845" y="2283081"/>
            <a:ext cx="6309299" cy="3276600"/>
            <a:chOff x="5699919" y="1524000"/>
            <a:chExt cx="6309299" cy="3276600"/>
          </a:xfrm>
        </p:grpSpPr>
        <p:grpSp>
          <p:nvGrpSpPr>
            <p:cNvPr id="11" name="Group 10"/>
            <p:cNvGrpSpPr/>
            <p:nvPr/>
          </p:nvGrpSpPr>
          <p:grpSpPr>
            <a:xfrm>
              <a:off x="5699919" y="1524000"/>
              <a:ext cx="6309299" cy="3276600"/>
              <a:chOff x="5699919" y="1524000"/>
              <a:chExt cx="6309299" cy="3276600"/>
            </a:xfrm>
          </p:grpSpPr>
          <p:pic>
            <p:nvPicPr>
              <p:cNvPr id="410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99919" y="1524000"/>
                <a:ext cx="6309299" cy="3276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10271919" y="2057400"/>
                <a:ext cx="1510350" cy="400110"/>
              </a:xfrm>
              <a:prstGeom prst="rect">
                <a:avLst/>
              </a:prstGeom>
              <a:noFill/>
            </p:spPr>
            <p:txBody>
              <a:bodyPr wrap="none" rtlCol="0">
                <a:spAutoFit/>
              </a:bodyPr>
              <a:lstStyle/>
              <a:p>
                <a:r>
                  <a:rPr lang="en-US" sz="2000" dirty="0">
                    <a:solidFill>
                      <a:srgbClr val="FF0000"/>
                    </a:solidFill>
                    <a:latin typeface="Arial" pitchFamily="34" charset="0"/>
                    <a:cs typeface="Arial" pitchFamily="34" charset="0"/>
                  </a:rPr>
                  <a:t>Always true</a:t>
                </a:r>
              </a:p>
            </p:txBody>
          </p:sp>
          <p:sp>
            <p:nvSpPr>
              <p:cNvPr id="18" name="TextBox 17"/>
              <p:cNvSpPr txBox="1"/>
              <p:nvPr/>
            </p:nvSpPr>
            <p:spPr>
              <a:xfrm>
                <a:off x="9662319" y="3886200"/>
                <a:ext cx="1728358" cy="400110"/>
              </a:xfrm>
              <a:prstGeom prst="rect">
                <a:avLst/>
              </a:prstGeom>
              <a:noFill/>
            </p:spPr>
            <p:txBody>
              <a:bodyPr wrap="none" rtlCol="0">
                <a:spAutoFit/>
              </a:bodyPr>
              <a:lstStyle/>
              <a:p>
                <a:r>
                  <a:rPr lang="en-US" sz="2000" dirty="0">
                    <a:solidFill>
                      <a:srgbClr val="FF0000"/>
                    </a:solidFill>
                    <a:latin typeface="Arial" pitchFamily="34" charset="0"/>
                    <a:cs typeface="Arial" pitchFamily="34" charset="0"/>
                  </a:rPr>
                  <a:t>Evaluated 2</a:t>
                </a:r>
                <a:r>
                  <a:rPr lang="en-US" sz="2000" baseline="30000" dirty="0">
                    <a:solidFill>
                      <a:srgbClr val="FF0000"/>
                    </a:solidFill>
                    <a:latin typeface="Arial" pitchFamily="34" charset="0"/>
                    <a:cs typeface="Arial" pitchFamily="34" charset="0"/>
                  </a:rPr>
                  <a:t>nd</a:t>
                </a:r>
              </a:p>
            </p:txBody>
          </p:sp>
        </p:grpSp>
        <p:sp>
          <p:nvSpPr>
            <p:cNvPr id="12" name="Curved Right Arrow 11"/>
            <p:cNvSpPr/>
            <p:nvPr/>
          </p:nvSpPr>
          <p:spPr>
            <a:xfrm rot="10800000">
              <a:off x="9890919" y="2743201"/>
              <a:ext cx="609600" cy="762000"/>
            </a:xfrm>
            <a:prstGeom prst="curved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19" name="Content Placeholder 15"/>
          <p:cNvSpPr txBox="1">
            <a:spLocks/>
          </p:cNvSpPr>
          <p:nvPr/>
        </p:nvSpPr>
        <p:spPr>
          <a:xfrm>
            <a:off x="1496187" y="5956044"/>
            <a:ext cx="8202457" cy="597157"/>
          </a:xfrm>
          <a:prstGeom prst="rect">
            <a:avLst/>
          </a:prstGeom>
          <a:solidFill>
            <a:schemeClr val="accent1">
              <a:lumMod val="20000"/>
              <a:lumOff val="80000"/>
            </a:schemeClr>
          </a:solidFill>
          <a:ln w="28575">
            <a:solidFill>
              <a:schemeClr val="tx1"/>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b="1" i="1" dirty="0"/>
              <a:t>Used the </a:t>
            </a:r>
            <a:r>
              <a:rPr lang="en-US" sz="2000" b="1" i="1" u="sng" dirty="0"/>
              <a:t>Property Proving</a:t>
            </a:r>
            <a:r>
              <a:rPr lang="en-US" sz="2000" b="1" i="1" dirty="0"/>
              <a:t> feature of Simulink Design Verifier</a:t>
            </a:r>
          </a:p>
        </p:txBody>
      </p:sp>
    </p:spTree>
    <p:extLst>
      <p:ext uri="{BB962C8B-B14F-4D97-AF65-F5344CB8AC3E}">
        <p14:creationId xmlns:p14="http://schemas.microsoft.com/office/powerpoint/2010/main" val="286580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01"/>
                                        </p:tgtEl>
                                        <p:attrNameLst>
                                          <p:attrName>style.visibility</p:attrName>
                                        </p:attrNameLst>
                                      </p:cBhvr>
                                      <p:to>
                                        <p:strVal val="visible"/>
                                      </p:to>
                                    </p:set>
                                  </p:childTnLst>
                                  <p:subTnLst>
                                    <p:set>
                                      <p:cBhvr override="childStyle">
                                        <p:cTn dur="1" fill="hold" display="0" masterRel="nextClick" afterEffect="1"/>
                                        <p:tgtEl>
                                          <p:spTgt spid="4101"/>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9" grpId="0" build="p" animBg="1"/>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0" name="Freeform 49"/>
          <p:cNvSpPr/>
          <p:nvPr/>
        </p:nvSpPr>
        <p:spPr>
          <a:xfrm>
            <a:off x="5029201" y="2447954"/>
            <a:ext cx="2102069" cy="1447802"/>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2" name="Title 1"/>
          <p:cNvSpPr>
            <a:spLocks noGrp="1"/>
          </p:cNvSpPr>
          <p:nvPr>
            <p:ph type="title"/>
          </p:nvPr>
        </p:nvSpPr>
        <p:spPr>
          <a:xfrm>
            <a:off x="1981200" y="457200"/>
            <a:ext cx="8229600" cy="990600"/>
          </a:xfrm>
        </p:spPr>
        <p:txBody>
          <a:bodyPr/>
          <a:lstStyle/>
          <a:p>
            <a:r>
              <a:rPr lang="en-US" sz="3200" dirty="0"/>
              <a:t>Formal Verification vs. Simulation Testing</a:t>
            </a:r>
          </a:p>
        </p:txBody>
      </p:sp>
      <p:grpSp>
        <p:nvGrpSpPr>
          <p:cNvPr id="6" name="Group 5"/>
          <p:cNvGrpSpPr/>
          <p:nvPr/>
        </p:nvGrpSpPr>
        <p:grpSpPr>
          <a:xfrm>
            <a:off x="2165132" y="2162822"/>
            <a:ext cx="2102069" cy="1723380"/>
            <a:chOff x="641131" y="1939118"/>
            <a:chExt cx="2864069" cy="2251882"/>
          </a:xfrm>
        </p:grpSpPr>
        <p:sp>
          <p:nvSpPr>
            <p:cNvPr id="4" name="Freeform 3"/>
            <p:cNvSpPr/>
            <p:nvPr/>
          </p:nvSpPr>
          <p:spPr>
            <a:xfrm>
              <a:off x="641131" y="2299206"/>
              <a:ext cx="2864069" cy="1891794"/>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5" name="TextBox 4"/>
            <p:cNvSpPr txBox="1"/>
            <p:nvPr/>
          </p:nvSpPr>
          <p:spPr>
            <a:xfrm>
              <a:off x="1143000" y="1939118"/>
              <a:ext cx="2161818" cy="3619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grpSp>
      <p:grpSp>
        <p:nvGrpSpPr>
          <p:cNvPr id="7" name="Group 6"/>
          <p:cNvGrpSpPr/>
          <p:nvPr/>
        </p:nvGrpSpPr>
        <p:grpSpPr>
          <a:xfrm>
            <a:off x="7727732" y="2162822"/>
            <a:ext cx="2102069" cy="1723380"/>
            <a:chOff x="641131" y="1939118"/>
            <a:chExt cx="2864069" cy="2251882"/>
          </a:xfrm>
        </p:grpSpPr>
        <p:sp>
          <p:nvSpPr>
            <p:cNvPr id="8" name="Freeform 7"/>
            <p:cNvSpPr/>
            <p:nvPr/>
          </p:nvSpPr>
          <p:spPr>
            <a:xfrm>
              <a:off x="641131" y="2299206"/>
              <a:ext cx="2864069" cy="1891794"/>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TextBox 8"/>
            <p:cNvSpPr txBox="1"/>
            <p:nvPr/>
          </p:nvSpPr>
          <p:spPr>
            <a:xfrm>
              <a:off x="1143000" y="1939118"/>
              <a:ext cx="2161818" cy="36194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grpSp>
      <p:sp>
        <p:nvSpPr>
          <p:cNvPr id="11" name="Freeform 10"/>
          <p:cNvSpPr/>
          <p:nvPr/>
        </p:nvSpPr>
        <p:spPr>
          <a:xfrm>
            <a:off x="5029201" y="2438400"/>
            <a:ext cx="2102069" cy="1447802"/>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2" name="TextBox 11"/>
          <p:cNvSpPr txBox="1"/>
          <p:nvPr/>
        </p:nvSpPr>
        <p:spPr>
          <a:xfrm>
            <a:off x="5397545" y="2162823"/>
            <a:ext cx="1586655" cy="276999"/>
          </a:xfrm>
          <a:prstGeom prst="rect">
            <a:avLst/>
          </a:prstGeom>
          <a:noFill/>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200" dirty="0">
                <a:latin typeface="Arial" pitchFamily="34" charset="0"/>
                <a:cs typeface="Arial" pitchFamily="34" charset="0"/>
              </a:rPr>
              <a:t>Design Space</a:t>
            </a:r>
          </a:p>
        </p:txBody>
      </p:sp>
      <p:sp>
        <p:nvSpPr>
          <p:cNvPr id="16" name="TextBox 15"/>
          <p:cNvSpPr txBox="1"/>
          <p:nvPr/>
        </p:nvSpPr>
        <p:spPr>
          <a:xfrm>
            <a:off x="2238376" y="4010026"/>
            <a:ext cx="2159393" cy="307777"/>
          </a:xfrm>
          <a:prstGeom prst="rect">
            <a:avLst/>
          </a:prstGeom>
          <a:noFill/>
        </p:spPr>
        <p:txBody>
          <a:bodyPr wrap="square" rtlCol="0">
            <a:spAutoFit/>
          </a:bodyPr>
          <a:lstStyle/>
          <a:p>
            <a:pPr algn="ctr"/>
            <a:r>
              <a:rPr lang="en-US" sz="1400" b="1" dirty="0">
                <a:latin typeface="Arial" pitchFamily="34" charset="0"/>
                <a:cs typeface="Arial" pitchFamily="34" charset="0"/>
              </a:rPr>
              <a:t>SIMULATION TESTING</a:t>
            </a:r>
          </a:p>
        </p:txBody>
      </p:sp>
      <p:sp>
        <p:nvSpPr>
          <p:cNvPr id="17" name="TextBox 16"/>
          <p:cNvSpPr txBox="1"/>
          <p:nvPr/>
        </p:nvSpPr>
        <p:spPr>
          <a:xfrm>
            <a:off x="4937234" y="4009704"/>
            <a:ext cx="2286000" cy="523220"/>
          </a:xfrm>
          <a:prstGeom prst="rect">
            <a:avLst/>
          </a:prstGeom>
          <a:noFill/>
        </p:spPr>
        <p:txBody>
          <a:bodyPr wrap="square" rtlCol="0">
            <a:spAutoFit/>
          </a:bodyPr>
          <a:lstStyle/>
          <a:p>
            <a:pPr algn="ctr"/>
            <a:r>
              <a:rPr lang="en-US" sz="1400" b="1" dirty="0">
                <a:latin typeface="Arial" pitchFamily="34" charset="0"/>
                <a:cs typeface="Arial" pitchFamily="34" charset="0"/>
              </a:rPr>
              <a:t>FORMAL VERIFICATION</a:t>
            </a:r>
            <a:br>
              <a:rPr lang="en-US" sz="1400" b="1" dirty="0">
                <a:latin typeface="Arial" pitchFamily="34" charset="0"/>
                <a:cs typeface="Arial" pitchFamily="34" charset="0"/>
              </a:rPr>
            </a:br>
            <a:r>
              <a:rPr lang="en-US" sz="1400" dirty="0">
                <a:latin typeface="Arial" pitchFamily="34" charset="0"/>
                <a:cs typeface="Arial" pitchFamily="34" charset="0"/>
              </a:rPr>
              <a:t>(Ideal case)</a:t>
            </a:r>
          </a:p>
        </p:txBody>
      </p:sp>
      <p:sp>
        <p:nvSpPr>
          <p:cNvPr id="18" name="TextBox 17"/>
          <p:cNvSpPr txBox="1"/>
          <p:nvPr/>
        </p:nvSpPr>
        <p:spPr>
          <a:xfrm>
            <a:off x="7746402" y="4009704"/>
            <a:ext cx="2616798" cy="523220"/>
          </a:xfrm>
          <a:prstGeom prst="rect">
            <a:avLst/>
          </a:prstGeom>
          <a:noFill/>
        </p:spPr>
        <p:txBody>
          <a:bodyPr wrap="square" rtlCol="0">
            <a:spAutoFit/>
          </a:bodyPr>
          <a:lstStyle/>
          <a:p>
            <a:pPr algn="ctr"/>
            <a:r>
              <a:rPr lang="en-US" sz="1400" b="1" dirty="0">
                <a:latin typeface="Arial" pitchFamily="34" charset="0"/>
                <a:cs typeface="Arial" pitchFamily="34" charset="0"/>
              </a:rPr>
              <a:t>FORMAL VERIFICATION*</a:t>
            </a:r>
            <a:br>
              <a:rPr lang="en-US" sz="1400" b="1" dirty="0">
                <a:latin typeface="Arial" pitchFamily="34" charset="0"/>
                <a:cs typeface="Arial" pitchFamily="34" charset="0"/>
              </a:rPr>
            </a:br>
            <a:r>
              <a:rPr lang="en-US" sz="1400" dirty="0">
                <a:latin typeface="Arial" pitchFamily="34" charset="0"/>
                <a:cs typeface="Arial" pitchFamily="34" charset="0"/>
              </a:rPr>
              <a:t>(Real-world)</a:t>
            </a:r>
          </a:p>
        </p:txBody>
      </p:sp>
      <p:sp>
        <p:nvSpPr>
          <p:cNvPr id="36" name="TextBox 35"/>
          <p:cNvSpPr txBox="1"/>
          <p:nvPr/>
        </p:nvSpPr>
        <p:spPr>
          <a:xfrm>
            <a:off x="3057437" y="244359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nvGrpSpPr>
          <p:cNvPr id="14" name="Group 13"/>
          <p:cNvGrpSpPr/>
          <p:nvPr/>
        </p:nvGrpSpPr>
        <p:grpSpPr>
          <a:xfrm>
            <a:off x="2107808" y="2479358"/>
            <a:ext cx="2035895" cy="1532930"/>
            <a:chOff x="583807" y="2479358"/>
            <a:chExt cx="2035895" cy="1532930"/>
          </a:xfrm>
        </p:grpSpPr>
        <p:sp>
          <p:nvSpPr>
            <p:cNvPr id="19" name="TextBox 18"/>
            <p:cNvSpPr txBox="1"/>
            <p:nvPr/>
          </p:nvSpPr>
          <p:spPr>
            <a:xfrm>
              <a:off x="838200" y="27886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0" name="TextBox 19"/>
            <p:cNvSpPr txBox="1"/>
            <p:nvPr/>
          </p:nvSpPr>
          <p:spPr>
            <a:xfrm>
              <a:off x="990600" y="29410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1" name="TextBox 20"/>
            <p:cNvSpPr txBox="1"/>
            <p:nvPr/>
          </p:nvSpPr>
          <p:spPr>
            <a:xfrm>
              <a:off x="1143000" y="30934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2" name="TextBox 21"/>
            <p:cNvSpPr txBox="1"/>
            <p:nvPr/>
          </p:nvSpPr>
          <p:spPr>
            <a:xfrm>
              <a:off x="1295400" y="32458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3" name="TextBox 22"/>
            <p:cNvSpPr txBox="1"/>
            <p:nvPr/>
          </p:nvSpPr>
          <p:spPr>
            <a:xfrm>
              <a:off x="1447800" y="33982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4" name="TextBox 23"/>
            <p:cNvSpPr txBox="1"/>
            <p:nvPr/>
          </p:nvSpPr>
          <p:spPr>
            <a:xfrm>
              <a:off x="1161875" y="255779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5" name="TextBox 24"/>
            <p:cNvSpPr txBox="1"/>
            <p:nvPr/>
          </p:nvSpPr>
          <p:spPr>
            <a:xfrm>
              <a:off x="1600200" y="3550623"/>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6" name="TextBox 25"/>
            <p:cNvSpPr txBox="1"/>
            <p:nvPr/>
          </p:nvSpPr>
          <p:spPr>
            <a:xfrm>
              <a:off x="1362162" y="26666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7" name="TextBox 26"/>
            <p:cNvSpPr txBox="1"/>
            <p:nvPr/>
          </p:nvSpPr>
          <p:spPr>
            <a:xfrm>
              <a:off x="1514562" y="28190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8" name="TextBox 27"/>
            <p:cNvSpPr txBox="1"/>
            <p:nvPr/>
          </p:nvSpPr>
          <p:spPr>
            <a:xfrm>
              <a:off x="1666962" y="2971471"/>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29" name="TextBox 28"/>
            <p:cNvSpPr txBox="1"/>
            <p:nvPr/>
          </p:nvSpPr>
          <p:spPr>
            <a:xfrm>
              <a:off x="1692166" y="3123871"/>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0" name="TextBox 29"/>
            <p:cNvSpPr txBox="1"/>
            <p:nvPr/>
          </p:nvSpPr>
          <p:spPr>
            <a:xfrm>
              <a:off x="1844566" y="3276271"/>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1" name="TextBox 30"/>
            <p:cNvSpPr txBox="1"/>
            <p:nvPr/>
          </p:nvSpPr>
          <p:spPr>
            <a:xfrm>
              <a:off x="930166" y="3390304"/>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2" name="TextBox 31"/>
            <p:cNvSpPr txBox="1"/>
            <p:nvPr/>
          </p:nvSpPr>
          <p:spPr>
            <a:xfrm>
              <a:off x="1174532" y="3548039"/>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3" name="TextBox 32"/>
            <p:cNvSpPr txBox="1"/>
            <p:nvPr/>
          </p:nvSpPr>
          <p:spPr>
            <a:xfrm>
              <a:off x="1266978" y="247935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4" name="TextBox 33"/>
            <p:cNvSpPr txBox="1"/>
            <p:nvPr/>
          </p:nvSpPr>
          <p:spPr>
            <a:xfrm>
              <a:off x="1785682" y="3043817"/>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5" name="TextBox 34"/>
            <p:cNvSpPr txBox="1"/>
            <p:nvPr/>
          </p:nvSpPr>
          <p:spPr>
            <a:xfrm>
              <a:off x="1447800" y="263175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7" name="TextBox 36"/>
            <p:cNvSpPr txBox="1"/>
            <p:nvPr/>
          </p:nvSpPr>
          <p:spPr>
            <a:xfrm>
              <a:off x="2194034" y="258823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8" name="TextBox 37"/>
            <p:cNvSpPr txBox="1"/>
            <p:nvPr/>
          </p:nvSpPr>
          <p:spPr>
            <a:xfrm>
              <a:off x="583807" y="3062712"/>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39" name="TextBox 38"/>
            <p:cNvSpPr txBox="1"/>
            <p:nvPr/>
          </p:nvSpPr>
          <p:spPr>
            <a:xfrm>
              <a:off x="870696" y="3204602"/>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40" name="TextBox 39"/>
            <p:cNvSpPr txBox="1"/>
            <p:nvPr/>
          </p:nvSpPr>
          <p:spPr>
            <a:xfrm>
              <a:off x="748864" y="3250288"/>
              <a:ext cx="425668"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
        <p:nvSpPr>
          <p:cNvPr id="42" name="Rectangle 41"/>
          <p:cNvSpPr/>
          <p:nvPr/>
        </p:nvSpPr>
        <p:spPr>
          <a:xfrm>
            <a:off x="8106586" y="3179703"/>
            <a:ext cx="819807" cy="450849"/>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3" name="Rectangle 42"/>
          <p:cNvSpPr/>
          <p:nvPr/>
        </p:nvSpPr>
        <p:spPr>
          <a:xfrm>
            <a:off x="8754044" y="2710191"/>
            <a:ext cx="466157" cy="844898"/>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4" name="Rectangle 43"/>
          <p:cNvSpPr/>
          <p:nvPr/>
        </p:nvSpPr>
        <p:spPr>
          <a:xfrm>
            <a:off x="8283410" y="2525412"/>
            <a:ext cx="1089191" cy="379851"/>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5" name="Rectangle 44"/>
          <p:cNvSpPr/>
          <p:nvPr/>
        </p:nvSpPr>
        <p:spPr>
          <a:xfrm>
            <a:off x="9314107" y="2968545"/>
            <a:ext cx="174791" cy="442519"/>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46" name="Rectangle 45"/>
          <p:cNvSpPr/>
          <p:nvPr/>
        </p:nvSpPr>
        <p:spPr>
          <a:xfrm>
            <a:off x="7967152" y="2893039"/>
            <a:ext cx="257847" cy="23083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13" name="TextBox 12"/>
          <p:cNvSpPr txBox="1"/>
          <p:nvPr/>
        </p:nvSpPr>
        <p:spPr>
          <a:xfrm>
            <a:off x="1981201" y="4800601"/>
            <a:ext cx="2438400" cy="646331"/>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cs typeface="Arial" pitchFamily="34" charset="0"/>
              </a:rPr>
              <a:t>Point coverage through simulation</a:t>
            </a:r>
          </a:p>
        </p:txBody>
      </p:sp>
      <p:sp>
        <p:nvSpPr>
          <p:cNvPr id="47" name="TextBox 46"/>
          <p:cNvSpPr txBox="1"/>
          <p:nvPr/>
        </p:nvSpPr>
        <p:spPr>
          <a:xfrm>
            <a:off x="4784834" y="4800600"/>
            <a:ext cx="2590800" cy="923330"/>
          </a:xfrm>
          <a:prstGeom prst="rect">
            <a:avLst/>
          </a:prstGeom>
          <a:noFill/>
        </p:spPr>
        <p:txBody>
          <a:bodyPr wrap="square" rtlCol="0">
            <a:spAutoFit/>
          </a:bodyPr>
          <a:lstStyle/>
          <a:p>
            <a:pPr marL="342900" indent="-342900">
              <a:buFont typeface="Arial" pitchFamily="34" charset="0"/>
              <a:buChar char="•"/>
            </a:pPr>
            <a:r>
              <a:rPr lang="en-US" dirty="0">
                <a:latin typeface="Arial" pitchFamily="34" charset="0"/>
                <a:cs typeface="Arial" pitchFamily="34" charset="0"/>
              </a:rPr>
              <a:t>Complete coverage of design space (formal proof)</a:t>
            </a:r>
          </a:p>
        </p:txBody>
      </p:sp>
      <p:sp>
        <p:nvSpPr>
          <p:cNvPr id="48" name="TextBox 47"/>
          <p:cNvSpPr txBox="1"/>
          <p:nvPr/>
        </p:nvSpPr>
        <p:spPr>
          <a:xfrm>
            <a:off x="7861442" y="4796725"/>
            <a:ext cx="2501758" cy="923330"/>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r>
              <a:rPr lang="en-US" dirty="0"/>
              <a:t>Real-world application of formal verification</a:t>
            </a:r>
          </a:p>
        </p:txBody>
      </p:sp>
      <p:sp>
        <p:nvSpPr>
          <p:cNvPr id="41" name="Rectangle 40"/>
          <p:cNvSpPr/>
          <p:nvPr/>
        </p:nvSpPr>
        <p:spPr>
          <a:xfrm>
            <a:off x="4784834" y="2408738"/>
            <a:ext cx="2590800" cy="1487018"/>
          </a:xfrm>
          <a:prstGeom prst="rect">
            <a:avLst/>
          </a:prstGeom>
          <a:solidFill>
            <a:srgbClr val="92D050">
              <a:alpha val="1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0" name="TextBox 9"/>
          <p:cNvSpPr txBox="1"/>
          <p:nvPr/>
        </p:nvSpPr>
        <p:spPr>
          <a:xfrm>
            <a:off x="3146621" y="6153150"/>
            <a:ext cx="6660932" cy="338554"/>
          </a:xfrm>
          <a:prstGeom prst="rect">
            <a:avLst/>
          </a:prstGeom>
          <a:noFill/>
        </p:spPr>
        <p:txBody>
          <a:bodyPr wrap="square" rtlCol="0">
            <a:spAutoFit/>
          </a:bodyPr>
          <a:lstStyle/>
          <a:p>
            <a:r>
              <a:rPr lang="en-US" sz="1600" dirty="0">
                <a:cs typeface="Arial" pitchFamily="34" charset="0"/>
              </a:rPr>
              <a:t>* Source: </a:t>
            </a:r>
            <a:r>
              <a:rPr lang="en-US" sz="1600" dirty="0"/>
              <a:t>Erik Seligman, “Formal Verification – An Overview”</a:t>
            </a:r>
            <a:endParaRPr lang="en-US" sz="1600" dirty="0">
              <a:cs typeface="Arial" pitchFamily="34" charset="0"/>
            </a:endParaRPr>
          </a:p>
        </p:txBody>
      </p:sp>
    </p:spTree>
    <p:extLst>
      <p:ext uri="{BB962C8B-B14F-4D97-AF65-F5344CB8AC3E}">
        <p14:creationId xmlns:p14="http://schemas.microsoft.com/office/powerpoint/2010/main" val="1330448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xit"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11" grpId="0" animBg="1"/>
      <p:bldP spid="18" grpId="0"/>
      <p:bldP spid="36" grpId="0"/>
      <p:bldP spid="42" grpId="0" animBg="1"/>
      <p:bldP spid="43" grpId="0" animBg="1"/>
      <p:bldP spid="44" grpId="0" animBg="1"/>
      <p:bldP spid="45" grpId="0" animBg="1"/>
      <p:bldP spid="46" grpId="0" animBg="1"/>
      <p:bldP spid="13" grpId="0"/>
      <p:bldP spid="47" grpId="0"/>
      <p:bldP spid="48" grpId="0"/>
      <p:bldP spid="41" grpId="0" animBg="1"/>
      <p:bldP spid="10"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04800"/>
            <a:ext cx="8305800" cy="990600"/>
          </a:xfrm>
        </p:spPr>
        <p:txBody>
          <a:bodyPr/>
          <a:lstStyle/>
          <a:p>
            <a:r>
              <a:rPr lang="en-US" dirty="0"/>
              <a:t>Adding Property Proving </a:t>
            </a:r>
            <a:br>
              <a:rPr lang="en-US" dirty="0"/>
            </a:br>
            <a:r>
              <a:rPr lang="en-US" dirty="0"/>
              <a:t>to the Testing Process …</a:t>
            </a:r>
          </a:p>
        </p:txBody>
      </p:sp>
      <p:sp>
        <p:nvSpPr>
          <p:cNvPr id="4" name="Content Placeholder 15"/>
          <p:cNvSpPr>
            <a:spLocks noGrp="1"/>
          </p:cNvSpPr>
          <p:nvPr>
            <p:ph idx="1"/>
          </p:nvPr>
        </p:nvSpPr>
        <p:spPr>
          <a:xfrm>
            <a:off x="2057400" y="1295400"/>
            <a:ext cx="7924800" cy="5257800"/>
          </a:xfrm>
        </p:spPr>
        <p:txBody>
          <a:bodyPr>
            <a:normAutofit fontScale="77500" lnSpcReduction="20000"/>
          </a:bodyPr>
          <a:lstStyle/>
          <a:p>
            <a:pPr marL="0" indent="0">
              <a:buNone/>
            </a:pPr>
            <a:endParaRPr lang="en-US" b="1" dirty="0"/>
          </a:p>
          <a:p>
            <a:pPr>
              <a:buFont typeface="Wingdings" panose="05000000000000000000" pitchFamily="2" charset="2"/>
              <a:buChar char="ü"/>
            </a:pPr>
            <a:r>
              <a:rPr lang="en-US" b="1" dirty="0"/>
              <a:t>Tests for the entire specified range of input signals</a:t>
            </a:r>
          </a:p>
          <a:p>
            <a:pPr>
              <a:buFont typeface="Wingdings" panose="05000000000000000000" pitchFamily="2" charset="2"/>
              <a:buChar char="ü"/>
            </a:pPr>
            <a:endParaRPr lang="en-US" b="1" dirty="0"/>
          </a:p>
          <a:p>
            <a:pPr>
              <a:buFont typeface="Wingdings" panose="05000000000000000000" pitchFamily="2" charset="2"/>
              <a:buChar char="ü"/>
            </a:pPr>
            <a:r>
              <a:rPr lang="en-US" b="1" dirty="0"/>
              <a:t>Tests for the entire specified range of calibration values</a:t>
            </a:r>
          </a:p>
          <a:p>
            <a:pPr>
              <a:buFont typeface="Wingdings" panose="05000000000000000000" pitchFamily="2" charset="2"/>
              <a:buChar char="ü"/>
            </a:pPr>
            <a:endParaRPr lang="en-US" b="1" dirty="0"/>
          </a:p>
          <a:p>
            <a:pPr>
              <a:buFont typeface="Wingdings" panose="05000000000000000000" pitchFamily="2" charset="2"/>
              <a:buChar char="ü"/>
            </a:pPr>
            <a:r>
              <a:rPr lang="en-US" b="1" dirty="0"/>
              <a:t>Can use Property models based on requirements</a:t>
            </a:r>
          </a:p>
          <a:p>
            <a:pPr>
              <a:buFont typeface="Wingdings" panose="05000000000000000000" pitchFamily="2" charset="2"/>
              <a:buChar char="ü"/>
            </a:pPr>
            <a:endParaRPr lang="en-US" b="1" dirty="0"/>
          </a:p>
          <a:p>
            <a:pPr>
              <a:buFont typeface="Wingdings" panose="05000000000000000000" pitchFamily="2" charset="2"/>
              <a:buChar char="ü"/>
            </a:pPr>
            <a:r>
              <a:rPr lang="en-US" b="1" dirty="0"/>
              <a:t>Can use Property models that include field conditions</a:t>
            </a:r>
          </a:p>
          <a:p>
            <a:pPr>
              <a:buFont typeface="Wingdings" panose="05000000000000000000" pitchFamily="2" charset="2"/>
              <a:buChar char="ü"/>
            </a:pPr>
            <a:endParaRPr lang="en-US" b="1" dirty="0"/>
          </a:p>
          <a:p>
            <a:pPr>
              <a:buFont typeface="Wingdings" panose="05000000000000000000" pitchFamily="2" charset="2"/>
              <a:buChar char="ü"/>
            </a:pPr>
            <a:r>
              <a:rPr lang="en-US" b="1" dirty="0"/>
              <a:t>Proves if the implementation can violate a property, or fail to meet a requirement</a:t>
            </a:r>
          </a:p>
          <a:p>
            <a:pPr marL="0" indent="0">
              <a:buNone/>
            </a:pPr>
            <a:endParaRPr lang="en-US" b="1" dirty="0"/>
          </a:p>
          <a:p>
            <a:pPr>
              <a:buFont typeface="Wingdings" panose="05000000000000000000" pitchFamily="2" charset="2"/>
              <a:buChar char="ü"/>
            </a:pPr>
            <a:r>
              <a:rPr lang="en-US" b="1" dirty="0"/>
              <a:t>Generates a test case for debugging the issue</a:t>
            </a:r>
          </a:p>
          <a:p>
            <a:pPr>
              <a:buFont typeface="Wingdings" panose="05000000000000000000" pitchFamily="2" charset="2"/>
              <a:buChar char="ü"/>
            </a:pPr>
            <a:endParaRPr lang="en-US" b="1" dirty="0"/>
          </a:p>
          <a:p>
            <a:pPr>
              <a:buFont typeface="Wingdings" panose="05000000000000000000" pitchFamily="2" charset="2"/>
              <a:buChar char="ü"/>
            </a:pPr>
            <a:r>
              <a:rPr lang="en-US" b="1" dirty="0"/>
              <a:t>Can re-use the Property models for the next controls version</a:t>
            </a:r>
          </a:p>
          <a:p>
            <a:pPr>
              <a:buFont typeface="Wingdings" panose="05000000000000000000" pitchFamily="2" charset="2"/>
              <a:buChar char="ü"/>
            </a:pPr>
            <a:endParaRPr lang="en-US" b="1" dirty="0"/>
          </a:p>
          <a:p>
            <a:pPr>
              <a:buFont typeface="Wingdings" panose="05000000000000000000" pitchFamily="2" charset="2"/>
              <a:buChar char="ü"/>
            </a:pPr>
            <a:r>
              <a:rPr lang="en-US" b="1" dirty="0"/>
              <a:t>Increases design confidence beyond requirements based, dynamic testing </a:t>
            </a:r>
          </a:p>
        </p:txBody>
      </p:sp>
    </p:spTree>
    <p:extLst>
      <p:ext uri="{BB962C8B-B14F-4D97-AF65-F5344CB8AC3E}">
        <p14:creationId xmlns:p14="http://schemas.microsoft.com/office/powerpoint/2010/main" val="1049454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609600" y="685800"/>
            <a:ext cx="10668000" cy="5410200"/>
          </a:xfrm>
        </p:spPr>
        <p:txBody>
          <a:bodyPr/>
          <a:lstStyle/>
          <a:p>
            <a:r>
              <a:rPr lang="en-US" sz="4000" b="0" u="sng" dirty="0"/>
              <a:t>Demo</a:t>
            </a:r>
            <a:br>
              <a:rPr lang="en-US" sz="4400" dirty="0"/>
            </a:br>
            <a:br>
              <a:rPr lang="en-US" sz="4400" dirty="0"/>
            </a:br>
            <a:r>
              <a:rPr lang="en-US" sz="4400" dirty="0"/>
              <a:t>Formal verification with property proving:</a:t>
            </a:r>
            <a:br>
              <a:rPr lang="en-US" sz="4400" dirty="0"/>
            </a:br>
            <a:br>
              <a:rPr lang="en-US" sz="4800" dirty="0"/>
            </a:br>
            <a:r>
              <a:rPr lang="en-US" sz="3600" b="0" i="1" dirty="0"/>
              <a:t>Requirements “property” models</a:t>
            </a:r>
            <a:br>
              <a:rPr lang="en-US" sz="3600" b="0" i="1" dirty="0"/>
            </a:br>
            <a:br>
              <a:rPr lang="en-US" sz="3600" b="0" i="1" dirty="0"/>
            </a:br>
            <a:r>
              <a:rPr lang="en-US" sz="3600" b="0" i="1" dirty="0"/>
              <a:t>Checking more conditions</a:t>
            </a:r>
          </a:p>
        </p:txBody>
      </p:sp>
    </p:spTree>
    <p:extLst>
      <p:ext uri="{BB962C8B-B14F-4D97-AF65-F5344CB8AC3E}">
        <p14:creationId xmlns:p14="http://schemas.microsoft.com/office/powerpoint/2010/main" val="4245642500"/>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9601200" cy="990600"/>
          </a:xfrm>
        </p:spPr>
        <p:txBody>
          <a:bodyPr/>
          <a:lstStyle/>
          <a:p>
            <a:r>
              <a:rPr lang="en-US" dirty="0"/>
              <a:t>Adding Property Proving &amp; Test Generation </a:t>
            </a:r>
            <a:br>
              <a:rPr lang="en-US" dirty="0"/>
            </a:br>
            <a:r>
              <a:rPr lang="en-US" dirty="0"/>
              <a:t>to the Testing Process …</a:t>
            </a:r>
          </a:p>
        </p:txBody>
      </p:sp>
      <p:sp>
        <p:nvSpPr>
          <p:cNvPr id="4" name="Content Placeholder 15"/>
          <p:cNvSpPr>
            <a:spLocks noGrp="1"/>
          </p:cNvSpPr>
          <p:nvPr>
            <p:ph idx="1"/>
          </p:nvPr>
        </p:nvSpPr>
        <p:spPr>
          <a:xfrm>
            <a:off x="1143000" y="1676400"/>
            <a:ext cx="9448800" cy="4953000"/>
          </a:xfrm>
        </p:spPr>
        <p:txBody>
          <a:bodyPr>
            <a:normAutofit/>
          </a:bodyPr>
          <a:lstStyle/>
          <a:p>
            <a:pPr marL="0" indent="0">
              <a:buNone/>
            </a:pPr>
            <a:endParaRPr lang="en-US" b="1" dirty="0"/>
          </a:p>
          <a:p>
            <a:pPr>
              <a:buFont typeface="Wingdings" panose="05000000000000000000" pitchFamily="2" charset="2"/>
              <a:buChar char="ü"/>
            </a:pPr>
            <a:r>
              <a:rPr lang="en-US" b="1" dirty="0"/>
              <a:t>Tests the entire specified range of input signals and  calibration values</a:t>
            </a:r>
          </a:p>
          <a:p>
            <a:pPr>
              <a:buFont typeface="Wingdings" panose="05000000000000000000" pitchFamily="2" charset="2"/>
              <a:buChar char="ü"/>
            </a:pPr>
            <a:endParaRPr lang="en-US" b="1" dirty="0"/>
          </a:p>
          <a:p>
            <a:pPr>
              <a:buFont typeface="Wingdings" panose="05000000000000000000" pitchFamily="2" charset="2"/>
              <a:buChar char="ü"/>
            </a:pPr>
            <a:r>
              <a:rPr lang="en-US" b="1" dirty="0"/>
              <a:t>Proves implementation will always meet requirements</a:t>
            </a:r>
          </a:p>
          <a:p>
            <a:pPr>
              <a:buFont typeface="Wingdings" panose="05000000000000000000" pitchFamily="2" charset="2"/>
              <a:buChar char="ü"/>
            </a:pPr>
            <a:endParaRPr lang="en-US" b="1" dirty="0"/>
          </a:p>
          <a:p>
            <a:pPr>
              <a:buFont typeface="Wingdings" panose="05000000000000000000" pitchFamily="2" charset="2"/>
              <a:buChar char="ü"/>
            </a:pPr>
            <a:r>
              <a:rPr lang="en-US" b="1" dirty="0"/>
              <a:t>Generates a test case upon failure for debugging</a:t>
            </a:r>
          </a:p>
          <a:p>
            <a:pPr marL="0" indent="0">
              <a:buNone/>
            </a:pPr>
            <a:endParaRPr lang="en-US" b="1" dirty="0"/>
          </a:p>
          <a:p>
            <a:pPr>
              <a:buFont typeface="Wingdings" panose="05000000000000000000" pitchFamily="2" charset="2"/>
              <a:buChar char="ü"/>
            </a:pPr>
            <a:r>
              <a:rPr lang="en-US" b="1" dirty="0"/>
              <a:t>Increases design confidence</a:t>
            </a:r>
          </a:p>
        </p:txBody>
      </p:sp>
    </p:spTree>
    <p:extLst>
      <p:ext uri="{BB962C8B-B14F-4D97-AF65-F5344CB8AC3E}">
        <p14:creationId xmlns:p14="http://schemas.microsoft.com/office/powerpoint/2010/main" val="372911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1"/>
            <a:ext cx="11506200" cy="4038599"/>
          </a:xfrm>
          <a:prstGeom prst="rect">
            <a:avLst/>
          </a:prstGeom>
        </p:spPr>
        <p:txBody>
          <a:bodyPr numCol="2" spcCol="731520"/>
          <a:lstStyle/>
          <a:p>
            <a:r>
              <a:rPr lang="en-US" b="1" dirty="0"/>
              <a:t>Introduction and			        8:30-8:50</a:t>
            </a:r>
          </a:p>
          <a:p>
            <a:r>
              <a:rPr lang="en-US" b="1" dirty="0"/>
              <a:t>MBD V&amp;V Overview</a:t>
            </a:r>
            <a:endParaRPr lang="en-US" dirty="0"/>
          </a:p>
          <a:p>
            <a:pPr lvl="1" indent="-223838">
              <a:buFont typeface="Arial" panose="020B0604020202020204" pitchFamily="34" charset="0"/>
              <a:buChar char="•"/>
            </a:pPr>
            <a:r>
              <a:rPr lang="en-US" sz="1600" dirty="0"/>
              <a:t>Standard MBD V&amp;V workflow</a:t>
            </a:r>
          </a:p>
          <a:p>
            <a:pPr lvl="1" indent="-223838">
              <a:buFont typeface="Arial" panose="020B0604020202020204" pitchFamily="34" charset="0"/>
              <a:buChar char="•"/>
            </a:pPr>
            <a:r>
              <a:rPr lang="en-US" sz="1600" dirty="0"/>
              <a:t>Mapping tools to the workflow</a:t>
            </a:r>
            <a:endParaRPr lang="en-US" dirty="0"/>
          </a:p>
          <a:p>
            <a:r>
              <a:rPr lang="en-US" dirty="0"/>
              <a:t> </a:t>
            </a:r>
          </a:p>
          <a:p>
            <a:pPr lvl="0"/>
            <a:r>
              <a:rPr lang="en-US" b="1" dirty="0"/>
              <a:t>Ad-hoc Testing 			        8:50-9:15</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9:15-9:50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Demonstrating traceability</a:t>
            </a:r>
          </a:p>
          <a:p>
            <a:pPr marL="233362" lvl="1"/>
            <a:endParaRPr lang="en-US" sz="1600" dirty="0"/>
          </a:p>
          <a:p>
            <a:r>
              <a:rPr lang="en-US" dirty="0"/>
              <a:t> </a:t>
            </a:r>
            <a:r>
              <a:rPr lang="en-US" b="1" dirty="0">
                <a:solidFill>
                  <a:srgbClr val="00B050"/>
                </a:solidFill>
              </a:rPr>
              <a:t>Break 				      9:50-10:05</a:t>
            </a:r>
            <a:endParaRPr lang="en-US" dirty="0">
              <a:solidFill>
                <a:srgbClr val="00B050"/>
              </a:solidFill>
            </a:endParaRPr>
          </a:p>
          <a:p>
            <a:endParaRPr lang="en-US" dirty="0"/>
          </a:p>
          <a:p>
            <a:pPr lvl="0"/>
            <a:r>
              <a:rPr lang="en-US" b="1" dirty="0"/>
              <a:t>Modeling Standards 		  10:05-10:35</a:t>
            </a:r>
            <a:endParaRPr lang="en-US" dirty="0"/>
          </a:p>
          <a:p>
            <a:pPr lvl="1" indent="-223838">
              <a:buFont typeface="Arial" panose="020B0604020202020204" pitchFamily="34" charset="0"/>
              <a:buChar char="•"/>
            </a:pPr>
            <a:r>
              <a:rPr lang="en-US" sz="1600" dirty="0"/>
              <a:t>Confirming model compliance to standards </a:t>
            </a:r>
          </a:p>
          <a:p>
            <a:pPr lvl="1" indent="-223838">
              <a:buFont typeface="Arial" panose="020B0604020202020204" pitchFamily="34" charset="0"/>
              <a:buChar char="•"/>
            </a:pPr>
            <a:r>
              <a:rPr lang="en-US" sz="1600" dirty="0"/>
              <a:t>Edit-time model checking</a:t>
            </a:r>
          </a:p>
          <a:p>
            <a:r>
              <a:rPr lang="en-US" dirty="0"/>
              <a:t> </a:t>
            </a:r>
          </a:p>
          <a:p>
            <a:pPr lvl="0"/>
            <a:r>
              <a:rPr lang="en-US" b="1" dirty="0"/>
              <a:t>Testing by Simulation 		  10:35-12:05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Manual testing and analysis</a:t>
            </a:r>
          </a:p>
          <a:p>
            <a:pPr lvl="1" indent="-223838">
              <a:buFont typeface="Arial" panose="020B0604020202020204" pitchFamily="34" charset="0"/>
              <a:buChar char="•"/>
            </a:pPr>
            <a:r>
              <a:rPr lang="en-US" sz="1600" dirty="0"/>
              <a:t>Automating function test execution</a:t>
            </a:r>
          </a:p>
          <a:p>
            <a:pPr lvl="1" indent="-223838">
              <a:buFont typeface="Arial" panose="020B0604020202020204" pitchFamily="34" charset="0"/>
              <a:buChar char="•"/>
            </a:pPr>
            <a:r>
              <a:rPr lang="en-US" sz="1600" dirty="0"/>
              <a:t>Collecting and analyzing model coverage</a:t>
            </a:r>
          </a:p>
          <a:p>
            <a:pPr lvl="1" indent="-223838">
              <a:buFont typeface="Arial" panose="020B0604020202020204" pitchFamily="34" charset="0"/>
              <a:buChar char="•"/>
            </a:pPr>
            <a:r>
              <a:rPr lang="en-US" sz="1600" dirty="0"/>
              <a:t>Generating test reports</a:t>
            </a:r>
            <a:endParaRPr lang="en-US" sz="1600" b="1" dirty="0"/>
          </a:p>
          <a:p>
            <a:r>
              <a:rPr lang="en-US" dirty="0"/>
              <a:t> </a:t>
            </a:r>
          </a:p>
          <a:p>
            <a:pPr lvl="0"/>
            <a:r>
              <a:rPr lang="en-US" b="1" dirty="0"/>
              <a:t>Summary – Q&amp;A Discussion	 12:05-12:20</a:t>
            </a:r>
            <a:endParaRPr lang="en-US" dirty="0"/>
          </a:p>
          <a:p>
            <a:r>
              <a:rPr lang="en-GB" b="1" dirty="0"/>
              <a:t>(Optional)</a:t>
            </a:r>
          </a:p>
        </p:txBody>
      </p:sp>
    </p:spTree>
    <p:extLst>
      <p:ext uri="{BB962C8B-B14F-4D97-AF65-F5344CB8AC3E}">
        <p14:creationId xmlns:p14="http://schemas.microsoft.com/office/powerpoint/2010/main" val="2254763940"/>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a:t>
            </a:r>
            <a:endParaRPr lang="en-US" dirty="0">
              <a:solidFill>
                <a:srgbClr val="FF9900"/>
              </a:solidFill>
            </a:endParaRPr>
          </a:p>
        </p:txBody>
      </p:sp>
      <p:sp>
        <p:nvSpPr>
          <p:cNvPr id="17" name="Content Placeholder 2"/>
          <p:cNvSpPr txBox="1">
            <a:spLocks/>
          </p:cNvSpPr>
          <p:nvPr/>
        </p:nvSpPr>
        <p:spPr>
          <a:xfrm>
            <a:off x="369277" y="838201"/>
            <a:ext cx="11506200" cy="5715000"/>
          </a:xfrm>
          <a:prstGeom prst="rect">
            <a:avLst/>
          </a:prstGeom>
        </p:spPr>
        <p:txBody>
          <a:bodyPr numCol="2" spcCol="731520"/>
          <a:lstStyle/>
          <a:p>
            <a:pPr algn="just"/>
            <a:r>
              <a:rPr lang="en-US" b="1" dirty="0"/>
              <a:t>Introduction and			          8:30-8:50</a:t>
            </a:r>
          </a:p>
          <a:p>
            <a:r>
              <a:rPr lang="en-US" b="1" dirty="0"/>
              <a:t>MBD V&amp;V Overview</a:t>
            </a:r>
          </a:p>
          <a:p>
            <a:pPr lvl="1" indent="-223838">
              <a:buFont typeface="Arial" panose="020B0604020202020204" pitchFamily="34" charset="0"/>
              <a:buChar char="•"/>
            </a:pPr>
            <a:r>
              <a:rPr lang="en-US" sz="1600" dirty="0"/>
              <a:t>Standard MBD V&amp;V workflow</a:t>
            </a:r>
          </a:p>
          <a:p>
            <a:pPr lvl="1" indent="-223838">
              <a:buFont typeface="Arial" panose="020B0604020202020204" pitchFamily="34" charset="0"/>
              <a:buChar char="•"/>
            </a:pPr>
            <a:r>
              <a:rPr lang="en-US" sz="1600" dirty="0"/>
              <a:t>Mapping of the tools to the workflow</a:t>
            </a:r>
          </a:p>
          <a:p>
            <a:endParaRPr lang="en-US" dirty="0"/>
          </a:p>
          <a:p>
            <a:pPr lvl="0" algn="just"/>
            <a:r>
              <a:rPr lang="en-US" b="1" dirty="0"/>
              <a:t>Ad-hoc Testing (SLT) 		          8:50-9:20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lgn="just"/>
            <a:r>
              <a:rPr lang="en-US" b="1" dirty="0"/>
              <a:t>Requirements Traceability (SLV&amp;V)       9:20-9:55</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Demonstrating traceability</a:t>
            </a:r>
          </a:p>
          <a:p>
            <a:pPr marL="233362" lvl="1"/>
            <a:endParaRPr lang="en-US" sz="1600" dirty="0"/>
          </a:p>
          <a:p>
            <a:pPr algn="just"/>
            <a:r>
              <a:rPr lang="en-US" b="1" dirty="0">
                <a:solidFill>
                  <a:srgbClr val="00B050"/>
                </a:solidFill>
              </a:rPr>
              <a:t>Break 				        9:55-10:10</a:t>
            </a:r>
            <a:endParaRPr lang="en-US" dirty="0">
              <a:solidFill>
                <a:srgbClr val="00B050"/>
              </a:solidFill>
            </a:endParaRPr>
          </a:p>
          <a:p>
            <a:r>
              <a:rPr lang="en-US" dirty="0"/>
              <a:t> </a:t>
            </a:r>
          </a:p>
          <a:p>
            <a:pPr lvl="0" algn="just"/>
            <a:r>
              <a:rPr lang="en-US" b="1" dirty="0"/>
              <a:t>Modeling Standards (SLV&amp;V)	      10:10-10:40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pPr lvl="1" indent="-223838">
              <a:buFont typeface="Arial" panose="020B0604020202020204" pitchFamily="34" charset="0"/>
              <a:buChar char="•"/>
            </a:pPr>
            <a:endParaRPr lang="en-US" sz="1600" dirty="0"/>
          </a:p>
          <a:p>
            <a:pPr lvl="0"/>
            <a:r>
              <a:rPr lang="en-US" b="1" dirty="0"/>
              <a:t>Detecting Design Errors 		      10:40-11:00</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pPr lvl="0" algn="just"/>
            <a:r>
              <a:rPr lang="en-US" b="1" dirty="0"/>
              <a:t>Testing by Simulation (SLT, SLV&amp;V)   11:00-12:00</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p>
          <a:p>
            <a:pPr lvl="1" indent="-223838">
              <a:buFont typeface="Arial" panose="020B0604020202020204" pitchFamily="34" charset="0"/>
              <a:buChar char="•"/>
            </a:pPr>
            <a:endParaRPr lang="en-US" sz="1600" b="1" dirty="0"/>
          </a:p>
          <a:p>
            <a:pPr algn="just"/>
            <a:r>
              <a:rPr lang="en-US" b="1" dirty="0">
                <a:solidFill>
                  <a:srgbClr val="00B050"/>
                </a:solidFill>
              </a:rPr>
              <a:t>Lunch 				      12:00-12:30</a:t>
            </a:r>
            <a:endParaRPr lang="en-US" dirty="0">
              <a:solidFill>
                <a:srgbClr val="00B050"/>
              </a:solidFill>
            </a:endParaRPr>
          </a:p>
          <a:p>
            <a:r>
              <a:rPr lang="en-US" dirty="0"/>
              <a:t> </a:t>
            </a:r>
          </a:p>
          <a:p>
            <a:pPr lvl="0" algn="just"/>
            <a:r>
              <a:rPr lang="en-US" b="1" dirty="0"/>
              <a:t>Testing by Simulation (continued)        12:30-1:00 </a:t>
            </a:r>
          </a:p>
          <a:p>
            <a:pPr lvl="0"/>
            <a:endParaRPr lang="en-US" b="1" dirty="0"/>
          </a:p>
          <a:p>
            <a:pPr lvl="0"/>
            <a:r>
              <a:rPr lang="en-US" b="1" dirty="0"/>
              <a:t>Code Verification (SLV&amp;V)                       1:00-1:35</a:t>
            </a:r>
            <a:endParaRPr lang="en-US" dirty="0"/>
          </a:p>
          <a:p>
            <a:pPr lvl="1" indent="-223838">
              <a:buFont typeface="Arial" panose="020B0604020202020204" pitchFamily="34" charset="0"/>
              <a:buChar char="•"/>
            </a:pPr>
            <a:r>
              <a:rPr lang="en-US" sz="1600" dirty="0"/>
              <a:t>Test vector generation for complete coverage</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a:t>
            </a:r>
          </a:p>
          <a:p>
            <a:pPr lvl="1" indent="-223838">
              <a:buFont typeface="Arial" panose="020B0604020202020204" pitchFamily="34" charset="0"/>
              <a:buChar char="•"/>
            </a:pPr>
            <a:endParaRPr lang="en-US" sz="1600" dirty="0"/>
          </a:p>
          <a:p>
            <a:pPr lvl="0"/>
            <a:r>
              <a:rPr lang="en-US" b="1" dirty="0"/>
              <a:t>Property Proving		          1:35-2:15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pPr lvl="1" indent="-223838">
              <a:buFont typeface="Arial" panose="020B0604020202020204" pitchFamily="34" charset="0"/>
              <a:buChar char="•"/>
            </a:pPr>
            <a:endParaRPr lang="en-US" sz="1600" dirty="0"/>
          </a:p>
          <a:p>
            <a:pPr lvl="0"/>
            <a:r>
              <a:rPr lang="en-US" b="1" dirty="0"/>
              <a:t>Summary – Q&amp;A Discussion	          2:15-2:30</a:t>
            </a:r>
            <a:endParaRPr lang="en-US" dirty="0"/>
          </a:p>
          <a:p>
            <a:endParaRPr lang="en-GB" dirty="0"/>
          </a:p>
        </p:txBody>
      </p:sp>
    </p:spTree>
    <p:extLst>
      <p:ext uri="{BB962C8B-B14F-4D97-AF65-F5344CB8AC3E}">
        <p14:creationId xmlns:p14="http://schemas.microsoft.com/office/powerpoint/2010/main" val="880730628"/>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Agenda – Day 1</a:t>
            </a:r>
            <a:endParaRPr lang="en-US" dirty="0">
              <a:solidFill>
                <a:srgbClr val="FF9900"/>
              </a:solidFill>
            </a:endParaRPr>
          </a:p>
        </p:txBody>
      </p:sp>
      <p:sp>
        <p:nvSpPr>
          <p:cNvPr id="17" name="Content Placeholder 2"/>
          <p:cNvSpPr txBox="1">
            <a:spLocks/>
          </p:cNvSpPr>
          <p:nvPr/>
        </p:nvSpPr>
        <p:spPr>
          <a:xfrm>
            <a:off x="369277" y="1219200"/>
            <a:ext cx="11506200" cy="4727575"/>
          </a:xfrm>
          <a:prstGeom prst="rect">
            <a:avLst/>
          </a:prstGeom>
        </p:spPr>
        <p:txBody>
          <a:bodyPr numCol="2" spcCol="731520"/>
          <a:lstStyle/>
          <a:p>
            <a:r>
              <a:rPr lang="en-US" b="1" dirty="0"/>
              <a:t>Introduction and			      9:00-9:15</a:t>
            </a:r>
          </a:p>
          <a:p>
            <a:r>
              <a:rPr lang="en-US" b="1" dirty="0"/>
              <a:t>MBD V&amp;V Overview</a:t>
            </a:r>
            <a:endParaRPr lang="en-US" dirty="0"/>
          </a:p>
          <a:p>
            <a:endParaRPr lang="en-US" dirty="0"/>
          </a:p>
          <a:p>
            <a:pPr lvl="0"/>
            <a:r>
              <a:rPr lang="en-US" b="1" dirty="0"/>
              <a:t>Ad-hoc Testing 			      9:15-9:30</a:t>
            </a:r>
            <a:endParaRPr lang="en-US" dirty="0"/>
          </a:p>
          <a:p>
            <a:pPr lvl="1" indent="-223838">
              <a:buFont typeface="Arial" panose="020B0604020202020204" pitchFamily="34" charset="0"/>
              <a:buChar char="•"/>
            </a:pPr>
            <a:r>
              <a:rPr lang="en-US" sz="1600" dirty="0"/>
              <a:t>Performing informal functional checks</a:t>
            </a:r>
          </a:p>
          <a:p>
            <a:pPr lvl="1" indent="-223838">
              <a:buFont typeface="Arial" panose="020B0604020202020204" pitchFamily="34" charset="0"/>
              <a:buChar char="•"/>
            </a:pPr>
            <a:r>
              <a:rPr lang="en-US" sz="1600" dirty="0"/>
              <a:t>Instrumenting the model</a:t>
            </a:r>
            <a:endParaRPr lang="en-US" dirty="0"/>
          </a:p>
          <a:p>
            <a:r>
              <a:rPr lang="en-US" dirty="0"/>
              <a:t> </a:t>
            </a:r>
          </a:p>
          <a:p>
            <a:pPr lvl="0"/>
            <a:r>
              <a:rPr lang="en-US" b="1" dirty="0"/>
              <a:t>Requirements Traceability 	    9:30-10:00</a:t>
            </a:r>
            <a:endParaRPr lang="en-US" dirty="0"/>
          </a:p>
          <a:p>
            <a:pPr lvl="1" indent="-223838">
              <a:buFont typeface="Arial" panose="020B0604020202020204" pitchFamily="34" charset="0"/>
              <a:buChar char="•"/>
            </a:pPr>
            <a:r>
              <a:rPr lang="en-US" sz="1600" dirty="0"/>
              <a:t>Linking requirements to Simulink model objects </a:t>
            </a:r>
          </a:p>
          <a:p>
            <a:pPr lvl="1" indent="-223838">
              <a:buFont typeface="Arial" panose="020B0604020202020204" pitchFamily="34" charset="0"/>
              <a:buChar char="•"/>
            </a:pPr>
            <a:r>
              <a:rPr lang="en-US" sz="1600" dirty="0"/>
              <a:t>Generating a requirement traceability report</a:t>
            </a:r>
          </a:p>
          <a:p>
            <a:r>
              <a:rPr lang="en-US" dirty="0"/>
              <a:t> </a:t>
            </a:r>
          </a:p>
          <a:p>
            <a:pPr lvl="0"/>
            <a:r>
              <a:rPr lang="en-US" b="1" dirty="0"/>
              <a:t>Modeling Standards 		  10:00-10:30</a:t>
            </a:r>
            <a:endParaRPr lang="en-US" dirty="0"/>
          </a:p>
          <a:p>
            <a:pPr lvl="1" indent="-223838">
              <a:buFont typeface="Arial" panose="020B0604020202020204" pitchFamily="34" charset="0"/>
              <a:buChar char="•"/>
            </a:pPr>
            <a:r>
              <a:rPr lang="en-US" sz="1600" dirty="0"/>
              <a:t>Performing static analysis using Model Advisor</a:t>
            </a:r>
          </a:p>
          <a:p>
            <a:pPr lvl="1" indent="-223838">
              <a:buFont typeface="Arial" panose="020B0604020202020204" pitchFamily="34" charset="0"/>
              <a:buChar char="•"/>
            </a:pPr>
            <a:r>
              <a:rPr lang="en-US" sz="1600" dirty="0"/>
              <a:t>Customizing Model Advisor</a:t>
            </a:r>
          </a:p>
          <a:p>
            <a:r>
              <a:rPr lang="en-US" dirty="0"/>
              <a:t> </a:t>
            </a:r>
          </a:p>
          <a:p>
            <a:r>
              <a:rPr lang="en-US" b="1" dirty="0">
                <a:solidFill>
                  <a:srgbClr val="00B050"/>
                </a:solidFill>
              </a:rPr>
              <a:t>Break 				  10:30-10:45</a:t>
            </a:r>
            <a:endParaRPr lang="en-US" dirty="0">
              <a:solidFill>
                <a:srgbClr val="00B050"/>
              </a:solidFill>
            </a:endParaRPr>
          </a:p>
          <a:p>
            <a:endParaRPr lang="en-US" dirty="0"/>
          </a:p>
          <a:p>
            <a:pPr lvl="0"/>
            <a:endParaRPr lang="en-US" b="1" dirty="0"/>
          </a:p>
          <a:p>
            <a:pPr lvl="0"/>
            <a:endParaRPr lang="en-US" b="1" dirty="0"/>
          </a:p>
          <a:p>
            <a:pPr lvl="0"/>
            <a:endParaRPr lang="en-US" b="1" dirty="0"/>
          </a:p>
          <a:p>
            <a:pPr lvl="0"/>
            <a:r>
              <a:rPr lang="en-US" b="1" dirty="0"/>
              <a:t>Detecting Design Errors 		  10:45-11:15</a:t>
            </a:r>
            <a:endParaRPr lang="en-US" dirty="0"/>
          </a:p>
          <a:p>
            <a:pPr lvl="1" indent="-223838">
              <a:buFont typeface="Arial" panose="020B0604020202020204" pitchFamily="34" charset="0"/>
              <a:buChar char="•"/>
            </a:pPr>
            <a:r>
              <a:rPr lang="en-US" sz="1600" dirty="0"/>
              <a:t>Analyzing the model for unreachable logic</a:t>
            </a:r>
          </a:p>
          <a:p>
            <a:pPr lvl="1" indent="-223838">
              <a:buFont typeface="Arial" panose="020B0604020202020204" pitchFamily="34" charset="0"/>
              <a:buChar char="•"/>
            </a:pPr>
            <a:r>
              <a:rPr lang="en-US" sz="1600" dirty="0"/>
              <a:t>Finding divide by zero issues</a:t>
            </a:r>
          </a:p>
          <a:p>
            <a:r>
              <a:rPr lang="en-US" dirty="0"/>
              <a:t> </a:t>
            </a:r>
          </a:p>
          <a:p>
            <a:pPr lvl="0"/>
            <a:r>
              <a:rPr lang="en-US" b="1" dirty="0"/>
              <a:t>Testing by Simulation 		  11:15-12:45</a:t>
            </a:r>
            <a:endParaRPr lang="en-US" dirty="0"/>
          </a:p>
          <a:p>
            <a:pPr lvl="1" indent="-223838">
              <a:buFont typeface="Arial" panose="020B0604020202020204" pitchFamily="34" charset="0"/>
              <a:buChar char="•"/>
            </a:pPr>
            <a:r>
              <a:rPr lang="en-US" sz="1600" dirty="0"/>
              <a:t>Creating and using test harness models</a:t>
            </a:r>
          </a:p>
          <a:p>
            <a:pPr lvl="1" indent="-223838">
              <a:buFont typeface="Arial" panose="020B0604020202020204" pitchFamily="34" charset="0"/>
              <a:buChar char="•"/>
            </a:pPr>
            <a:r>
              <a:rPr lang="en-US" sz="1600" dirty="0"/>
              <a:t>Entering input and expected output test vectors</a:t>
            </a:r>
          </a:p>
          <a:p>
            <a:pPr lvl="1" indent="-223838">
              <a:buFont typeface="Arial" panose="020B0604020202020204" pitchFamily="34" charset="0"/>
              <a:buChar char="•"/>
            </a:pPr>
            <a:r>
              <a:rPr lang="en-US" sz="1600" dirty="0"/>
              <a:t>Collecting model coverage from functional test cases</a:t>
            </a:r>
          </a:p>
          <a:p>
            <a:pPr lvl="1" indent="-223838">
              <a:buFont typeface="Arial" panose="020B0604020202020204" pitchFamily="34" charset="0"/>
              <a:buChar char="•"/>
            </a:pPr>
            <a:r>
              <a:rPr lang="en-US" sz="1600" dirty="0"/>
              <a:t>Generating test report</a:t>
            </a:r>
            <a:endParaRPr lang="en-US" sz="1600" b="1" dirty="0"/>
          </a:p>
          <a:p>
            <a:r>
              <a:rPr lang="en-US" dirty="0"/>
              <a:t> </a:t>
            </a:r>
          </a:p>
          <a:p>
            <a:pPr lvl="0"/>
            <a:r>
              <a:rPr lang="en-US" b="1" dirty="0"/>
              <a:t>Summary – Q&amp;A Discussion	 12:45-13:00</a:t>
            </a:r>
            <a:endParaRPr lang="en-US" dirty="0"/>
          </a:p>
          <a:p>
            <a:endParaRPr lang="en-GB" dirty="0"/>
          </a:p>
        </p:txBody>
      </p:sp>
    </p:spTree>
    <p:extLst>
      <p:ext uri="{BB962C8B-B14F-4D97-AF65-F5344CB8AC3E}">
        <p14:creationId xmlns:p14="http://schemas.microsoft.com/office/powerpoint/2010/main" val="193933203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272317"/>
            <a:ext cx="8532812" cy="682625"/>
          </a:xfrm>
        </p:spPr>
        <p:txBody>
          <a:bodyPr/>
          <a:lstStyle/>
          <a:p>
            <a:r>
              <a:rPr lang="en-US" dirty="0"/>
              <a:t>V&amp;V Workshop Agenda – Day 2</a:t>
            </a:r>
            <a:endParaRPr lang="en-US" dirty="0">
              <a:solidFill>
                <a:srgbClr val="FF9900"/>
              </a:solidFill>
            </a:endParaRPr>
          </a:p>
        </p:txBody>
      </p:sp>
      <p:sp>
        <p:nvSpPr>
          <p:cNvPr id="17" name="Content Placeholder 2"/>
          <p:cNvSpPr txBox="1">
            <a:spLocks/>
          </p:cNvSpPr>
          <p:nvPr/>
        </p:nvSpPr>
        <p:spPr>
          <a:xfrm>
            <a:off x="381000" y="1600200"/>
            <a:ext cx="11506200" cy="3432175"/>
          </a:xfrm>
          <a:prstGeom prst="rect">
            <a:avLst/>
          </a:prstGeom>
        </p:spPr>
        <p:txBody>
          <a:bodyPr numCol="2" spcCol="731520"/>
          <a:lstStyle/>
          <a:p>
            <a:r>
              <a:rPr lang="en-US" b="1" dirty="0"/>
              <a:t>Introduction and			 9:00-9:15</a:t>
            </a:r>
          </a:p>
          <a:p>
            <a:r>
              <a:rPr lang="en-US" b="1" dirty="0"/>
              <a:t>Day 1 Summary</a:t>
            </a:r>
            <a:endParaRPr lang="en-US" dirty="0"/>
          </a:p>
          <a:p>
            <a:endParaRPr lang="en-US" dirty="0"/>
          </a:p>
          <a:p>
            <a:pPr lvl="0"/>
            <a:r>
              <a:rPr lang="en-US" b="1" dirty="0"/>
              <a:t>Test Case Generation		 9:15-9:50</a:t>
            </a:r>
            <a:endParaRPr lang="en-US" dirty="0"/>
          </a:p>
          <a:p>
            <a:pPr lvl="1" indent="-223838">
              <a:buFont typeface="Arial" panose="020B0604020202020204" pitchFamily="34" charset="0"/>
              <a:buChar char="•"/>
            </a:pPr>
            <a:r>
              <a:rPr lang="en-US" sz="1600" dirty="0"/>
              <a:t>Generating test cases for missing model coverage</a:t>
            </a:r>
          </a:p>
          <a:p>
            <a:pPr lvl="1" indent="-223838">
              <a:buFont typeface="Arial" panose="020B0604020202020204" pitchFamily="34" charset="0"/>
              <a:buChar char="•"/>
            </a:pPr>
            <a:r>
              <a:rPr lang="en-US" sz="1600" dirty="0"/>
              <a:t>Merging generated test cases with existing test cases</a:t>
            </a:r>
          </a:p>
          <a:p>
            <a:endParaRPr lang="en-US" dirty="0"/>
          </a:p>
          <a:p>
            <a:pPr lvl="0"/>
            <a:r>
              <a:rPr lang="en-US" b="1" dirty="0"/>
              <a:t>Code Verification 		9:50-10:20</a:t>
            </a:r>
            <a:endParaRPr lang="en-US" dirty="0"/>
          </a:p>
          <a:p>
            <a:pPr lvl="1" indent="-223838">
              <a:buFont typeface="Arial" panose="020B0604020202020204" pitchFamily="34" charset="0"/>
              <a:buChar char="•"/>
            </a:pPr>
            <a:r>
              <a:rPr lang="en-US" sz="1600" dirty="0"/>
              <a:t>Using the code generation report for traceability</a:t>
            </a:r>
          </a:p>
          <a:p>
            <a:pPr lvl="1" indent="-223838">
              <a:buFont typeface="Arial" panose="020B0604020202020204" pitchFamily="34" charset="0"/>
              <a:buChar char="•"/>
            </a:pPr>
            <a:r>
              <a:rPr lang="en-US" sz="1600" dirty="0"/>
              <a:t>Performing equivalency tests with SIL mode</a:t>
            </a:r>
          </a:p>
          <a:p>
            <a:pPr lvl="1" indent="-223838">
              <a:buFont typeface="Arial" panose="020B0604020202020204" pitchFamily="34" charset="0"/>
              <a:buChar char="•"/>
            </a:pPr>
            <a:r>
              <a:rPr lang="en-US" sz="1600" dirty="0"/>
              <a:t>Collecting code coverage in SIL mode (optional)</a:t>
            </a:r>
          </a:p>
          <a:p>
            <a:pPr lvl="1" indent="-223838">
              <a:buFont typeface="Arial" panose="020B0604020202020204" pitchFamily="34" charset="0"/>
              <a:buChar char="•"/>
            </a:pPr>
            <a:endParaRPr lang="en-US" sz="1600" dirty="0"/>
          </a:p>
          <a:p>
            <a:r>
              <a:rPr lang="en-US" b="1" dirty="0">
                <a:solidFill>
                  <a:srgbClr val="00B050"/>
                </a:solidFill>
              </a:rPr>
              <a:t>Break 				10:20-10:30</a:t>
            </a:r>
            <a:endParaRPr lang="en-US" dirty="0">
              <a:solidFill>
                <a:srgbClr val="00B050"/>
              </a:solidFill>
            </a:endParaRPr>
          </a:p>
          <a:p>
            <a:r>
              <a:rPr lang="en-US" dirty="0"/>
              <a:t> </a:t>
            </a:r>
          </a:p>
          <a:p>
            <a:pPr lvl="0"/>
            <a:endParaRPr lang="en-US" b="1" dirty="0"/>
          </a:p>
          <a:p>
            <a:pPr lvl="0"/>
            <a:r>
              <a:rPr lang="en-US" b="1" dirty="0"/>
              <a:t>Property Proving		10:30-11:15</a:t>
            </a:r>
            <a:endParaRPr lang="en-US" dirty="0"/>
          </a:p>
          <a:p>
            <a:pPr lvl="1" indent="-223838">
              <a:buFont typeface="Arial" panose="020B0604020202020204" pitchFamily="34" charset="0"/>
              <a:buChar char="•"/>
            </a:pPr>
            <a:r>
              <a:rPr lang="en-US" sz="1600" dirty="0"/>
              <a:t>Modeling requirements as properties</a:t>
            </a:r>
          </a:p>
          <a:p>
            <a:pPr lvl="1" indent="-223838">
              <a:buFont typeface="Arial" panose="020B0604020202020204" pitchFamily="34" charset="0"/>
              <a:buChar char="•"/>
            </a:pPr>
            <a:r>
              <a:rPr lang="en-US" sz="1600" dirty="0"/>
              <a:t>Performing property proving to verify requirements</a:t>
            </a:r>
          </a:p>
          <a:p>
            <a:r>
              <a:rPr lang="en-US" dirty="0"/>
              <a:t>  </a:t>
            </a:r>
          </a:p>
          <a:p>
            <a:pPr lvl="0"/>
            <a:r>
              <a:rPr lang="en-US" b="1" dirty="0"/>
              <a:t>Summary – Q&amp;A Discussion	 11:15-11:30</a:t>
            </a:r>
            <a:endParaRPr lang="en-US" dirty="0"/>
          </a:p>
          <a:p>
            <a:endParaRPr lang="en-GB" dirty="0"/>
          </a:p>
        </p:txBody>
      </p:sp>
    </p:spTree>
    <p:extLst>
      <p:ext uri="{BB962C8B-B14F-4D97-AF65-F5344CB8AC3E}">
        <p14:creationId xmlns:p14="http://schemas.microsoft.com/office/powerpoint/2010/main" val="35787872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br>
              <a:rPr lang="en-US" sz="4000" b="0" u="sng" dirty="0"/>
            </a:br>
            <a:br>
              <a:rPr lang="en-US" sz="4400" dirty="0"/>
            </a:br>
            <a:br>
              <a:rPr lang="en-US" sz="4400" dirty="0"/>
            </a:br>
            <a:r>
              <a:rPr lang="en-US" sz="4400" dirty="0"/>
              <a:t>Workshop</a:t>
            </a:r>
            <a:br>
              <a:rPr lang="en-US" sz="4400" dirty="0"/>
            </a:br>
            <a:br>
              <a:rPr lang="en-US" sz="3600" dirty="0"/>
            </a:br>
            <a:br>
              <a:rPr lang="en-US" sz="3600" b="0" i="1" dirty="0"/>
            </a:br>
            <a:endParaRPr lang="en-US" sz="3600" b="0" i="1" dirty="0"/>
          </a:p>
        </p:txBody>
      </p:sp>
    </p:spTree>
    <p:extLst>
      <p:ext uri="{BB962C8B-B14F-4D97-AF65-F5344CB8AC3E}">
        <p14:creationId xmlns:p14="http://schemas.microsoft.com/office/powerpoint/2010/main" val="215996016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solidFill>
                  <a:srgbClr val="0F5D3F"/>
                </a:solidFill>
              </a:rPr>
              <a:t>Model Verification Summary</a:t>
            </a:r>
          </a:p>
        </p:txBody>
      </p:sp>
      <p:sp>
        <p:nvSpPr>
          <p:cNvPr id="14" name="Content Placeholder 15"/>
          <p:cNvSpPr>
            <a:spLocks noGrp="1"/>
          </p:cNvSpPr>
          <p:nvPr>
            <p:ph idx="1"/>
          </p:nvPr>
        </p:nvSpPr>
        <p:spPr>
          <a:xfrm>
            <a:off x="1981200" y="1295400"/>
            <a:ext cx="8077200" cy="5181600"/>
          </a:xfrm>
        </p:spPr>
        <p:txBody>
          <a:bodyPr>
            <a:normAutofit fontScale="85000" lnSpcReduction="20000"/>
          </a:bodyPr>
          <a:lstStyle/>
          <a:p>
            <a:r>
              <a:rPr lang="en-US" b="1" dirty="0"/>
              <a:t>Requirements Traceability </a:t>
            </a:r>
          </a:p>
          <a:p>
            <a:pPr lvl="1"/>
            <a:r>
              <a:rPr lang="en-US" dirty="0"/>
              <a:t>Requirements linking to blocks, states, transitions, MATLAB code</a:t>
            </a:r>
          </a:p>
          <a:p>
            <a:pPr lvl="1"/>
            <a:r>
              <a:rPr lang="en-US" dirty="0"/>
              <a:t>Navigation and reporting of Requirements </a:t>
            </a:r>
            <a:r>
              <a:rPr lang="en-US" dirty="0">
                <a:sym typeface="Wingdings" panose="05000000000000000000" pitchFamily="2" charset="2"/>
              </a:rPr>
              <a:t> Model </a:t>
            </a:r>
          </a:p>
          <a:p>
            <a:r>
              <a:rPr lang="en-US" b="1" dirty="0"/>
              <a:t>Enforcing Model Standards (Static Testing)</a:t>
            </a:r>
          </a:p>
          <a:p>
            <a:pPr lvl="1"/>
            <a:r>
              <a:rPr lang="en-US" dirty="0"/>
              <a:t>Automated model checking with standard or custom checks</a:t>
            </a:r>
          </a:p>
          <a:p>
            <a:pPr lvl="1"/>
            <a:r>
              <a:rPr lang="en-US" dirty="0"/>
              <a:t>Interactive fixing workflow with reports for model reviews</a:t>
            </a:r>
          </a:p>
          <a:p>
            <a:r>
              <a:rPr lang="en-US" b="1" dirty="0"/>
              <a:t>Design Error Detection</a:t>
            </a:r>
          </a:p>
          <a:p>
            <a:pPr lvl="1"/>
            <a:r>
              <a:rPr lang="en-US" dirty="0"/>
              <a:t>Automated, static check for divide by zero, overflow, dead logic</a:t>
            </a:r>
          </a:p>
          <a:p>
            <a:pPr lvl="1"/>
            <a:r>
              <a:rPr lang="en-US" dirty="0"/>
              <a:t>Increase confidence in the design</a:t>
            </a:r>
            <a:endParaRPr lang="en-US" b="1" dirty="0"/>
          </a:p>
          <a:p>
            <a:r>
              <a:rPr lang="en-US" b="1" dirty="0"/>
              <a:t>Requirements based Functional Testing</a:t>
            </a:r>
          </a:p>
          <a:p>
            <a:pPr lvl="1"/>
            <a:r>
              <a:rPr lang="en-US" dirty="0"/>
              <a:t>Automated creation of test harnesses and entry of test vectors </a:t>
            </a:r>
          </a:p>
          <a:p>
            <a:pPr lvl="1"/>
            <a:r>
              <a:rPr lang="en-US" dirty="0"/>
              <a:t>Model coverage analysis to show design &amp; test completeness</a:t>
            </a:r>
          </a:p>
          <a:p>
            <a:r>
              <a:rPr lang="en-US" b="1" dirty="0"/>
              <a:t>Property Proving</a:t>
            </a:r>
          </a:p>
          <a:p>
            <a:pPr lvl="1"/>
            <a:r>
              <a:rPr lang="en-US" dirty="0"/>
              <a:t>Model requirements with property blocks</a:t>
            </a:r>
          </a:p>
          <a:p>
            <a:pPr lvl="1"/>
            <a:r>
              <a:rPr lang="en-US" dirty="0"/>
              <a:t>Attempt to violate property to demonstrate robustness</a:t>
            </a:r>
          </a:p>
          <a:p>
            <a:pPr lvl="1"/>
            <a:endParaRPr lang="en-US" dirty="0"/>
          </a:p>
          <a:p>
            <a:pPr lvl="1"/>
            <a:endParaRPr lang="en-US" dirty="0"/>
          </a:p>
          <a:p>
            <a:pPr marL="53975" lvl="1" indent="0">
              <a:buNone/>
            </a:pPr>
            <a:r>
              <a:rPr lang="en-US" sz="2100" i="1" dirty="0"/>
              <a:t>Earlier testing to deliver higher quality software throughout the workflow</a:t>
            </a:r>
          </a:p>
        </p:txBody>
      </p:sp>
    </p:spTree>
    <p:extLst>
      <p:ext uri="{BB962C8B-B14F-4D97-AF65-F5344CB8AC3E}">
        <p14:creationId xmlns:p14="http://schemas.microsoft.com/office/powerpoint/2010/main" val="3977446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457200" y="381000"/>
            <a:ext cx="8532812" cy="682625"/>
          </a:xfrm>
        </p:spPr>
        <p:txBody>
          <a:bodyPr/>
          <a:lstStyle/>
          <a:p>
            <a:r>
              <a:rPr lang="en-US" dirty="0"/>
              <a:t>Extract &amp; Opening V&amp;V Workshop Project</a:t>
            </a:r>
            <a:endParaRPr lang="en-US" dirty="0">
              <a:solidFill>
                <a:srgbClr val="FF9900"/>
              </a:solidFill>
            </a:endParaRPr>
          </a:p>
        </p:txBody>
      </p:sp>
      <p:sp>
        <p:nvSpPr>
          <p:cNvPr id="2" name="TextBox 1"/>
          <p:cNvSpPr txBox="1"/>
          <p:nvPr/>
        </p:nvSpPr>
        <p:spPr>
          <a:xfrm>
            <a:off x="7696200" y="2057400"/>
            <a:ext cx="4191000" cy="3477875"/>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itchFamily="34" charset="0"/>
                <a:cs typeface="Arial" pitchFamily="34" charset="0"/>
              </a:rPr>
              <a:t>Copy zip file </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Extract contents “to here”</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MATLAB R2017a</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Navigate to directory</a:t>
            </a:r>
          </a:p>
          <a:p>
            <a:pPr marL="342900" indent="-342900">
              <a:buFont typeface="Arial" panose="020B0604020202020204" pitchFamily="34" charset="0"/>
              <a:buChar char="•"/>
            </a:pPr>
            <a:endParaRPr lang="en-US" sz="2000" dirty="0">
              <a:latin typeface="Arial" pitchFamily="34" charset="0"/>
              <a:cs typeface="Arial" pitchFamily="34" charset="0"/>
            </a:endParaRPr>
          </a:p>
          <a:p>
            <a:pPr marL="342900" indent="-342900">
              <a:buFont typeface="Arial" panose="020B0604020202020204" pitchFamily="34" charset="0"/>
              <a:buChar char="•"/>
            </a:pPr>
            <a:r>
              <a:rPr lang="en-US" sz="2000" dirty="0">
                <a:latin typeface="Arial" pitchFamily="34" charset="0"/>
                <a:cs typeface="Arial" pitchFamily="34" charset="0"/>
              </a:rPr>
              <a:t>Open “</a:t>
            </a:r>
            <a:r>
              <a:rPr lang="en-US" sz="2000" dirty="0" err="1">
                <a:latin typeface="Arial" pitchFamily="34" charset="0"/>
                <a:cs typeface="Arial" pitchFamily="34" charset="0"/>
              </a:rPr>
              <a:t>VnV_Wkshp.prj</a:t>
            </a:r>
            <a:r>
              <a:rPr lang="en-US" sz="2000" dirty="0">
                <a:latin typeface="Arial" pitchFamily="34" charset="0"/>
                <a:cs typeface="Arial" pitchFamily="34" charset="0"/>
              </a:rPr>
              <a:t>”</a:t>
            </a:r>
          </a:p>
          <a:p>
            <a:pPr marL="342900" indent="-342900">
              <a:buFont typeface="Arial" panose="020B0604020202020204" pitchFamily="34" charset="0"/>
              <a:buChar char="•"/>
            </a:pPr>
            <a:endParaRPr lang="en-US" sz="2000" dirty="0">
              <a:latin typeface="Arial" pitchFamily="34" charset="0"/>
              <a:cs typeface="Arial" pitchFamily="34" charset="0"/>
              <a:sym typeface="Wingdings" panose="05000000000000000000" pitchFamily="2" charset="2"/>
            </a:endParaRPr>
          </a:p>
          <a:p>
            <a:pPr marL="342900" indent="-342900">
              <a:buFont typeface="Arial" panose="020B0604020202020204" pitchFamily="34" charset="0"/>
              <a:buChar char="•"/>
            </a:pPr>
            <a:r>
              <a:rPr lang="en-US" sz="2000" dirty="0">
                <a:latin typeface="Arial" pitchFamily="34" charset="0"/>
                <a:cs typeface="Arial" pitchFamily="34" charset="0"/>
                <a:sym typeface="Wingdings" panose="05000000000000000000" pitchFamily="2" charset="2"/>
              </a:rPr>
              <a:t>HTML instructions will appear</a:t>
            </a:r>
          </a:p>
        </p:txBody>
      </p:sp>
      <p:pic>
        <p:nvPicPr>
          <p:cNvPr id="5" name="Picture 4"/>
          <p:cNvPicPr>
            <a:picLocks noChangeAspect="1"/>
          </p:cNvPicPr>
          <p:nvPr/>
        </p:nvPicPr>
        <p:blipFill>
          <a:blip r:embed="rId3"/>
          <a:stretch>
            <a:fillRect/>
          </a:stretch>
        </p:blipFill>
        <p:spPr>
          <a:xfrm>
            <a:off x="304800" y="1371600"/>
            <a:ext cx="7148512" cy="5164855"/>
          </a:xfrm>
          <a:prstGeom prst="rect">
            <a:avLst/>
          </a:prstGeom>
        </p:spPr>
      </p:pic>
    </p:spTree>
    <p:extLst>
      <p:ext uri="{BB962C8B-B14F-4D97-AF65-F5344CB8AC3E}">
        <p14:creationId xmlns:p14="http://schemas.microsoft.com/office/powerpoint/2010/main" val="17415069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a:solidFill>
                  <a:srgbClr val="993200"/>
                </a:solidFill>
              </a:rPr>
              <a:t>Code Verification Summary</a:t>
            </a:r>
          </a:p>
        </p:txBody>
      </p:sp>
      <p:sp>
        <p:nvSpPr>
          <p:cNvPr id="4" name="Content Placeholder 15"/>
          <p:cNvSpPr>
            <a:spLocks noGrp="1"/>
          </p:cNvSpPr>
          <p:nvPr>
            <p:ph idx="1"/>
          </p:nvPr>
        </p:nvSpPr>
        <p:spPr>
          <a:xfrm>
            <a:off x="2476500" y="1295400"/>
            <a:ext cx="6134100" cy="5257800"/>
          </a:xfrm>
        </p:spPr>
        <p:txBody>
          <a:bodyPr>
            <a:normAutofit fontScale="70000" lnSpcReduction="20000"/>
          </a:bodyPr>
          <a:lstStyle/>
          <a:p>
            <a:r>
              <a:rPr lang="en-US" b="1" dirty="0"/>
              <a:t>Traceability</a:t>
            </a:r>
          </a:p>
          <a:p>
            <a:pPr lvl="1"/>
            <a:r>
              <a:rPr lang="en-US" dirty="0"/>
              <a:t>Code generation report</a:t>
            </a:r>
          </a:p>
          <a:p>
            <a:pPr lvl="1"/>
            <a:r>
              <a:rPr lang="en-US" dirty="0"/>
              <a:t>Complete traceability: Requirements </a:t>
            </a:r>
            <a:r>
              <a:rPr lang="en-US" dirty="0">
                <a:sym typeface="Wingdings" panose="05000000000000000000" pitchFamily="2" charset="2"/>
              </a:rPr>
              <a:t> Model  Code</a:t>
            </a:r>
          </a:p>
          <a:p>
            <a:pPr lvl="1"/>
            <a:endParaRPr lang="en-US" dirty="0"/>
          </a:p>
          <a:p>
            <a:r>
              <a:rPr lang="en-US" b="1" dirty="0"/>
              <a:t>Test Vector Generation </a:t>
            </a:r>
          </a:p>
          <a:p>
            <a:pPr lvl="1"/>
            <a:r>
              <a:rPr lang="en-US" dirty="0"/>
              <a:t>Increase coverage beyond requirements testing</a:t>
            </a:r>
          </a:p>
          <a:p>
            <a:pPr lvl="1"/>
            <a:r>
              <a:rPr lang="en-US" dirty="0"/>
              <a:t>Complete model coverage for equivalence testing</a:t>
            </a:r>
          </a:p>
          <a:p>
            <a:pPr lvl="1"/>
            <a:endParaRPr lang="en-US" dirty="0"/>
          </a:p>
          <a:p>
            <a:r>
              <a:rPr lang="en-US" b="1" dirty="0"/>
              <a:t>Equivalence Testing</a:t>
            </a:r>
          </a:p>
          <a:p>
            <a:pPr lvl="1"/>
            <a:r>
              <a:rPr lang="en-US" u="sng" dirty="0"/>
              <a:t>Re-use</a:t>
            </a:r>
            <a:r>
              <a:rPr lang="en-US" dirty="0"/>
              <a:t> of  high coverage model test vectors in SIL mode</a:t>
            </a:r>
          </a:p>
          <a:p>
            <a:pPr lvl="1"/>
            <a:r>
              <a:rPr lang="en-US" u="sng" dirty="0"/>
              <a:t>Automated</a:t>
            </a:r>
            <a:r>
              <a:rPr lang="en-US" dirty="0"/>
              <a:t> SIL testing, save to Simulation Data Inspector</a:t>
            </a:r>
          </a:p>
          <a:p>
            <a:pPr lvl="1"/>
            <a:r>
              <a:rPr lang="en-US" dirty="0"/>
              <a:t>Model </a:t>
            </a:r>
            <a:r>
              <a:rPr lang="en-US" dirty="0" err="1"/>
              <a:t>vs</a:t>
            </a:r>
            <a:r>
              <a:rPr lang="en-US" dirty="0"/>
              <a:t> Code </a:t>
            </a:r>
            <a:r>
              <a:rPr lang="en-US" b="1" dirty="0"/>
              <a:t>output</a:t>
            </a:r>
            <a:r>
              <a:rPr lang="en-US" dirty="0"/>
              <a:t> comparison</a:t>
            </a:r>
          </a:p>
          <a:p>
            <a:pPr lvl="1"/>
            <a:endParaRPr lang="en-US" dirty="0"/>
          </a:p>
          <a:p>
            <a:r>
              <a:rPr lang="en-US" b="1" dirty="0"/>
              <a:t>Unintended Functionality</a:t>
            </a:r>
          </a:p>
          <a:p>
            <a:pPr lvl="1"/>
            <a:r>
              <a:rPr lang="en-US" u="sng" dirty="0"/>
              <a:t>Re-use</a:t>
            </a:r>
            <a:r>
              <a:rPr lang="en-US" dirty="0"/>
              <a:t> of  high coverage model test vectors in SIL mode</a:t>
            </a:r>
          </a:p>
          <a:p>
            <a:pPr lvl="1"/>
            <a:r>
              <a:rPr lang="en-US" u="sng" dirty="0"/>
              <a:t>Integrated</a:t>
            </a:r>
            <a:r>
              <a:rPr lang="en-US" dirty="0"/>
              <a:t> 3</a:t>
            </a:r>
            <a:r>
              <a:rPr lang="en-US" baseline="30000" dirty="0"/>
              <a:t>rd</a:t>
            </a:r>
            <a:r>
              <a:rPr lang="en-US" dirty="0"/>
              <a:t> party code coverage tool</a:t>
            </a:r>
          </a:p>
          <a:p>
            <a:pPr lvl="1"/>
            <a:r>
              <a:rPr lang="en-US" dirty="0"/>
              <a:t>Results in code generation report</a:t>
            </a:r>
          </a:p>
          <a:p>
            <a:pPr lvl="1"/>
            <a:r>
              <a:rPr lang="en-US" dirty="0"/>
              <a:t>Model vs Code </a:t>
            </a:r>
            <a:r>
              <a:rPr lang="en-US" b="1" dirty="0"/>
              <a:t>coverage</a:t>
            </a:r>
            <a:r>
              <a:rPr lang="en-US" dirty="0"/>
              <a:t> comparison</a:t>
            </a:r>
          </a:p>
          <a:p>
            <a:pPr lvl="1"/>
            <a:endParaRPr lang="en-US" dirty="0"/>
          </a:p>
          <a:p>
            <a:pPr lvl="1"/>
            <a:endParaRPr lang="en-US" dirty="0"/>
          </a:p>
          <a:p>
            <a:pPr marL="57150" indent="0" algn="ctr">
              <a:buNone/>
            </a:pPr>
            <a:r>
              <a:rPr lang="en-US" sz="2600" i="1" dirty="0"/>
              <a:t>Confidence in work product by re-using </a:t>
            </a:r>
            <a:r>
              <a:rPr lang="en-US" sz="2600" i="1" dirty="0">
                <a:solidFill>
                  <a:srgbClr val="176338"/>
                </a:solidFill>
              </a:rPr>
              <a:t>Model Verification </a:t>
            </a:r>
            <a:r>
              <a:rPr lang="en-US" sz="2600" i="1" dirty="0"/>
              <a:t>test harnesses in an automated workflow</a:t>
            </a:r>
          </a:p>
          <a:p>
            <a:endParaRPr lang="en-US" dirty="0"/>
          </a:p>
        </p:txBody>
      </p:sp>
    </p:spTree>
    <p:extLst>
      <p:ext uri="{BB962C8B-B14F-4D97-AF65-F5344CB8AC3E}">
        <p14:creationId xmlns:p14="http://schemas.microsoft.com/office/powerpoint/2010/main" val="871476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6" end="16"/>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7" end="1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1734800" cy="533400"/>
          </a:xfrm>
        </p:spPr>
        <p:txBody>
          <a:bodyPr/>
          <a:lstStyle/>
          <a:p>
            <a:r>
              <a:rPr lang="en-US" dirty="0"/>
              <a:t>Agenda</a:t>
            </a:r>
          </a:p>
        </p:txBody>
      </p:sp>
      <p:sp>
        <p:nvSpPr>
          <p:cNvPr id="3" name="Content Placeholder 2"/>
          <p:cNvSpPr>
            <a:spLocks noGrp="1"/>
          </p:cNvSpPr>
          <p:nvPr>
            <p:ph idx="1"/>
          </p:nvPr>
        </p:nvSpPr>
        <p:spPr>
          <a:xfrm>
            <a:off x="609600" y="990600"/>
            <a:ext cx="10541000" cy="5638800"/>
          </a:xfrm>
        </p:spPr>
        <p:txBody>
          <a:bodyPr/>
          <a:lstStyle/>
          <a:p>
            <a:r>
              <a:rPr lang="en-US" dirty="0"/>
              <a:t>Gaining confidence in your design with traditional functional testing and coverage</a:t>
            </a:r>
          </a:p>
          <a:p>
            <a:r>
              <a:rPr lang="en-US" dirty="0"/>
              <a:t>Uncovering hard-to-find design errors like dead logic, divide by zero and integer overflows</a:t>
            </a:r>
          </a:p>
          <a:p>
            <a:r>
              <a:rPr lang="en-US" dirty="0"/>
              <a:t>Gaining confidence in your design using model based formal testing methods (optional)</a:t>
            </a:r>
          </a:p>
          <a:p>
            <a:pPr lvl="1"/>
            <a:r>
              <a:rPr lang="en-US" sz="2200" dirty="0"/>
              <a:t>Prove implementation will meet requirements</a:t>
            </a:r>
          </a:p>
          <a:p>
            <a:pPr lvl="1"/>
            <a:r>
              <a:rPr lang="en-US" sz="2200" dirty="0"/>
              <a:t>Minimize the possibility of unintended behavior</a:t>
            </a:r>
          </a:p>
          <a:p>
            <a:pPr lvl="1"/>
            <a:r>
              <a:rPr lang="en-US" sz="2200" dirty="0"/>
              <a:t>Reproduce field issues and identify failure modes</a:t>
            </a:r>
          </a:p>
          <a:p>
            <a:pPr marL="0" indent="0">
              <a:buNone/>
            </a:pPr>
            <a:endParaRPr lang="en-US" sz="1000" dirty="0"/>
          </a:p>
          <a:p>
            <a:pPr marL="0" indent="0">
              <a:buNone/>
            </a:pPr>
            <a:endParaRPr lang="en-US" sz="1000" dirty="0"/>
          </a:p>
          <a:p>
            <a:pPr marL="0" indent="0">
              <a:buNone/>
            </a:pPr>
            <a:endParaRPr lang="en-US" sz="1000" dirty="0"/>
          </a:p>
          <a:p>
            <a:pPr marL="0" indent="0">
              <a:buNone/>
            </a:pPr>
            <a:r>
              <a:rPr lang="en-US" sz="2000" i="1" dirty="0"/>
              <a:t>The products shown will include</a:t>
            </a:r>
          </a:p>
          <a:p>
            <a:pPr marL="574675" lvl="1" indent="-342900">
              <a:buFont typeface="Wingdings" panose="05000000000000000000" pitchFamily="2" charset="2"/>
              <a:buChar char="§"/>
            </a:pPr>
            <a:r>
              <a:rPr lang="en-US" b="1" i="1" dirty="0"/>
              <a:t>Simulink Verification and Validation</a:t>
            </a:r>
            <a:r>
              <a:rPr lang="en-US" i="1" dirty="0"/>
              <a:t> – Model Coverage, </a:t>
            </a:r>
            <a:r>
              <a:rPr lang="en-US" i="1" dirty="0" err="1"/>
              <a:t>Req</a:t>
            </a:r>
            <a:r>
              <a:rPr lang="en-US" i="1" dirty="0"/>
              <a:t> Linking, Model Advisor</a:t>
            </a:r>
          </a:p>
          <a:p>
            <a:pPr marL="574675" lvl="1" indent="-342900">
              <a:buFont typeface="Wingdings" panose="05000000000000000000" pitchFamily="2" charset="2"/>
              <a:buChar char="§"/>
            </a:pPr>
            <a:r>
              <a:rPr lang="en-US" b="1" i="1" dirty="0"/>
              <a:t>Simulink Test</a:t>
            </a:r>
            <a:r>
              <a:rPr lang="en-US" i="1" dirty="0"/>
              <a:t> – Functional Testing</a:t>
            </a:r>
          </a:p>
          <a:p>
            <a:pPr marL="574675" lvl="1" indent="-342900">
              <a:buFont typeface="Wingdings" panose="05000000000000000000" pitchFamily="2" charset="2"/>
              <a:buChar char="§"/>
            </a:pPr>
            <a:r>
              <a:rPr lang="en-US" b="1" i="1" dirty="0"/>
              <a:t>Simulink Design Verifier</a:t>
            </a:r>
            <a:r>
              <a:rPr lang="en-US" i="1" dirty="0"/>
              <a:t> – Design Error Detection and Property Proving</a:t>
            </a:r>
          </a:p>
          <a:p>
            <a:endParaRPr lang="en-US" sz="2800" dirty="0"/>
          </a:p>
        </p:txBody>
      </p:sp>
    </p:spTree>
    <p:extLst>
      <p:ext uri="{BB962C8B-B14F-4D97-AF65-F5344CB8AC3E}">
        <p14:creationId xmlns:p14="http://schemas.microsoft.com/office/powerpoint/2010/main" val="2121116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10769600" cy="990600"/>
          </a:xfrm>
        </p:spPr>
        <p:txBody>
          <a:bodyPr/>
          <a:lstStyle/>
          <a:p>
            <a:r>
              <a:rPr lang="en-US" dirty="0"/>
              <a:t>How did we get here?</a:t>
            </a:r>
          </a:p>
        </p:txBody>
      </p:sp>
      <p:sp>
        <p:nvSpPr>
          <p:cNvPr id="6" name="Content Placeholder 15"/>
          <p:cNvSpPr txBox="1">
            <a:spLocks/>
          </p:cNvSpPr>
          <p:nvPr/>
        </p:nvSpPr>
        <p:spPr>
          <a:xfrm>
            <a:off x="1917700" y="1752600"/>
            <a:ext cx="8153400" cy="3733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b="1" i="1" dirty="0"/>
              <a:t>We  will show ….</a:t>
            </a:r>
          </a:p>
          <a:p>
            <a:pPr marL="0" indent="0">
              <a:buNone/>
            </a:pPr>
            <a:endParaRPr lang="en-US" sz="2800" b="1" i="1" dirty="0"/>
          </a:p>
          <a:p>
            <a:r>
              <a:rPr lang="en-US" dirty="0"/>
              <a:t>The MBD testing before running it in the vehicle</a:t>
            </a:r>
          </a:p>
          <a:p>
            <a:endParaRPr lang="en-US" dirty="0"/>
          </a:p>
          <a:p>
            <a:r>
              <a:rPr lang="en-US" dirty="0"/>
              <a:t>How the test results were used to identify and fix bugs</a:t>
            </a:r>
          </a:p>
          <a:p>
            <a:endParaRPr lang="en-US" dirty="0"/>
          </a:p>
          <a:p>
            <a:r>
              <a:rPr lang="en-US" dirty="0"/>
              <a:t>How we increased confidence in our controls design</a:t>
            </a:r>
          </a:p>
          <a:p>
            <a:endParaRPr lang="en-US" dirty="0"/>
          </a:p>
          <a:p>
            <a:r>
              <a:rPr lang="en-US" dirty="0"/>
              <a:t>How we thought it was ready for vehicle testing</a:t>
            </a:r>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780974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Informal testing:</a:t>
            </a:r>
            <a:br>
              <a:rPr lang="en-US" sz="4000" dirty="0"/>
            </a:br>
            <a:br>
              <a:rPr lang="en-US" sz="4000" dirty="0"/>
            </a:br>
            <a:r>
              <a:rPr lang="en-US" sz="3600" b="0" i="1" dirty="0"/>
              <a:t>Ad-hoc Testing</a:t>
            </a:r>
            <a:br>
              <a:rPr lang="en-US" sz="3600" dirty="0"/>
            </a:br>
            <a:br>
              <a:rPr lang="en-US" sz="3600" dirty="0"/>
            </a:br>
            <a:br>
              <a:rPr lang="en-US" sz="3600" b="0" i="1" dirty="0"/>
            </a:br>
            <a:endParaRPr lang="en-US" sz="3600" b="0" i="1" dirty="0"/>
          </a:p>
        </p:txBody>
      </p:sp>
    </p:spTree>
    <p:extLst>
      <p:ext uri="{BB962C8B-B14F-4D97-AF65-F5344CB8AC3E}">
        <p14:creationId xmlns:p14="http://schemas.microsoft.com/office/powerpoint/2010/main" val="9243101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4"/>
          <a:stretch>
            <a:fillRect/>
          </a:stretch>
        </p:blipFill>
        <p:spPr>
          <a:xfrm>
            <a:off x="3948773" y="952500"/>
            <a:ext cx="7024027" cy="5486400"/>
          </a:xfrm>
          <a:prstGeom prst="rect">
            <a:avLst/>
          </a:prstGeom>
        </p:spPr>
      </p:pic>
      <p:pic>
        <p:nvPicPr>
          <p:cNvPr id="6" name="Picture 5"/>
          <p:cNvPicPr>
            <a:picLocks noChangeAspect="1"/>
          </p:cNvPicPr>
          <p:nvPr/>
        </p:nvPicPr>
        <p:blipFill>
          <a:blip r:embed="rId5"/>
          <a:stretch>
            <a:fillRect/>
          </a:stretch>
        </p:blipFill>
        <p:spPr>
          <a:xfrm>
            <a:off x="3912831" y="1143000"/>
            <a:ext cx="7846161" cy="5204249"/>
          </a:xfrm>
          <a:prstGeom prst="rect">
            <a:avLst/>
          </a:prstGeom>
        </p:spPr>
      </p:pic>
      <p:pic>
        <p:nvPicPr>
          <p:cNvPr id="11" name="Picture 10"/>
          <p:cNvPicPr>
            <a:picLocks noChangeAspect="1"/>
          </p:cNvPicPr>
          <p:nvPr/>
        </p:nvPicPr>
        <p:blipFill>
          <a:blip r:embed="rId6"/>
          <a:stretch>
            <a:fillRect/>
          </a:stretch>
        </p:blipFill>
        <p:spPr>
          <a:xfrm>
            <a:off x="3377478" y="2206172"/>
            <a:ext cx="5385522" cy="4347028"/>
          </a:xfrm>
          <a:prstGeom prst="rect">
            <a:avLst/>
          </a:prstGeom>
        </p:spPr>
      </p:pic>
      <p:pic>
        <p:nvPicPr>
          <p:cNvPr id="8" name="Picture 2" descr="C:\Users\colosky\AppData\Local\Temp\SNAGHTML2e97ac.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0400" y="1951227"/>
            <a:ext cx="8915400" cy="37066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C:\Users\colosky\AppData\Local\Temp\SNAGHTML26a4a68.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14835" y="2133600"/>
            <a:ext cx="4314765" cy="364636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7452360" y="2610440"/>
            <a:ext cx="777240" cy="58996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15" name="TextBox 14"/>
          <p:cNvSpPr txBox="1"/>
          <p:nvPr/>
        </p:nvSpPr>
        <p:spPr>
          <a:xfrm>
            <a:off x="9503272" y="2686050"/>
            <a:ext cx="1500007" cy="2468880"/>
          </a:xfrm>
          <a:prstGeom prst="rect">
            <a:avLst/>
          </a:prstGeom>
          <a:noFill/>
          <a:ln w="28575">
            <a:solidFill>
              <a:srgbClr val="00B050"/>
            </a:solidFill>
          </a:ln>
        </p:spPr>
        <p:txBody>
          <a:bodyPr wrap="square" rtlCol="0">
            <a:spAutoFit/>
          </a:bodyPr>
          <a:lstStyle/>
          <a:p>
            <a:endParaRPr lang="en-US" sz="1500" dirty="0">
              <a:latin typeface="Arial" pitchFamily="34" charset="0"/>
              <a:cs typeface="Arial" pitchFamily="34" charset="0"/>
            </a:endParaRPr>
          </a:p>
        </p:txBody>
      </p:sp>
      <p:sp>
        <p:nvSpPr>
          <p:cNvPr id="2" name="Title 1"/>
          <p:cNvSpPr>
            <a:spLocks noGrp="1"/>
          </p:cNvSpPr>
          <p:nvPr>
            <p:ph type="title"/>
          </p:nvPr>
        </p:nvSpPr>
        <p:spPr>
          <a:xfrm>
            <a:off x="381000" y="304801"/>
            <a:ext cx="9601200" cy="914399"/>
          </a:xfrm>
        </p:spPr>
        <p:txBody>
          <a:bodyPr/>
          <a:lstStyle/>
          <a:p>
            <a:r>
              <a:rPr lang="en-US" dirty="0"/>
              <a:t>Example Workflow: </a:t>
            </a:r>
            <a:r>
              <a:rPr lang="en-US" b="1" dirty="0"/>
              <a:t>Early Ad-hoc (Interactive) Testing </a:t>
            </a:r>
          </a:p>
        </p:txBody>
      </p:sp>
      <p:sp>
        <p:nvSpPr>
          <p:cNvPr id="10" name="TextBox 9"/>
          <p:cNvSpPr txBox="1"/>
          <p:nvPr/>
        </p:nvSpPr>
        <p:spPr>
          <a:xfrm>
            <a:off x="124711" y="1410133"/>
            <a:ext cx="2935012" cy="5066867"/>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support Ad-hoc testing </a:t>
            </a:r>
          </a:p>
          <a:p>
            <a:pPr marL="176213" indent="-176213"/>
            <a:endParaRPr lang="en-US" sz="2000" i="1" dirty="0"/>
          </a:p>
          <a:p>
            <a:pPr marL="176213" indent="-176213"/>
            <a:r>
              <a:rPr lang="en-US" sz="2000" i="1" dirty="0"/>
              <a:t>Verify required behavior with Test Assessment Blocks</a:t>
            </a:r>
          </a:p>
          <a:p>
            <a:pPr marL="176213" indent="-176213"/>
            <a:endParaRPr lang="en-US" sz="2000" i="1" dirty="0"/>
          </a:p>
          <a:p>
            <a:pPr marL="176213" indent="-176213"/>
            <a:r>
              <a:rPr lang="en-US" sz="2000" i="1" dirty="0"/>
              <a:t>Build a user interface panel with Dashboard Blocks</a:t>
            </a:r>
          </a:p>
          <a:p>
            <a:pPr marL="176213" indent="-176213"/>
            <a:endParaRPr lang="en-US" sz="2000" i="1" dirty="0"/>
          </a:p>
          <a:p>
            <a:pPr marL="176213" indent="-176213"/>
            <a:r>
              <a:rPr lang="en-US" sz="2000" i="1" dirty="0"/>
              <a:t>Debug with Simulation Data Inspector and model breakpoints</a:t>
            </a:r>
          </a:p>
        </p:txBody>
      </p:sp>
      <p:pic>
        <p:nvPicPr>
          <p:cNvPr id="13" name="Picture 8" descr="C:\Users\colosky\AppData\Local\Temp\SNAGHTML26e55ee.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7245" y="1565136"/>
            <a:ext cx="5084755" cy="454991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0"/>
          <a:stretch>
            <a:fillRect/>
          </a:stretch>
        </p:blipFill>
        <p:spPr>
          <a:xfrm>
            <a:off x="7791450" y="2328398"/>
            <a:ext cx="4252147" cy="3116544"/>
          </a:xfrm>
          <a:prstGeom prst="rect">
            <a:avLst/>
          </a:prstGeom>
        </p:spPr>
      </p:pic>
      <p:pic>
        <p:nvPicPr>
          <p:cNvPr id="1036" name="Picture 12" descr="C:\Users\colosky\AppData\Local\Temp\SNAGHTML2716b3d.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15333" y="1284549"/>
            <a:ext cx="7463389" cy="47888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C:\Users\colosky\AppData\Local\Temp\SNAGHTML10e0cd8c.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14813" y="4518430"/>
            <a:ext cx="4506652" cy="188237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colosky\AppData\Local\Temp\SNAGHTML1a2e09dc.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06122" y="3417571"/>
            <a:ext cx="2870878" cy="22212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colosky\AppData\Local\Temp\SNAGHTML10e2cf77.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33395" y="1066800"/>
            <a:ext cx="4488070" cy="175040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15"/>
          <a:stretch>
            <a:fillRect/>
          </a:stretch>
        </p:blipFill>
        <p:spPr>
          <a:xfrm>
            <a:off x="3397869" y="1276350"/>
            <a:ext cx="7419515" cy="4720138"/>
          </a:xfrm>
          <a:prstGeom prst="rect">
            <a:avLst/>
          </a:prstGeom>
        </p:spPr>
      </p:pic>
      <p:sp>
        <p:nvSpPr>
          <p:cNvPr id="17" name="TextBox 16"/>
          <p:cNvSpPr txBox="1"/>
          <p:nvPr/>
        </p:nvSpPr>
        <p:spPr>
          <a:xfrm flipH="1">
            <a:off x="3684231" y="5845314"/>
            <a:ext cx="7136169"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early ad-hoc testing with interactive </a:t>
            </a:r>
            <a:r>
              <a:rPr lang="en-US" sz="2000" i="1" u="sng" dirty="0">
                <a:solidFill>
                  <a:schemeClr val="bg1"/>
                </a:solidFill>
                <a:latin typeface="Arial" pitchFamily="34" charset="0"/>
                <a:cs typeface="Arial" pitchFamily="34" charset="0"/>
              </a:rPr>
              <a:t>test harness</a:t>
            </a:r>
            <a:r>
              <a:rPr lang="en-US" sz="2000" i="1" dirty="0">
                <a:solidFill>
                  <a:schemeClr val="bg1"/>
                </a:solidFill>
                <a:latin typeface="Arial" pitchFamily="34" charset="0"/>
                <a:cs typeface="Arial" pitchFamily="34" charset="0"/>
              </a:rPr>
              <a:t> creation and online </a:t>
            </a:r>
            <a:r>
              <a:rPr lang="en-US" sz="2000" i="1" u="sng" dirty="0">
                <a:solidFill>
                  <a:schemeClr val="bg1"/>
                </a:solidFill>
                <a:latin typeface="Arial" pitchFamily="34" charset="0"/>
                <a:cs typeface="Arial" pitchFamily="34" charset="0"/>
              </a:rPr>
              <a:t>test assessments</a:t>
            </a:r>
            <a:r>
              <a:rPr lang="en-US" sz="2000" i="1" dirty="0">
                <a:solidFill>
                  <a:schemeClr val="bg1"/>
                </a:solidFill>
                <a:latin typeface="Arial" pitchFamily="34" charset="0"/>
                <a:cs typeface="Arial" pitchFamily="34" charset="0"/>
              </a:rPr>
              <a:t>.  </a:t>
            </a:r>
          </a:p>
        </p:txBody>
      </p:sp>
    </p:spTree>
    <p:custDataLst>
      <p:tags r:id="rId1"/>
    </p:custDataLst>
    <p:extLst>
      <p:ext uri="{BB962C8B-B14F-4D97-AF65-F5344CB8AC3E}">
        <p14:creationId xmlns:p14="http://schemas.microsoft.com/office/powerpoint/2010/main" val="2335831655"/>
      </p:ext>
    </p:extLst>
  </p:cSld>
  <p:clrMapOvr>
    <a:masterClrMapping/>
  </p:clrMapOvr>
  <mc:AlternateContent xmlns:mc="http://schemas.openxmlformats.org/markup-compatibility/2006" xmlns:p14="http://schemas.microsoft.com/office/powerpoint/2010/main">
    <mc:Choice Requires="p14">
      <p:transition spd="slow" p14:dur="2000" advTm="29303"/>
    </mc:Choice>
    <mc:Fallback xmlns="">
      <p:transition spd="slow" advTm="29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1"/>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nodeType="click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0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
                                            <p:txEl>
                                              <p:pRg st="6" end="6"/>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03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1"/>
            <a:ext cx="10134600" cy="914399"/>
          </a:xfrm>
        </p:spPr>
        <p:txBody>
          <a:bodyPr/>
          <a:lstStyle/>
          <a:p>
            <a:r>
              <a:rPr lang="en-US" dirty="0"/>
              <a:t>Example Workflow: </a:t>
            </a:r>
            <a:r>
              <a:rPr lang="en-US" b="1" dirty="0"/>
              <a:t>Subsystem Testing</a:t>
            </a:r>
          </a:p>
        </p:txBody>
      </p:sp>
      <p:sp>
        <p:nvSpPr>
          <p:cNvPr id="10" name="TextBox 9"/>
          <p:cNvSpPr txBox="1"/>
          <p:nvPr/>
        </p:nvSpPr>
        <p:spPr>
          <a:xfrm>
            <a:off x="124711" y="1714964"/>
            <a:ext cx="2935012" cy="4215342"/>
          </a:xfrm>
          <a:prstGeom prst="rect">
            <a:avLst/>
          </a:prstGeom>
          <a:solidFill>
            <a:schemeClr val="bg1"/>
          </a:solidFill>
          <a:ln w="28575">
            <a:solidFill>
              <a:srgbClr val="00B050"/>
            </a:solidFill>
          </a:ln>
          <a:effectLst>
            <a:outerShdw blurRad="50800" dist="38100" dir="2700000" algn="tl" rotWithShape="0">
              <a:prstClr val="black">
                <a:alpha val="40000"/>
              </a:prstClr>
            </a:outerShdw>
          </a:effectLst>
        </p:spPr>
        <p:txBody>
          <a:bodyPr vert="horz" lIns="68580" tIns="34290" rIns="68580" bIns="34290" rtlCol="0" anchor="ctr">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6213" indent="-176213"/>
            <a:r>
              <a:rPr lang="en-US" sz="2000" i="1" dirty="0"/>
              <a:t>Use a harness to test  the new subsystem</a:t>
            </a:r>
          </a:p>
          <a:p>
            <a:pPr marL="0" indent="0">
              <a:buNone/>
            </a:pPr>
            <a:r>
              <a:rPr lang="en-US" sz="2000" i="1" dirty="0"/>
              <a:t> </a:t>
            </a:r>
          </a:p>
          <a:p>
            <a:pPr marL="176213" indent="-176213"/>
            <a:r>
              <a:rPr lang="en-US" sz="2000" i="1" dirty="0"/>
              <a:t>Verify behavior with Dashboard Blocks</a:t>
            </a:r>
          </a:p>
          <a:p>
            <a:pPr marL="176213" indent="-176213"/>
            <a:endParaRPr lang="en-US" sz="2000" i="1" dirty="0"/>
          </a:p>
          <a:p>
            <a:pPr marL="176213" indent="-176213"/>
            <a:r>
              <a:rPr lang="en-US" sz="2000" i="1" dirty="0"/>
              <a:t>Changes in harness synchronized back to component</a:t>
            </a:r>
          </a:p>
        </p:txBody>
      </p:sp>
      <p:pic>
        <p:nvPicPr>
          <p:cNvPr id="12" name="Picture 11"/>
          <p:cNvPicPr>
            <a:picLocks noChangeAspect="1"/>
          </p:cNvPicPr>
          <p:nvPr/>
        </p:nvPicPr>
        <p:blipFill>
          <a:blip r:embed="rId4"/>
          <a:stretch>
            <a:fillRect/>
          </a:stretch>
        </p:blipFill>
        <p:spPr>
          <a:xfrm>
            <a:off x="3233526" y="1219200"/>
            <a:ext cx="8567286" cy="4812771"/>
          </a:xfrm>
          <a:prstGeom prst="rect">
            <a:avLst/>
          </a:prstGeom>
        </p:spPr>
      </p:pic>
      <p:pic>
        <p:nvPicPr>
          <p:cNvPr id="11" name="Picture 10"/>
          <p:cNvPicPr>
            <a:picLocks noChangeAspect="1"/>
          </p:cNvPicPr>
          <p:nvPr/>
        </p:nvPicPr>
        <p:blipFill>
          <a:blip r:embed="rId5"/>
          <a:stretch>
            <a:fillRect/>
          </a:stretch>
        </p:blipFill>
        <p:spPr>
          <a:xfrm>
            <a:off x="4190015" y="5546318"/>
            <a:ext cx="7087585" cy="1165379"/>
          </a:xfrm>
          <a:prstGeom prst="rect">
            <a:avLst/>
          </a:prstGeom>
        </p:spPr>
      </p:pic>
      <p:sp>
        <p:nvSpPr>
          <p:cNvPr id="16" name="Rectangle: Rounded Corners 15"/>
          <p:cNvSpPr/>
          <p:nvPr/>
        </p:nvSpPr>
        <p:spPr>
          <a:xfrm>
            <a:off x="4800600" y="3048000"/>
            <a:ext cx="1905000" cy="10359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50" name="Picture 2" descr="C:\Users\colosky\AppData\Local\Temp\SNAGHTML7421c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7350" y="1877382"/>
            <a:ext cx="4778650" cy="254221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p:cNvSpPr/>
          <p:nvPr/>
        </p:nvSpPr>
        <p:spPr>
          <a:xfrm>
            <a:off x="6087651" y="3640375"/>
            <a:ext cx="541749" cy="4774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9" name="Picture 18"/>
          <p:cNvPicPr>
            <a:picLocks noChangeAspect="1"/>
          </p:cNvPicPr>
          <p:nvPr/>
        </p:nvPicPr>
        <p:blipFill>
          <a:blip r:embed="rId7"/>
          <a:stretch>
            <a:fillRect/>
          </a:stretch>
        </p:blipFill>
        <p:spPr>
          <a:xfrm>
            <a:off x="4461626" y="1993835"/>
            <a:ext cx="6945806" cy="3657600"/>
          </a:xfrm>
          <a:prstGeom prst="rect">
            <a:avLst/>
          </a:prstGeom>
        </p:spPr>
      </p:pic>
      <p:pic>
        <p:nvPicPr>
          <p:cNvPr id="20" name="Picture 19"/>
          <p:cNvPicPr>
            <a:picLocks noChangeAspect="1"/>
          </p:cNvPicPr>
          <p:nvPr/>
        </p:nvPicPr>
        <p:blipFill>
          <a:blip r:embed="rId8"/>
          <a:stretch>
            <a:fillRect/>
          </a:stretch>
        </p:blipFill>
        <p:spPr>
          <a:xfrm>
            <a:off x="3298703" y="1340721"/>
            <a:ext cx="8740897" cy="4602879"/>
          </a:xfrm>
          <a:prstGeom prst="rect">
            <a:avLst/>
          </a:prstGeom>
        </p:spPr>
      </p:pic>
      <p:sp>
        <p:nvSpPr>
          <p:cNvPr id="23" name="Rectangle: Rounded Corners 22"/>
          <p:cNvSpPr/>
          <p:nvPr/>
        </p:nvSpPr>
        <p:spPr>
          <a:xfrm>
            <a:off x="7554141" y="3655615"/>
            <a:ext cx="1760949" cy="1299370"/>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TextBox 16"/>
          <p:cNvSpPr txBox="1"/>
          <p:nvPr/>
        </p:nvSpPr>
        <p:spPr>
          <a:xfrm flipH="1">
            <a:off x="3765888" y="5941344"/>
            <a:ext cx="7511712" cy="707886"/>
          </a:xfrm>
          <a:prstGeom prst="rect">
            <a:avLst/>
          </a:prstGeom>
          <a:solidFill>
            <a:schemeClr val="tx2"/>
          </a:solidFill>
        </p:spPr>
        <p:txBody>
          <a:bodyPr wrap="square" rtlCol="0">
            <a:spAutoFit/>
          </a:bodyPr>
          <a:lstStyle/>
          <a:p>
            <a:pPr algn="ctr"/>
            <a:r>
              <a:rPr lang="en-US" sz="2000" i="1" dirty="0">
                <a:solidFill>
                  <a:schemeClr val="bg1"/>
                </a:solidFill>
                <a:latin typeface="Arial" pitchFamily="34" charset="0"/>
                <a:cs typeface="Arial" pitchFamily="34" charset="0"/>
              </a:rPr>
              <a:t>Simulink Test supports testing of the subsystem feature during development with </a:t>
            </a:r>
            <a:r>
              <a:rPr lang="en-US" sz="2000" i="1" u="sng" dirty="0">
                <a:solidFill>
                  <a:schemeClr val="bg1"/>
                </a:solidFill>
                <a:latin typeface="Arial" pitchFamily="34" charset="0"/>
                <a:cs typeface="Arial" pitchFamily="34" charset="0"/>
              </a:rPr>
              <a:t>subsystem harness</a:t>
            </a:r>
            <a:r>
              <a:rPr lang="en-US" sz="2000" i="1" dirty="0">
                <a:solidFill>
                  <a:schemeClr val="bg1"/>
                </a:solidFill>
                <a:latin typeface="Arial" pitchFamily="34" charset="0"/>
                <a:cs typeface="Arial" pitchFamily="34" charset="0"/>
              </a:rPr>
              <a:t> creation.</a:t>
            </a:r>
          </a:p>
        </p:txBody>
      </p:sp>
      <p:pic>
        <p:nvPicPr>
          <p:cNvPr id="21" name="Picture 20"/>
          <p:cNvPicPr>
            <a:picLocks noChangeAspect="1"/>
          </p:cNvPicPr>
          <p:nvPr/>
        </p:nvPicPr>
        <p:blipFill>
          <a:blip r:embed="rId9"/>
          <a:stretch>
            <a:fillRect/>
          </a:stretch>
        </p:blipFill>
        <p:spPr>
          <a:xfrm>
            <a:off x="4636594" y="1676400"/>
            <a:ext cx="6945806" cy="3657600"/>
          </a:xfrm>
          <a:prstGeom prst="rect">
            <a:avLst/>
          </a:prstGeom>
        </p:spPr>
      </p:pic>
      <p:pic>
        <p:nvPicPr>
          <p:cNvPr id="22" name="Picture 21"/>
          <p:cNvPicPr>
            <a:picLocks noChangeAspect="1"/>
          </p:cNvPicPr>
          <p:nvPr/>
        </p:nvPicPr>
        <p:blipFill>
          <a:blip r:embed="rId10"/>
          <a:stretch>
            <a:fillRect/>
          </a:stretch>
        </p:blipFill>
        <p:spPr>
          <a:xfrm>
            <a:off x="4636594" y="1676400"/>
            <a:ext cx="6945806" cy="3657600"/>
          </a:xfrm>
          <a:prstGeom prst="rect">
            <a:avLst/>
          </a:prstGeom>
        </p:spPr>
      </p:pic>
      <p:pic>
        <p:nvPicPr>
          <p:cNvPr id="25" name="Picture 24"/>
          <p:cNvPicPr>
            <a:picLocks noChangeAspect="1"/>
          </p:cNvPicPr>
          <p:nvPr/>
        </p:nvPicPr>
        <p:blipFill>
          <a:blip r:embed="rId11"/>
          <a:stretch>
            <a:fillRect/>
          </a:stretch>
        </p:blipFill>
        <p:spPr>
          <a:xfrm>
            <a:off x="3268223" y="1340721"/>
            <a:ext cx="8740897" cy="4602879"/>
          </a:xfrm>
          <a:prstGeom prst="rect">
            <a:avLst/>
          </a:prstGeom>
        </p:spPr>
      </p:pic>
      <p:pic>
        <p:nvPicPr>
          <p:cNvPr id="26" name="Picture 25"/>
          <p:cNvPicPr>
            <a:picLocks noChangeAspect="1"/>
          </p:cNvPicPr>
          <p:nvPr/>
        </p:nvPicPr>
        <p:blipFill>
          <a:blip r:embed="rId12"/>
          <a:stretch>
            <a:fillRect/>
          </a:stretch>
        </p:blipFill>
        <p:spPr>
          <a:xfrm>
            <a:off x="4131206" y="1648640"/>
            <a:ext cx="6945806" cy="3657600"/>
          </a:xfrm>
          <a:prstGeom prst="rect">
            <a:avLst/>
          </a:prstGeom>
        </p:spPr>
      </p:pic>
    </p:spTree>
    <p:custDataLst>
      <p:tags r:id="rId1"/>
    </p:custDataLst>
    <p:extLst>
      <p:ext uri="{BB962C8B-B14F-4D97-AF65-F5344CB8AC3E}">
        <p14:creationId xmlns:p14="http://schemas.microsoft.com/office/powerpoint/2010/main" val="553098486"/>
      </p:ext>
    </p:extLst>
  </p:cSld>
  <p:clrMapOvr>
    <a:masterClrMapping/>
  </p:clrMapOvr>
  <mc:AlternateContent xmlns:mc="http://schemas.openxmlformats.org/markup-compatibility/2006" xmlns:p14="http://schemas.microsoft.com/office/powerpoint/2010/main">
    <mc:Choice Requires="p14">
      <p:transition spd="slow" p14:dur="2000" advTm="29303"/>
    </mc:Choice>
    <mc:Fallback xmlns="">
      <p:transition spd="slow" advTm="2930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1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50"/>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1"/>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050"/>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par>
                                <p:cTn id="55" presetID="1" presetClass="exit" presetSubtype="0" fill="hold" grpId="1" nodeType="withEffect">
                                  <p:stCondLst>
                                    <p:cond delay="0"/>
                                  </p:stCondLst>
                                  <p:childTnLst>
                                    <p:set>
                                      <p:cBhvr>
                                        <p:cTn id="56" dur="1" fill="hold">
                                          <p:stCondLst>
                                            <p:cond delay="0"/>
                                          </p:stCondLst>
                                        </p:cTn>
                                        <p:tgtEl>
                                          <p:spTgt spid="23"/>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21"/>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2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2"/>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2"/>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25"/>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10">
                                            <p:txEl>
                                              <p:pRg st="4" end="4"/>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24" grpId="0" animBg="1"/>
      <p:bldP spid="24" grpId="1" animBg="1"/>
      <p:bldP spid="23" grpId="0" animBg="1"/>
      <p:bldP spid="23" grpId="1"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066800"/>
            <a:ext cx="9829800" cy="53340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t>Are all requirements implemented?</a:t>
            </a:r>
          </a:p>
          <a:p>
            <a:pPr fontAlgn="base"/>
            <a:r>
              <a:rPr lang="en-US" sz="2800" dirty="0"/>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9710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iterate type="lt">
                                    <p:tmAbs val="0"/>
                                  </p:iterate>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iterate type="lt">
                                    <p:tmAbs val="0"/>
                                  </p:iterate>
                                  <p:childTnLst>
                                    <p:set>
                                      <p:cBhvr>
                                        <p:cTn id="1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6" presetClass="emph" presetSubtype="0" fill="hold" nodeType="clickEffect">
                                  <p:stCondLst>
                                    <p:cond delay="0"/>
                                  </p:stCondLst>
                                  <p:iterate type="lt">
                                    <p:tmPct val="4000"/>
                                  </p:iterate>
                                  <p:childTnLst>
                                    <p:set>
                                      <p:cBhvr override="childStyle">
                                        <p:cTn id="34" dur="500" fill="hold"/>
                                        <p:tgtEl>
                                          <p:spTgt spid="6">
                                            <p:txEl>
                                              <p:pRg st="2" end="2"/>
                                            </p:txEl>
                                          </p:spTgt>
                                        </p:tgtEl>
                                        <p:attrNameLst>
                                          <p:attrName>style.color</p:attrName>
                                        </p:attrNameLst>
                                      </p:cBhvr>
                                      <p:to>
                                        <p:clrVal>
                                          <a:srgbClr val="D26E00"/>
                                        </p:clrVal>
                                      </p:to>
                                    </p:set>
                                    <p:set>
                                      <p:cBhvr>
                                        <p:cTn id="35" dur="500" fill="hold"/>
                                        <p:tgtEl>
                                          <p:spTgt spid="6">
                                            <p:txEl>
                                              <p:pRg st="2" end="2"/>
                                            </p:txEl>
                                          </p:spTgt>
                                        </p:tgtEl>
                                        <p:attrNameLst>
                                          <p:attrName>fillcolor</p:attrName>
                                        </p:attrNameLst>
                                      </p:cBhvr>
                                      <p:to>
                                        <p:clrVal>
                                          <a:srgbClr val="D26E00"/>
                                        </p:clrVal>
                                      </p:to>
                                    </p:set>
                                    <p:set>
                                      <p:cBhvr>
                                        <p:cTn id="36" dur="500" fill="hold"/>
                                        <p:tgtEl>
                                          <p:spTgt spid="6">
                                            <p:txEl>
                                              <p:pRg st="2" end="2"/>
                                            </p:txEl>
                                          </p:spTgt>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16" presetClass="emph" presetSubtype="0" fill="hold" nodeType="clickEffect">
                                  <p:stCondLst>
                                    <p:cond delay="0"/>
                                  </p:stCondLst>
                                  <p:iterate type="lt">
                                    <p:tmPct val="4000"/>
                                  </p:iterate>
                                  <p:childTnLst>
                                    <p:set>
                                      <p:cBhvr override="childStyle">
                                        <p:cTn id="40" dur="500" fill="hold"/>
                                        <p:tgtEl>
                                          <p:spTgt spid="6">
                                            <p:txEl>
                                              <p:pRg st="3" end="3"/>
                                            </p:txEl>
                                          </p:spTgt>
                                        </p:tgtEl>
                                        <p:attrNameLst>
                                          <p:attrName>style.color</p:attrName>
                                        </p:attrNameLst>
                                      </p:cBhvr>
                                      <p:to>
                                        <p:clrVal>
                                          <a:srgbClr val="D26E00"/>
                                        </p:clrVal>
                                      </p:to>
                                    </p:set>
                                    <p:set>
                                      <p:cBhvr>
                                        <p:cTn id="41" dur="500" fill="hold"/>
                                        <p:tgtEl>
                                          <p:spTgt spid="6">
                                            <p:txEl>
                                              <p:pRg st="3" end="3"/>
                                            </p:txEl>
                                          </p:spTgt>
                                        </p:tgtEl>
                                        <p:attrNameLst>
                                          <p:attrName>fillcolor</p:attrName>
                                        </p:attrNameLst>
                                      </p:cBhvr>
                                      <p:to>
                                        <p:clrVal>
                                          <a:srgbClr val="D26E00"/>
                                        </p:clrVal>
                                      </p:to>
                                    </p:set>
                                    <p:set>
                                      <p:cBhvr>
                                        <p:cTn id="42"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equivalence  tests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379476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0">
                                            <p:txEl>
                                              <p:pRg st="0" end="0"/>
                                            </p:txEl>
                                          </p:spTgt>
                                        </p:tgtEl>
                                        <p:attrNameLst>
                                          <p:attrName>style.color</p:attrName>
                                        </p:attrNameLst>
                                      </p:cBhvr>
                                      <p:to>
                                        <a:srgbClr val="D27809"/>
                                      </p:to>
                                    </p:animClr>
                                    <p:animClr clrSpc="rgb" dir="cw">
                                      <p:cBhvr>
                                        <p:cTn id="7" dur="500" fill="hold"/>
                                        <p:tgtEl>
                                          <p:spTgt spid="20">
                                            <p:txEl>
                                              <p:pRg st="0" end="0"/>
                                            </p:txEl>
                                          </p:spTgt>
                                        </p:tgtEl>
                                        <p:attrNameLst>
                                          <p:attrName>fillcolor</p:attrName>
                                        </p:attrNameLst>
                                      </p:cBhvr>
                                      <p:to>
                                        <a:srgbClr val="D27809"/>
                                      </p:to>
                                    </p:animClr>
                                    <p:set>
                                      <p:cBhvr>
                                        <p:cTn id="8" dur="500" fill="hold"/>
                                        <p:tgtEl>
                                          <p:spTgt spid="20">
                                            <p:txEl>
                                              <p:pRg st="0" end="0"/>
                                            </p:txEl>
                                          </p:spTgt>
                                        </p:tgtEl>
                                        <p:attrNameLst>
                                          <p:attrName>fill.type</p:attrName>
                                        </p:attrNameLst>
                                      </p:cBhvr>
                                      <p:to>
                                        <p:strVal val="solid"/>
                                      </p:to>
                                    </p:set>
                                    <p:set>
                                      <p:cBhvr>
                                        <p:cTn id="9" dur="500" fill="hold"/>
                                        <p:tgtEl>
                                          <p:spTgt spid="20">
                                            <p:txEl>
                                              <p:pRg st="0" end="0"/>
                                            </p:txEl>
                                          </p:spTgt>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19" presetClass="emph" presetSubtype="0" fill="hold" nodeType="clickEffect">
                                  <p:stCondLst>
                                    <p:cond delay="0"/>
                                  </p:stCondLst>
                                  <p:childTnLst>
                                    <p:animClr clrSpc="rgb" dir="cw">
                                      <p:cBhvr override="childStyle">
                                        <p:cTn id="13" dur="500" fill="hold"/>
                                        <p:tgtEl>
                                          <p:spTgt spid="20">
                                            <p:txEl>
                                              <p:pRg st="1" end="1"/>
                                            </p:txEl>
                                          </p:spTgt>
                                        </p:tgtEl>
                                        <p:attrNameLst>
                                          <p:attrName>style.color</p:attrName>
                                        </p:attrNameLst>
                                      </p:cBhvr>
                                      <p:to>
                                        <a:srgbClr val="D27809"/>
                                      </p:to>
                                    </p:animClr>
                                    <p:animClr clrSpc="rgb" dir="cw">
                                      <p:cBhvr>
                                        <p:cTn id="14" dur="500" fill="hold"/>
                                        <p:tgtEl>
                                          <p:spTgt spid="20">
                                            <p:txEl>
                                              <p:pRg st="1" end="1"/>
                                            </p:txEl>
                                          </p:spTgt>
                                        </p:tgtEl>
                                        <p:attrNameLst>
                                          <p:attrName>fillcolor</p:attrName>
                                        </p:attrNameLst>
                                      </p:cBhvr>
                                      <p:to>
                                        <a:srgbClr val="D27809"/>
                                      </p:to>
                                    </p:animClr>
                                    <p:set>
                                      <p:cBhvr>
                                        <p:cTn id="15" dur="500" fill="hold"/>
                                        <p:tgtEl>
                                          <p:spTgt spid="20">
                                            <p:txEl>
                                              <p:pRg st="1" end="1"/>
                                            </p:txEl>
                                          </p:spTgt>
                                        </p:tgtEl>
                                        <p:attrNameLst>
                                          <p:attrName>fill.type</p:attrName>
                                        </p:attrNameLst>
                                      </p:cBhvr>
                                      <p:to>
                                        <p:strVal val="solid"/>
                                      </p:to>
                                    </p:set>
                                    <p:set>
                                      <p:cBhvr>
                                        <p:cTn id="16" dur="500" fill="hold"/>
                                        <p:tgtEl>
                                          <p:spTgt spid="20">
                                            <p:txEl>
                                              <p:pRg st="1" end="1"/>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94922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20">
                                            <p:txEl>
                                              <p:pRg st="0" end="0"/>
                                            </p:txEl>
                                          </p:spTgt>
                                        </p:tgtEl>
                                        <p:attrNameLst>
                                          <p:attrName>style.color</p:attrName>
                                        </p:attrNameLst>
                                      </p:cBhvr>
                                      <p:to>
                                        <a:srgbClr val="D27809"/>
                                      </p:to>
                                    </p:animClr>
                                    <p:animClr clrSpc="rgb" dir="cw">
                                      <p:cBhvr>
                                        <p:cTn id="7" dur="500" fill="hold"/>
                                        <p:tgtEl>
                                          <p:spTgt spid="20">
                                            <p:txEl>
                                              <p:pRg st="0" end="0"/>
                                            </p:txEl>
                                          </p:spTgt>
                                        </p:tgtEl>
                                        <p:attrNameLst>
                                          <p:attrName>fillcolor</p:attrName>
                                        </p:attrNameLst>
                                      </p:cBhvr>
                                      <p:to>
                                        <a:srgbClr val="D27809"/>
                                      </p:to>
                                    </p:animClr>
                                    <p:set>
                                      <p:cBhvr>
                                        <p:cTn id="8" dur="500" fill="hold"/>
                                        <p:tgtEl>
                                          <p:spTgt spid="20">
                                            <p:txEl>
                                              <p:pRg st="0" end="0"/>
                                            </p:txEl>
                                          </p:spTgt>
                                        </p:tgtEl>
                                        <p:attrNameLst>
                                          <p:attrName>fill.type</p:attrName>
                                        </p:attrNameLst>
                                      </p:cBhvr>
                                      <p:to>
                                        <p:strVal val="solid"/>
                                      </p:to>
                                    </p:set>
                                    <p:set>
                                      <p:cBhvr>
                                        <p:cTn id="9" dur="500" fill="hold"/>
                                        <p:tgtEl>
                                          <p:spTgt spid="2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Model testing before code generation:</a:t>
            </a:r>
            <a:br>
              <a:rPr lang="en-US" sz="4000" dirty="0"/>
            </a:br>
            <a:br>
              <a:rPr lang="en-US" sz="4000" dirty="0"/>
            </a:br>
            <a:r>
              <a:rPr lang="en-US" sz="3600" b="0" i="1" dirty="0"/>
              <a:t>Ad-hoc Testing</a:t>
            </a:r>
            <a:br>
              <a:rPr lang="en-US" sz="3600" dirty="0"/>
            </a:br>
            <a:br>
              <a:rPr lang="en-US" sz="3600" dirty="0"/>
            </a:br>
            <a:br>
              <a:rPr lang="en-US" sz="3600" b="0" i="1" dirty="0"/>
            </a:br>
            <a:endParaRPr lang="en-US" sz="3600" b="0" i="1" dirty="0"/>
          </a:p>
        </p:txBody>
      </p:sp>
    </p:spTree>
    <p:extLst>
      <p:ext uri="{BB962C8B-B14F-4D97-AF65-F5344CB8AC3E}">
        <p14:creationId xmlns:p14="http://schemas.microsoft.com/office/powerpoint/2010/main" val="3402058983"/>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122" name="Rectangle 2"/>
          <p:cNvSpPr>
            <a:spLocks noGrp="1" noChangeArrowheads="1"/>
          </p:cNvSpPr>
          <p:nvPr>
            <p:ph type="title" idx="4294967295"/>
          </p:nvPr>
        </p:nvSpPr>
        <p:spPr>
          <a:xfrm>
            <a:off x="381000" y="304800"/>
            <a:ext cx="8532812" cy="682625"/>
          </a:xfrm>
        </p:spPr>
        <p:txBody>
          <a:bodyPr/>
          <a:lstStyle/>
          <a:p>
            <a:r>
              <a:rPr lang="en-US" dirty="0"/>
              <a:t>V&amp;V Workshop </a:t>
            </a:r>
            <a:br>
              <a:rPr lang="en-US" dirty="0"/>
            </a:br>
            <a:r>
              <a:rPr lang="en-US" dirty="0"/>
              <a:t>Agenda - Day #1</a:t>
            </a:r>
            <a:endParaRPr lang="en-US" dirty="0">
              <a:solidFill>
                <a:srgbClr val="FF9900"/>
              </a:solidFill>
            </a:endParaRPr>
          </a:p>
        </p:txBody>
      </p:sp>
      <p:pic>
        <p:nvPicPr>
          <p:cNvPr id="1026" name="Picture 2" descr="C:\Users\colosky\AppData\Local\Temp\SNAGHTML1897de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57200"/>
            <a:ext cx="6758012" cy="6059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827534"/>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620486" y="1447800"/>
            <a:ext cx="495247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06123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77200" y="2813585"/>
            <a:ext cx="2559389"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83767360"/>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620486" y="1447800"/>
            <a:ext cx="495247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06123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77200" y="2813585"/>
            <a:ext cx="2559389"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302457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Static tools:</a:t>
            </a:r>
            <a:br>
              <a:rPr lang="en-US" sz="4000" dirty="0"/>
            </a:br>
            <a:br>
              <a:rPr lang="en-US" sz="4000" dirty="0"/>
            </a:br>
            <a:r>
              <a:rPr lang="en-US" sz="4000" b="0" i="1" dirty="0"/>
              <a:t>Metrics Dashboard &amp; Model Advisor</a:t>
            </a:r>
            <a:br>
              <a:rPr lang="en-US" sz="4000" dirty="0"/>
            </a:br>
            <a:r>
              <a:rPr lang="en-US" sz="3600" b="0" i="1" dirty="0"/>
              <a:t>Requirements Linking</a:t>
            </a:r>
            <a:br>
              <a:rPr lang="en-US" sz="3600" b="0" i="1" dirty="0"/>
            </a:br>
            <a:br>
              <a:rPr lang="en-US" sz="3600" dirty="0"/>
            </a:br>
            <a:br>
              <a:rPr lang="en-US" sz="3600" dirty="0"/>
            </a:br>
            <a:br>
              <a:rPr lang="en-US" sz="3600" b="0" i="1" dirty="0"/>
            </a:br>
            <a:endParaRPr lang="en-US" sz="3600" b="0" i="1" dirty="0"/>
          </a:p>
        </p:txBody>
      </p:sp>
    </p:spTree>
    <p:extLst>
      <p:ext uri="{BB962C8B-B14F-4D97-AF65-F5344CB8AC3E}">
        <p14:creationId xmlns:p14="http://schemas.microsoft.com/office/powerpoint/2010/main" val="66017453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Linking </a:t>
            </a:r>
            <a:r>
              <a:rPr lang="en-US"/>
              <a:t>– Highlighting </a:t>
            </a:r>
            <a:r>
              <a:rPr lang="en-US" dirty="0"/>
              <a:t>Objects with Links</a:t>
            </a:r>
          </a:p>
        </p:txBody>
      </p:sp>
      <p:pic>
        <p:nvPicPr>
          <p:cNvPr id="5" name="Picture 4"/>
          <p:cNvPicPr>
            <a:picLocks noChangeAspect="1"/>
          </p:cNvPicPr>
          <p:nvPr/>
        </p:nvPicPr>
        <p:blipFill>
          <a:blip r:embed="rId3"/>
          <a:stretch>
            <a:fillRect/>
          </a:stretch>
        </p:blipFill>
        <p:spPr>
          <a:xfrm>
            <a:off x="4576762" y="902487"/>
            <a:ext cx="6929438" cy="5659970"/>
          </a:xfrm>
          <a:prstGeom prst="rect">
            <a:avLst/>
          </a:prstGeom>
        </p:spPr>
      </p:pic>
      <p:pic>
        <p:nvPicPr>
          <p:cNvPr id="6" name="Picture 5"/>
          <p:cNvPicPr>
            <a:picLocks noChangeAspect="1"/>
          </p:cNvPicPr>
          <p:nvPr/>
        </p:nvPicPr>
        <p:blipFill>
          <a:blip r:embed="rId4"/>
          <a:stretch>
            <a:fillRect/>
          </a:stretch>
        </p:blipFill>
        <p:spPr>
          <a:xfrm>
            <a:off x="439871" y="1295042"/>
            <a:ext cx="6203478" cy="5143500"/>
          </a:xfrm>
          <a:prstGeom prst="rect">
            <a:avLst/>
          </a:prstGeom>
        </p:spPr>
      </p:pic>
      <p:grpSp>
        <p:nvGrpSpPr>
          <p:cNvPr id="13" name="Group 12"/>
          <p:cNvGrpSpPr/>
          <p:nvPr/>
        </p:nvGrpSpPr>
        <p:grpSpPr>
          <a:xfrm>
            <a:off x="4554832" y="903024"/>
            <a:ext cx="6924072" cy="5657850"/>
            <a:chOff x="2265222" y="1516863"/>
            <a:chExt cx="6924072" cy="5657850"/>
          </a:xfrm>
        </p:grpSpPr>
        <p:pic>
          <p:nvPicPr>
            <p:cNvPr id="11" name="Picture 10"/>
            <p:cNvPicPr>
              <a:picLocks noChangeAspect="1"/>
            </p:cNvPicPr>
            <p:nvPr/>
          </p:nvPicPr>
          <p:blipFill>
            <a:blip r:embed="rId5"/>
            <a:stretch>
              <a:fillRect/>
            </a:stretch>
          </p:blipFill>
          <p:spPr>
            <a:xfrm>
              <a:off x="2265222" y="1516863"/>
              <a:ext cx="6924072" cy="5657850"/>
            </a:xfrm>
            <a:prstGeom prst="rect">
              <a:avLst/>
            </a:prstGeom>
          </p:spPr>
        </p:pic>
        <p:sp>
          <p:nvSpPr>
            <p:cNvPr id="12" name="Rounded Rectangle 11"/>
            <p:cNvSpPr/>
            <p:nvPr/>
          </p:nvSpPr>
          <p:spPr>
            <a:xfrm>
              <a:off x="6248400" y="3509439"/>
              <a:ext cx="914400" cy="152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pic>
        <p:nvPicPr>
          <p:cNvPr id="14" name="Picture 13"/>
          <p:cNvPicPr>
            <a:picLocks noChangeAspect="1"/>
          </p:cNvPicPr>
          <p:nvPr/>
        </p:nvPicPr>
        <p:blipFill>
          <a:blip r:embed="rId6"/>
          <a:stretch>
            <a:fillRect/>
          </a:stretch>
        </p:blipFill>
        <p:spPr>
          <a:xfrm>
            <a:off x="4576762" y="895064"/>
            <a:ext cx="6898639" cy="5634814"/>
          </a:xfrm>
          <a:prstGeom prst="rect">
            <a:avLst/>
          </a:prstGeom>
        </p:spPr>
      </p:pic>
      <p:sp>
        <p:nvSpPr>
          <p:cNvPr id="15" name="Rounded Rectangle 14"/>
          <p:cNvSpPr/>
          <p:nvPr/>
        </p:nvSpPr>
        <p:spPr>
          <a:xfrm>
            <a:off x="4898129" y="4336347"/>
            <a:ext cx="808253" cy="609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7" name="Picture 16"/>
          <p:cNvPicPr>
            <a:picLocks noChangeAspect="1"/>
          </p:cNvPicPr>
          <p:nvPr/>
        </p:nvPicPr>
        <p:blipFill>
          <a:blip r:embed="rId7"/>
          <a:stretch>
            <a:fillRect/>
          </a:stretch>
        </p:blipFill>
        <p:spPr>
          <a:xfrm>
            <a:off x="4591063" y="914400"/>
            <a:ext cx="6884338" cy="5623133"/>
          </a:xfrm>
          <a:prstGeom prst="rect">
            <a:avLst/>
          </a:prstGeom>
        </p:spPr>
      </p:pic>
      <p:sp>
        <p:nvSpPr>
          <p:cNvPr id="18" name="Rounded Rectangle 17"/>
          <p:cNvSpPr/>
          <p:nvPr/>
        </p:nvSpPr>
        <p:spPr>
          <a:xfrm>
            <a:off x="6366402" y="3470520"/>
            <a:ext cx="1427694" cy="3818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1" name="Picture 20"/>
          <p:cNvPicPr>
            <a:picLocks noChangeAspect="1"/>
          </p:cNvPicPr>
          <p:nvPr/>
        </p:nvPicPr>
        <p:blipFill>
          <a:blip r:embed="rId8"/>
          <a:stretch>
            <a:fillRect/>
          </a:stretch>
        </p:blipFill>
        <p:spPr>
          <a:xfrm>
            <a:off x="464740" y="990601"/>
            <a:ext cx="3878660" cy="3681324"/>
          </a:xfrm>
          <a:prstGeom prst="rect">
            <a:avLst/>
          </a:prstGeom>
        </p:spPr>
      </p:pic>
      <p:sp>
        <p:nvSpPr>
          <p:cNvPr id="23" name="Rounded Rectangle 22"/>
          <p:cNvSpPr/>
          <p:nvPr/>
        </p:nvSpPr>
        <p:spPr>
          <a:xfrm>
            <a:off x="3886200" y="4196760"/>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0" name="Picture 19"/>
          <p:cNvPicPr>
            <a:picLocks noChangeAspect="1"/>
          </p:cNvPicPr>
          <p:nvPr/>
        </p:nvPicPr>
        <p:blipFill>
          <a:blip r:embed="rId9"/>
          <a:stretch>
            <a:fillRect/>
          </a:stretch>
        </p:blipFill>
        <p:spPr>
          <a:xfrm>
            <a:off x="459294" y="1526505"/>
            <a:ext cx="3884106" cy="4645695"/>
          </a:xfrm>
          <a:prstGeom prst="rect">
            <a:avLst/>
          </a:prstGeom>
        </p:spPr>
      </p:pic>
      <p:sp>
        <p:nvSpPr>
          <p:cNvPr id="24" name="Rounded Rectangle 23"/>
          <p:cNvSpPr/>
          <p:nvPr/>
        </p:nvSpPr>
        <p:spPr>
          <a:xfrm>
            <a:off x="3391797" y="3407229"/>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5" name="Rounded Rectangle 24"/>
          <p:cNvSpPr/>
          <p:nvPr/>
        </p:nvSpPr>
        <p:spPr>
          <a:xfrm>
            <a:off x="4212057" y="5442858"/>
            <a:ext cx="436143" cy="43779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7210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5"/>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23"/>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5"/>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14"/>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2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8" grpId="0" animBg="1"/>
      <p:bldP spid="23" grpId="0" animBg="1"/>
      <p:bldP spid="23" grpId="1" animBg="1"/>
      <p:bldP spid="24" grpId="0" animBg="1"/>
      <p:bldP spid="24" grpId="1" animBg="1"/>
      <p:bldP spid="25" grpId="0" animBg="1"/>
      <p:bldP spid="25" grpId="1"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0769600" cy="990600"/>
          </a:xfrm>
        </p:spPr>
        <p:txBody>
          <a:bodyPr/>
          <a:lstStyle/>
          <a:p>
            <a:r>
              <a:rPr lang="en-US" dirty="0"/>
              <a:t>Requirements Linking – Adding New Links  </a:t>
            </a:r>
          </a:p>
        </p:txBody>
      </p:sp>
      <p:grpSp>
        <p:nvGrpSpPr>
          <p:cNvPr id="16" name="Group 15"/>
          <p:cNvGrpSpPr/>
          <p:nvPr/>
        </p:nvGrpSpPr>
        <p:grpSpPr>
          <a:xfrm>
            <a:off x="4095546" y="912826"/>
            <a:ext cx="6959931" cy="5684877"/>
            <a:chOff x="2299720" y="998668"/>
            <a:chExt cx="6959931" cy="5684877"/>
          </a:xfrm>
        </p:grpSpPr>
        <p:pic>
          <p:nvPicPr>
            <p:cNvPr id="14" name="Picture 13"/>
            <p:cNvPicPr>
              <a:picLocks noChangeAspect="1"/>
            </p:cNvPicPr>
            <p:nvPr/>
          </p:nvPicPr>
          <p:blipFill>
            <a:blip r:embed="rId3"/>
            <a:stretch>
              <a:fillRect/>
            </a:stretch>
          </p:blipFill>
          <p:spPr>
            <a:xfrm>
              <a:off x="2299720" y="998668"/>
              <a:ext cx="6959931" cy="5684877"/>
            </a:xfrm>
            <a:prstGeom prst="rect">
              <a:avLst/>
            </a:prstGeom>
          </p:spPr>
        </p:pic>
        <p:sp>
          <p:nvSpPr>
            <p:cNvPr id="15" name="Rounded Rectangle 14"/>
            <p:cNvSpPr/>
            <p:nvPr/>
          </p:nvSpPr>
          <p:spPr>
            <a:xfrm>
              <a:off x="2635945" y="3352800"/>
              <a:ext cx="763108" cy="1143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pic>
        <p:nvPicPr>
          <p:cNvPr id="3" name="Picture 2"/>
          <p:cNvPicPr>
            <a:picLocks noChangeAspect="1"/>
          </p:cNvPicPr>
          <p:nvPr/>
        </p:nvPicPr>
        <p:blipFill>
          <a:blip r:embed="rId4"/>
          <a:stretch>
            <a:fillRect/>
          </a:stretch>
        </p:blipFill>
        <p:spPr>
          <a:xfrm>
            <a:off x="470715" y="1176176"/>
            <a:ext cx="6387285" cy="5295900"/>
          </a:xfrm>
          <a:prstGeom prst="rect">
            <a:avLst/>
          </a:prstGeom>
        </p:spPr>
      </p:pic>
      <p:pic>
        <p:nvPicPr>
          <p:cNvPr id="9" name="Picture 8"/>
          <p:cNvPicPr>
            <a:picLocks noChangeAspect="1"/>
          </p:cNvPicPr>
          <p:nvPr/>
        </p:nvPicPr>
        <p:blipFill>
          <a:blip r:embed="rId5"/>
          <a:stretch>
            <a:fillRect/>
          </a:stretch>
        </p:blipFill>
        <p:spPr>
          <a:xfrm>
            <a:off x="4111266" y="971550"/>
            <a:ext cx="6937734" cy="5666746"/>
          </a:xfrm>
          <a:prstGeom prst="rect">
            <a:avLst/>
          </a:prstGeom>
        </p:spPr>
      </p:pic>
      <p:pic>
        <p:nvPicPr>
          <p:cNvPr id="4" name="Picture 3"/>
          <p:cNvPicPr>
            <a:picLocks noChangeAspect="1"/>
          </p:cNvPicPr>
          <p:nvPr/>
        </p:nvPicPr>
        <p:blipFill>
          <a:blip r:embed="rId6"/>
          <a:stretch>
            <a:fillRect/>
          </a:stretch>
        </p:blipFill>
        <p:spPr>
          <a:xfrm>
            <a:off x="4082971" y="933450"/>
            <a:ext cx="6966229" cy="5683303"/>
          </a:xfrm>
          <a:prstGeom prst="rect">
            <a:avLst/>
          </a:prstGeom>
        </p:spPr>
      </p:pic>
      <p:sp>
        <p:nvSpPr>
          <p:cNvPr id="7" name="Rounded Rectangle 6"/>
          <p:cNvSpPr/>
          <p:nvPr/>
        </p:nvSpPr>
        <p:spPr>
          <a:xfrm>
            <a:off x="4405879" y="3810000"/>
            <a:ext cx="789203" cy="59956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Rounded Rectangle 21"/>
          <p:cNvSpPr/>
          <p:nvPr/>
        </p:nvSpPr>
        <p:spPr>
          <a:xfrm>
            <a:off x="7448951" y="3755265"/>
            <a:ext cx="1222954" cy="18552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8" name="Picture 7"/>
          <p:cNvPicPr>
            <a:picLocks noChangeAspect="1"/>
          </p:cNvPicPr>
          <p:nvPr/>
        </p:nvPicPr>
        <p:blipFill>
          <a:blip r:embed="rId7"/>
          <a:stretch>
            <a:fillRect/>
          </a:stretch>
        </p:blipFill>
        <p:spPr>
          <a:xfrm>
            <a:off x="457200" y="1206500"/>
            <a:ext cx="6357065" cy="5270844"/>
          </a:xfrm>
          <a:prstGeom prst="rect">
            <a:avLst/>
          </a:prstGeom>
        </p:spPr>
      </p:pic>
      <p:sp>
        <p:nvSpPr>
          <p:cNvPr id="23" name="Rounded Rectangle 22"/>
          <p:cNvSpPr/>
          <p:nvPr/>
        </p:nvSpPr>
        <p:spPr>
          <a:xfrm>
            <a:off x="3276600" y="4102100"/>
            <a:ext cx="479074" cy="53739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0" name="Picture 9"/>
          <p:cNvPicPr>
            <a:picLocks noChangeAspect="1"/>
          </p:cNvPicPr>
          <p:nvPr/>
        </p:nvPicPr>
        <p:blipFill>
          <a:blip r:embed="rId8"/>
          <a:stretch>
            <a:fillRect/>
          </a:stretch>
        </p:blipFill>
        <p:spPr>
          <a:xfrm>
            <a:off x="4114800" y="939800"/>
            <a:ext cx="6956942" cy="5682436"/>
          </a:xfrm>
          <a:prstGeom prst="rect">
            <a:avLst/>
          </a:prstGeom>
        </p:spPr>
      </p:pic>
      <p:sp>
        <p:nvSpPr>
          <p:cNvPr id="24" name="Rounded Rectangle 23"/>
          <p:cNvSpPr/>
          <p:nvPr/>
        </p:nvSpPr>
        <p:spPr>
          <a:xfrm>
            <a:off x="4491656" y="3869505"/>
            <a:ext cx="593663" cy="5293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5" name="Picture 24"/>
          <p:cNvPicPr>
            <a:picLocks noChangeAspect="1"/>
          </p:cNvPicPr>
          <p:nvPr/>
        </p:nvPicPr>
        <p:blipFill>
          <a:blip r:embed="rId9"/>
          <a:stretch>
            <a:fillRect/>
          </a:stretch>
        </p:blipFill>
        <p:spPr>
          <a:xfrm>
            <a:off x="4114800" y="952500"/>
            <a:ext cx="6985000" cy="5712733"/>
          </a:xfrm>
          <a:prstGeom prst="rect">
            <a:avLst/>
          </a:prstGeom>
        </p:spPr>
      </p:pic>
      <p:sp>
        <p:nvSpPr>
          <p:cNvPr id="26" name="Rounded Rectangle 25"/>
          <p:cNvSpPr/>
          <p:nvPr/>
        </p:nvSpPr>
        <p:spPr>
          <a:xfrm>
            <a:off x="7332219" y="3204094"/>
            <a:ext cx="1329418" cy="32542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27" name="Picture 26"/>
          <p:cNvPicPr>
            <a:picLocks noChangeAspect="1"/>
          </p:cNvPicPr>
          <p:nvPr/>
        </p:nvPicPr>
        <p:blipFill>
          <a:blip r:embed="rId10"/>
          <a:stretch>
            <a:fillRect/>
          </a:stretch>
        </p:blipFill>
        <p:spPr>
          <a:xfrm>
            <a:off x="446406" y="1219200"/>
            <a:ext cx="6335394" cy="5252876"/>
          </a:xfrm>
          <a:prstGeom prst="rect">
            <a:avLst/>
          </a:prstGeom>
        </p:spPr>
      </p:pic>
      <p:pic>
        <p:nvPicPr>
          <p:cNvPr id="28" name="Picture 27"/>
          <p:cNvPicPr>
            <a:picLocks noChangeAspect="1"/>
          </p:cNvPicPr>
          <p:nvPr/>
        </p:nvPicPr>
        <p:blipFill>
          <a:blip r:embed="rId11"/>
          <a:stretch>
            <a:fillRect/>
          </a:stretch>
        </p:blipFill>
        <p:spPr>
          <a:xfrm>
            <a:off x="464438" y="1219200"/>
            <a:ext cx="6393562" cy="5301104"/>
          </a:xfrm>
          <a:prstGeom prst="rect">
            <a:avLst/>
          </a:prstGeom>
        </p:spPr>
      </p:pic>
    </p:spTree>
    <p:extLst>
      <p:ext uri="{BB962C8B-B14F-4D97-AF65-F5344CB8AC3E}">
        <p14:creationId xmlns:p14="http://schemas.microsoft.com/office/powerpoint/2010/main" val="2596331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2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2"/>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4"/>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0"/>
                                        </p:tgtEl>
                                        <p:attrNameLst>
                                          <p:attrName>style.visibility</p:attrName>
                                        </p:attrNameLst>
                                      </p:cBhvr>
                                      <p:to>
                                        <p:strVal val="visible"/>
                                      </p:to>
                                    </p:set>
                                  </p:childTnLst>
                                </p:cTn>
                              </p:par>
                              <p:par>
                                <p:cTn id="55" presetID="1" presetClass="exit" presetSubtype="0" fill="hold" nodeType="with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3"/>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10"/>
                                        </p:tgtEl>
                                        <p:attrNameLst>
                                          <p:attrName>style.visibility</p:attrName>
                                        </p:attrNameLst>
                                      </p:cBhvr>
                                      <p:to>
                                        <p:strVal val="hidden"/>
                                      </p:to>
                                    </p:set>
                                  </p:childTnLst>
                                </p:cTn>
                              </p:par>
                              <p:par>
                                <p:cTn id="67" presetID="1" presetClass="exit" presetSubtype="0" fill="hold" grpId="1" nodeType="withEffect">
                                  <p:stCondLst>
                                    <p:cond delay="0"/>
                                  </p:stCondLst>
                                  <p:childTnLst>
                                    <p:set>
                                      <p:cBhvr>
                                        <p:cTn id="68" dur="1" fill="hold">
                                          <p:stCondLst>
                                            <p:cond delay="0"/>
                                          </p:stCondLst>
                                        </p:cTn>
                                        <p:tgtEl>
                                          <p:spTgt spid="24"/>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2" grpId="0" animBg="1"/>
      <p:bldP spid="22" grpId="1" animBg="1"/>
      <p:bldP spid="23" grpId="0" animBg="1"/>
      <p:bldP spid="23" grpId="1" animBg="1"/>
      <p:bldP spid="24" grpId="0" animBg="1"/>
      <p:bldP spid="24" grpId="1" animBg="1"/>
      <p:bldP spid="2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Additional Content</a:t>
            </a:r>
            <a:br>
              <a:rPr lang="en-US" sz="4000" b="0" u="sng" dirty="0"/>
            </a:br>
            <a:br>
              <a:rPr lang="en-US" sz="4400" dirty="0"/>
            </a:br>
            <a:r>
              <a:rPr lang="en-US" sz="4400" dirty="0"/>
              <a:t>Static tools:</a:t>
            </a:r>
            <a:br>
              <a:rPr lang="en-US" sz="4000" dirty="0"/>
            </a:br>
            <a:br>
              <a:rPr lang="en-US" sz="4000" dirty="0"/>
            </a:br>
            <a:r>
              <a:rPr lang="en-US" sz="3600" b="0" i="1" dirty="0" err="1"/>
              <a:t>Polarian</a:t>
            </a:r>
            <a:r>
              <a:rPr lang="en-US" sz="3600" b="0" i="1" dirty="0"/>
              <a:t> Connector</a:t>
            </a:r>
            <a:br>
              <a:rPr lang="en-US" sz="3600" dirty="0"/>
            </a:br>
            <a:br>
              <a:rPr lang="en-US" sz="3600" dirty="0"/>
            </a:br>
            <a:br>
              <a:rPr lang="en-US" sz="3600" b="0" i="1" dirty="0"/>
            </a:br>
            <a:endParaRPr lang="en-US" sz="3600" b="0" i="1" dirty="0"/>
          </a:p>
        </p:txBody>
      </p:sp>
    </p:spTree>
    <p:extLst>
      <p:ext uri="{BB962C8B-B14F-4D97-AF65-F5344CB8AC3E}">
        <p14:creationId xmlns:p14="http://schemas.microsoft.com/office/powerpoint/2010/main" val="117803385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304800"/>
            <a:ext cx="9067800" cy="990600"/>
          </a:xfrm>
        </p:spPr>
        <p:txBody>
          <a:bodyPr/>
          <a:lstStyle/>
          <a:p>
            <a:r>
              <a:rPr lang="en-US" dirty="0"/>
              <a:t>Traceability:  Requirements Management Features</a:t>
            </a:r>
          </a:p>
        </p:txBody>
      </p:sp>
      <p:sp>
        <p:nvSpPr>
          <p:cNvPr id="16" name="Content Placeholder 15"/>
          <p:cNvSpPr>
            <a:spLocks noGrp="1"/>
          </p:cNvSpPr>
          <p:nvPr>
            <p:ph idx="1"/>
          </p:nvPr>
        </p:nvSpPr>
        <p:spPr>
          <a:xfrm>
            <a:off x="2133600" y="1447800"/>
            <a:ext cx="7010400" cy="5181600"/>
          </a:xfrm>
        </p:spPr>
        <p:txBody>
          <a:bodyPr>
            <a:normAutofit fontScale="70000" lnSpcReduction="20000"/>
          </a:bodyPr>
          <a:lstStyle/>
          <a:p>
            <a:r>
              <a:rPr lang="en-US" dirty="0"/>
              <a:t>Link to objects in Simulink, </a:t>
            </a:r>
            <a:r>
              <a:rPr lang="en-US" dirty="0" err="1"/>
              <a:t>Stateflow</a:t>
            </a:r>
            <a:r>
              <a:rPr lang="en-US" dirty="0"/>
              <a:t> and Embedded </a:t>
            </a:r>
            <a:r>
              <a:rPr lang="en-US" dirty="0" err="1"/>
              <a:t>Matlab</a:t>
            </a:r>
            <a:endParaRPr lang="en-US" dirty="0"/>
          </a:p>
          <a:p>
            <a:endParaRPr lang="en-US" dirty="0"/>
          </a:p>
          <a:p>
            <a:r>
              <a:rPr lang="en-US" dirty="0"/>
              <a:t>Requirements consistency checking</a:t>
            </a:r>
          </a:p>
          <a:p>
            <a:endParaRPr lang="en-US" dirty="0"/>
          </a:p>
          <a:p>
            <a:r>
              <a:rPr lang="en-US" dirty="0"/>
              <a:t>Bi-directional linking with external documents</a:t>
            </a:r>
          </a:p>
          <a:p>
            <a:endParaRPr lang="en-US" dirty="0"/>
          </a:p>
          <a:p>
            <a:r>
              <a:rPr lang="en-US" dirty="0"/>
              <a:t>API for process customization</a:t>
            </a:r>
          </a:p>
          <a:p>
            <a:endParaRPr lang="en-US" dirty="0"/>
          </a:p>
          <a:p>
            <a:r>
              <a:rPr lang="en-US" dirty="0"/>
              <a:t>Report generation</a:t>
            </a:r>
          </a:p>
          <a:p>
            <a:endParaRPr lang="en-US" dirty="0"/>
          </a:p>
          <a:p>
            <a:r>
              <a:rPr lang="en-US" dirty="0"/>
              <a:t>Link to these supported documents, not just requirements</a:t>
            </a:r>
          </a:p>
          <a:p>
            <a:pPr lvl="1"/>
            <a:r>
              <a:rPr lang="en-US" dirty="0" err="1"/>
              <a:t>Telelogic</a:t>
            </a:r>
            <a:r>
              <a:rPr lang="en-US" dirty="0"/>
              <a:t> DOORS®</a:t>
            </a:r>
          </a:p>
          <a:p>
            <a:pPr lvl="1"/>
            <a:r>
              <a:rPr lang="en-US" dirty="0"/>
              <a:t>Microsoft Word ®</a:t>
            </a:r>
          </a:p>
          <a:p>
            <a:pPr lvl="1"/>
            <a:r>
              <a:rPr lang="en-US" dirty="0"/>
              <a:t>Microsoft Excel ®</a:t>
            </a:r>
          </a:p>
          <a:p>
            <a:pPr lvl="1"/>
            <a:r>
              <a:rPr lang="en-US" dirty="0"/>
              <a:t>PDF</a:t>
            </a:r>
          </a:p>
          <a:p>
            <a:pPr lvl="1"/>
            <a:r>
              <a:rPr lang="en-US" dirty="0"/>
              <a:t>HTML</a:t>
            </a:r>
          </a:p>
          <a:p>
            <a:pPr lvl="1"/>
            <a:r>
              <a:rPr lang="en-US" dirty="0"/>
              <a:t>Text</a:t>
            </a:r>
          </a:p>
          <a:p>
            <a:pPr lvl="1"/>
            <a:endParaRPr lang="en-US" dirty="0"/>
          </a:p>
          <a:p>
            <a:r>
              <a:rPr lang="en-US" dirty="0"/>
              <a:t>3</a:t>
            </a:r>
            <a:r>
              <a:rPr lang="en-US" baseline="30000" dirty="0"/>
              <a:t>rd</a:t>
            </a:r>
            <a:r>
              <a:rPr lang="en-US" dirty="0"/>
              <a:t> party requirements vendors have a plug-in connector </a:t>
            </a:r>
          </a:p>
          <a:p>
            <a:pPr lvl="1"/>
            <a:r>
              <a:rPr lang="en-US" dirty="0"/>
              <a:t>Integrity</a:t>
            </a:r>
          </a:p>
          <a:p>
            <a:pPr lvl="1"/>
            <a:r>
              <a:rPr lang="en-US" dirty="0" err="1"/>
              <a:t>Polarian</a:t>
            </a:r>
            <a:endParaRPr lang="en-US" dirty="0"/>
          </a:p>
          <a:p>
            <a:endParaRPr lang="en-US" dirty="0"/>
          </a:p>
          <a:p>
            <a:endParaRPr lang="en-US" dirty="0"/>
          </a:p>
          <a:p>
            <a:pPr marL="0" indent="0">
              <a:buNone/>
            </a:pPr>
            <a:endParaRPr lang="en-US" dirty="0"/>
          </a:p>
          <a:p>
            <a:endParaRPr lang="en-US" dirty="0"/>
          </a:p>
        </p:txBody>
      </p:sp>
    </p:spTree>
    <p:extLst>
      <p:ext uri="{BB962C8B-B14F-4D97-AF65-F5344CB8AC3E}">
        <p14:creationId xmlns:p14="http://schemas.microsoft.com/office/powerpoint/2010/main" val="425107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xEl>
                                              <p:pRg st="13" end="13"/>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xEl>
                                              <p:pRg st="14" end="14"/>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xEl>
                                              <p:pRg st="15" end="15"/>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xEl>
                                              <p:pRg st="16" end="16"/>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xEl>
                                              <p:pRg st="18" end="1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xEl>
                                              <p:pRg st="19" end="1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6">
                                            <p:txEl>
                                              <p:pRg st="20" end="2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r>
              <a:rPr lang="en-US" altLang="ko-KR" dirty="0"/>
              <a:t>Modeling Guidelines</a:t>
            </a:r>
            <a:endParaRPr lang="en-US" altLang="ko-KR" sz="2400" b="0" dirty="0">
              <a:solidFill>
                <a:srgbClr val="95B3D7"/>
              </a:solidFill>
            </a:endParaRPr>
          </a:p>
        </p:txBody>
      </p:sp>
      <p:sp>
        <p:nvSpPr>
          <p:cNvPr id="7" name="Rectangle 3"/>
          <p:cNvSpPr txBox="1">
            <a:spLocks noChangeArrowheads="1"/>
          </p:cNvSpPr>
          <p:nvPr/>
        </p:nvSpPr>
        <p:spPr>
          <a:xfrm>
            <a:off x="620486" y="1447800"/>
            <a:ext cx="4952470" cy="4967263"/>
          </a:xfrm>
          <a:prstGeom prst="rect">
            <a:avLst/>
          </a:prstGeom>
        </p:spPr>
        <p:txBody>
          <a:bodyPr vert="horz" lIns="91440" tIns="45720" rIns="91440" bIns="45720" rtlCol="0">
            <a:noAutofit/>
          </a:bodyPr>
          <a:lstStyle>
            <a:lvl1pPr marL="342900" indent="-342900" algn="l" defTabSz="914400" rtl="0" eaLnBrk="1" latinLnBrk="1"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1"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1"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1"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1"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r>
              <a:rPr lang="en-US" altLang="ko-KR" sz="2000" dirty="0"/>
              <a:t>MAAB Style Guides </a:t>
            </a:r>
          </a:p>
          <a:p>
            <a:pPr lvl="1"/>
            <a:r>
              <a:rPr lang="en-US" altLang="ko-KR" sz="1800" dirty="0">
                <a:ea typeface="굴림" pitchFamily="50" charset="-127"/>
              </a:rPr>
              <a:t>First version released in April, 2001</a:t>
            </a:r>
          </a:p>
          <a:p>
            <a:pPr lvl="1"/>
            <a:r>
              <a:rPr lang="en-US" altLang="ko-KR" sz="1800" dirty="0">
                <a:ea typeface="굴림" pitchFamily="50" charset="-127"/>
              </a:rPr>
              <a:t>Collaboration by industry leaders in US, Japan, Europe: GM, Ford, Chrysler, Toyota, Daimler, John Deere, Delphi, Ricardo and others</a:t>
            </a:r>
          </a:p>
          <a:p>
            <a:pPr lvl="1"/>
            <a:endParaRPr lang="en-US" altLang="ko-KR" sz="1800" dirty="0">
              <a:ea typeface="굴림" pitchFamily="50" charset="-127"/>
            </a:endParaRPr>
          </a:p>
          <a:p>
            <a:r>
              <a:rPr lang="en-US" altLang="ko-KR" sz="2000" dirty="0"/>
              <a:t>Modeling Guidelines for High-Integrity Systems</a:t>
            </a:r>
          </a:p>
          <a:p>
            <a:pPr lvl="1"/>
            <a:r>
              <a:rPr lang="en-US" altLang="ko-KR" sz="1800" dirty="0"/>
              <a:t>Leverage industry-best practices and MathWorks tool expertise when developing high-integrity systems</a:t>
            </a:r>
          </a:p>
          <a:p>
            <a:pPr lvl="1"/>
            <a:r>
              <a:rPr lang="en-US" altLang="ko-KR" sz="1800" dirty="0"/>
              <a:t>ISO 26262, IEC 61508, DO-178B/C, and MISRA-C</a:t>
            </a:r>
          </a:p>
        </p:txBody>
      </p:sp>
      <p:pic>
        <p:nvPicPr>
          <p:cNvPr id="6"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248400" y="1061230"/>
            <a:ext cx="2581734" cy="343939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077200" y="2813585"/>
            <a:ext cx="2559389" cy="33528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6792563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Static tools:</a:t>
            </a:r>
            <a:br>
              <a:rPr lang="en-US" sz="4000" dirty="0"/>
            </a:br>
            <a:br>
              <a:rPr lang="en-US" sz="4000" dirty="0"/>
            </a:br>
            <a:r>
              <a:rPr lang="en-US" sz="3600" b="0" i="1" dirty="0"/>
              <a:t>Model Advisor</a:t>
            </a:r>
            <a:br>
              <a:rPr lang="en-US" sz="3600" dirty="0"/>
            </a:br>
            <a:br>
              <a:rPr lang="en-US" sz="3600" dirty="0"/>
            </a:br>
            <a:br>
              <a:rPr lang="en-US" sz="3600" b="0" i="1" dirty="0"/>
            </a:br>
            <a:endParaRPr lang="en-US" sz="3600" b="0" i="1" dirty="0"/>
          </a:p>
        </p:txBody>
      </p:sp>
    </p:spTree>
    <p:extLst>
      <p:ext uri="{BB962C8B-B14F-4D97-AF65-F5344CB8AC3E}">
        <p14:creationId xmlns:p14="http://schemas.microsoft.com/office/powerpoint/2010/main" val="2679863785"/>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575972" y="302913"/>
            <a:ext cx="8610600" cy="990600"/>
          </a:xfrm>
        </p:spPr>
        <p:txBody>
          <a:bodyPr/>
          <a:lstStyle/>
          <a:p>
            <a:r>
              <a:rPr lang="en-US" dirty="0"/>
              <a:t>Model Advisor – Model Standards Checking </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1456706"/>
            <a:ext cx="6519572"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6050" y="1447801"/>
            <a:ext cx="6500522" cy="5121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1" y="1570000"/>
            <a:ext cx="7201525" cy="4877223"/>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1908" y="1371862"/>
            <a:ext cx="5608806" cy="5273497"/>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38597" y="2438400"/>
            <a:ext cx="8173495" cy="2939874"/>
          </a:xfrm>
          <a:prstGeom prst="rect">
            <a:avLst/>
          </a:prstGeom>
        </p:spPr>
      </p:pic>
    </p:spTree>
    <p:extLst>
      <p:ext uri="{BB962C8B-B14F-4D97-AF65-F5344CB8AC3E}">
        <p14:creationId xmlns:p14="http://schemas.microsoft.com/office/powerpoint/2010/main" val="2306310204"/>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307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t>Motivation</a:t>
            </a:r>
          </a:p>
        </p:txBody>
      </p:sp>
      <p:sp>
        <p:nvSpPr>
          <p:cNvPr id="14" name="Content Placeholder 15"/>
          <p:cNvSpPr>
            <a:spLocks noGrp="1"/>
          </p:cNvSpPr>
          <p:nvPr>
            <p:ph idx="1"/>
          </p:nvPr>
        </p:nvSpPr>
        <p:spPr>
          <a:xfrm>
            <a:off x="1943911" y="1295400"/>
            <a:ext cx="8153400" cy="1066800"/>
          </a:xfrm>
          <a:ln w="28575">
            <a:solidFill>
              <a:schemeClr val="tx1"/>
            </a:solidFill>
          </a:ln>
        </p:spPr>
        <p:txBody>
          <a:bodyPr anchor="ctr">
            <a:normAutofit/>
          </a:bodyPr>
          <a:lstStyle/>
          <a:p>
            <a:pPr marL="0" indent="0">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304800" y="2895600"/>
            <a:ext cx="11506200" cy="3276600"/>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testing to incrementally increase confidence in your design</a:t>
            </a:r>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a:p>
            <a:r>
              <a:rPr lang="en-US" dirty="0"/>
              <a:t>Usage of code verification tools in an MBD workflow</a:t>
            </a:r>
          </a:p>
          <a:p>
            <a:endParaRPr lang="en-US" dirty="0"/>
          </a:p>
        </p:txBody>
      </p:sp>
    </p:spTree>
    <p:extLst>
      <p:ext uri="{BB962C8B-B14F-4D97-AF65-F5344CB8AC3E}">
        <p14:creationId xmlns:p14="http://schemas.microsoft.com/office/powerpoint/2010/main" val="258676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6898" name="Rectangle 2"/>
          <p:cNvSpPr>
            <a:spLocks noGrp="1" noChangeArrowheads="1"/>
          </p:cNvSpPr>
          <p:nvPr>
            <p:ph type="title"/>
          </p:nvPr>
        </p:nvSpPr>
        <p:spPr>
          <a:xfrm>
            <a:off x="381000" y="304800"/>
            <a:ext cx="11049000" cy="990600"/>
          </a:xfrm>
        </p:spPr>
        <p:txBody>
          <a:bodyPr/>
          <a:lstStyle/>
          <a:p>
            <a:r>
              <a:rPr lang="en-US" dirty="0"/>
              <a:t>Enforcing Modeling Standards:</a:t>
            </a:r>
            <a:br>
              <a:rPr lang="en-US" dirty="0"/>
            </a:br>
            <a:r>
              <a:rPr lang="en-US" dirty="0"/>
              <a:t>Model Advisor Features</a:t>
            </a:r>
          </a:p>
        </p:txBody>
      </p:sp>
      <p:sp>
        <p:nvSpPr>
          <p:cNvPr id="336899" name="Rectangle 3"/>
          <p:cNvSpPr>
            <a:spLocks noGrp="1" noChangeArrowheads="1"/>
          </p:cNvSpPr>
          <p:nvPr>
            <p:ph type="body" idx="1"/>
          </p:nvPr>
        </p:nvSpPr>
        <p:spPr>
          <a:xfrm>
            <a:off x="789159" y="1524000"/>
            <a:ext cx="8077200" cy="4800600"/>
          </a:xfrm>
        </p:spPr>
        <p:txBody>
          <a:bodyPr/>
          <a:lstStyle/>
          <a:p>
            <a:r>
              <a:rPr lang="en-US" sz="2000" dirty="0"/>
              <a:t>Static analysis of models against a set of checks</a:t>
            </a:r>
          </a:p>
          <a:p>
            <a:pPr lvl="1"/>
            <a:r>
              <a:rPr lang="en-US" sz="1800" dirty="0"/>
              <a:t>Checks for simulation configuration</a:t>
            </a:r>
          </a:p>
          <a:p>
            <a:pPr lvl="1"/>
            <a:r>
              <a:rPr lang="en-US" sz="1800" dirty="0"/>
              <a:t>Checks for code generation configuration</a:t>
            </a:r>
          </a:p>
          <a:p>
            <a:pPr lvl="1"/>
            <a:r>
              <a:rPr lang="en-US" sz="1800" dirty="0"/>
              <a:t>Requirements consistency</a:t>
            </a:r>
          </a:p>
          <a:p>
            <a:pPr lvl="1"/>
            <a:r>
              <a:rPr lang="en-US" sz="1800" dirty="0"/>
              <a:t>Modeling Standards</a:t>
            </a:r>
          </a:p>
          <a:p>
            <a:pPr lvl="1"/>
            <a:endParaRPr lang="en-US" sz="1800" dirty="0"/>
          </a:p>
          <a:p>
            <a:r>
              <a:rPr lang="en-US" sz="2000" dirty="0"/>
              <a:t>Modeling Standards Checks  (SLVNV)</a:t>
            </a:r>
          </a:p>
          <a:p>
            <a:pPr lvl="1"/>
            <a:r>
              <a:rPr lang="en-US" sz="1800" dirty="0"/>
              <a:t>MAAB Style Guidelines </a:t>
            </a:r>
          </a:p>
          <a:p>
            <a:pPr lvl="1"/>
            <a:r>
              <a:rPr lang="en-US" sz="1800" dirty="0"/>
              <a:t>DO-178B</a:t>
            </a:r>
          </a:p>
          <a:p>
            <a:pPr lvl="1"/>
            <a:r>
              <a:rPr lang="en-US" sz="1800" dirty="0"/>
              <a:t>IEC 61508 and ISO 26262 checks</a:t>
            </a:r>
          </a:p>
          <a:p>
            <a:pPr lvl="1"/>
            <a:endParaRPr lang="en-US" sz="1800" dirty="0"/>
          </a:p>
          <a:p>
            <a:r>
              <a:rPr lang="en-US" sz="2000" dirty="0"/>
              <a:t>API for process customization</a:t>
            </a:r>
          </a:p>
          <a:p>
            <a:endParaRPr lang="en-US" sz="2000" dirty="0"/>
          </a:p>
          <a:p>
            <a:r>
              <a:rPr lang="en-US" sz="2000" dirty="0"/>
              <a:t>Create custom checks and configurations</a:t>
            </a:r>
          </a:p>
        </p:txBody>
      </p:sp>
      <p:pic>
        <p:nvPicPr>
          <p:cNvPr id="5" name="Picture 2"/>
          <p:cNvPicPr>
            <a:picLocks noChangeAspect="1" noChangeArrowheads="1"/>
          </p:cNvPicPr>
          <p:nvPr/>
        </p:nvPicPr>
        <p:blipFill>
          <a:blip r:embed="rId3" cstate="print"/>
          <a:srcRect/>
          <a:stretch>
            <a:fillRect/>
          </a:stretch>
        </p:blipFill>
        <p:spPr bwMode="auto">
          <a:xfrm>
            <a:off x="7195346" y="2254103"/>
            <a:ext cx="3320254" cy="3756247"/>
          </a:xfrm>
          <a:prstGeom prst="rect">
            <a:avLst/>
          </a:prstGeom>
          <a:noFill/>
          <a:ln w="9525">
            <a:noFill/>
            <a:miter lim="800000"/>
            <a:headEnd/>
            <a:tailEnd/>
          </a:ln>
        </p:spPr>
      </p:pic>
    </p:spTree>
    <p:extLst>
      <p:ext uri="{BB962C8B-B14F-4D97-AF65-F5344CB8AC3E}">
        <p14:creationId xmlns:p14="http://schemas.microsoft.com/office/powerpoint/2010/main" val="3907992193"/>
      </p:ext>
    </p:extLst>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6899">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6899">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6899">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6899">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689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36899">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6899">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6899">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6899">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6899">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3689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899" grpId="0" build="p"/>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7" name="Group 26"/>
          <p:cNvGrpSpPr/>
          <p:nvPr/>
        </p:nvGrpSpPr>
        <p:grpSpPr>
          <a:xfrm>
            <a:off x="3593994" y="5294774"/>
            <a:ext cx="332097" cy="376554"/>
            <a:chOff x="4404515" y="5181599"/>
            <a:chExt cx="2133607" cy="1235152"/>
          </a:xfrm>
        </p:grpSpPr>
        <p:sp>
          <p:nvSpPr>
            <p:cNvPr id="28" name="Diagonal Stripe 27"/>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9" name="Diagonal Stripe 28"/>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23" name="TextBox 22"/>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Tree>
    <p:extLst>
      <p:ext uri="{BB962C8B-B14F-4D97-AF65-F5344CB8AC3E}">
        <p14:creationId xmlns:p14="http://schemas.microsoft.com/office/powerpoint/2010/main" val="423786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2">
                                            <p:txEl>
                                              <p:pRg st="0" end="0"/>
                                            </p:txEl>
                                          </p:spTgt>
                                        </p:tgtEl>
                                        <p:attrNameLst>
                                          <p:attrName>style.color</p:attrName>
                                        </p:attrNameLst>
                                      </p:cBhvr>
                                      <p:to>
                                        <a:srgbClr val="D27809"/>
                                      </p:to>
                                    </p:animClr>
                                    <p:animClr clrSpc="rgb" dir="cw">
                                      <p:cBhvr>
                                        <p:cTn id="11" dur="500" fill="hold"/>
                                        <p:tgtEl>
                                          <p:spTgt spid="22">
                                            <p:txEl>
                                              <p:pRg st="0" end="0"/>
                                            </p:txEl>
                                          </p:spTgt>
                                        </p:tgtEl>
                                        <p:attrNameLst>
                                          <p:attrName>fillcolor</p:attrName>
                                        </p:attrNameLst>
                                      </p:cBhvr>
                                      <p:to>
                                        <a:srgbClr val="D27809"/>
                                      </p:to>
                                    </p:animClr>
                                    <p:set>
                                      <p:cBhvr>
                                        <p:cTn id="12" dur="500" fill="hold"/>
                                        <p:tgtEl>
                                          <p:spTgt spid="22">
                                            <p:txEl>
                                              <p:pRg st="0" end="0"/>
                                            </p:txEl>
                                          </p:spTgt>
                                        </p:tgtEl>
                                        <p:attrNameLst>
                                          <p:attrName>fill.type</p:attrName>
                                        </p:attrNameLst>
                                      </p:cBhvr>
                                      <p:to>
                                        <p:strVal val="solid"/>
                                      </p:to>
                                    </p:set>
                                    <p:set>
                                      <p:cBhvr>
                                        <p:cTn id="13" dur="500" fill="hold"/>
                                        <p:tgtEl>
                                          <p:spTgt spid="22">
                                            <p:txEl>
                                              <p:pRg st="0" end="0"/>
                                            </p:txEl>
                                          </p:spTgt>
                                        </p:tgtEl>
                                        <p:attrNameLst>
                                          <p:attrName>fill.on</p:attrName>
                                        </p:attrNameLst>
                                      </p:cBhvr>
                                      <p:to>
                                        <p:strVal val="true"/>
                                      </p:to>
                                    </p:set>
                                  </p:childTnLst>
                                </p:cTn>
                              </p:par>
                            </p:childTnLst>
                          </p:cTn>
                        </p:par>
                      </p:childTnLst>
                    </p:cTn>
                  </p:par>
                  <p:par>
                    <p:cTn id="14" fill="hold">
                      <p:stCondLst>
                        <p:cond delay="indefinite"/>
                      </p:stCondLst>
                      <p:childTnLst>
                        <p:par>
                          <p:cTn id="15" fill="hold">
                            <p:stCondLst>
                              <p:cond delay="0"/>
                            </p:stCondLst>
                            <p:childTnLst>
                              <p:par>
                                <p:cTn id="16" presetID="19" presetClass="emph" presetSubtype="0" fill="hold" nodeType="clickEffect">
                                  <p:stCondLst>
                                    <p:cond delay="0"/>
                                  </p:stCondLst>
                                  <p:childTnLst>
                                    <p:animClr clrSpc="rgb" dir="cw">
                                      <p:cBhvr override="childStyle">
                                        <p:cTn id="17" dur="500" fill="hold"/>
                                        <p:tgtEl>
                                          <p:spTgt spid="23">
                                            <p:txEl>
                                              <p:pRg st="0" end="0"/>
                                            </p:txEl>
                                          </p:spTgt>
                                        </p:tgtEl>
                                        <p:attrNameLst>
                                          <p:attrName>style.color</p:attrName>
                                        </p:attrNameLst>
                                      </p:cBhvr>
                                      <p:to>
                                        <a:srgbClr val="D27809"/>
                                      </p:to>
                                    </p:animClr>
                                    <p:animClr clrSpc="rgb" dir="cw">
                                      <p:cBhvr>
                                        <p:cTn id="18" dur="500" fill="hold"/>
                                        <p:tgtEl>
                                          <p:spTgt spid="23">
                                            <p:txEl>
                                              <p:pRg st="0" end="0"/>
                                            </p:txEl>
                                          </p:spTgt>
                                        </p:tgtEl>
                                        <p:attrNameLst>
                                          <p:attrName>fillcolor</p:attrName>
                                        </p:attrNameLst>
                                      </p:cBhvr>
                                      <p:to>
                                        <a:srgbClr val="D27809"/>
                                      </p:to>
                                    </p:animClr>
                                    <p:set>
                                      <p:cBhvr>
                                        <p:cTn id="19" dur="500" fill="hold"/>
                                        <p:tgtEl>
                                          <p:spTgt spid="23">
                                            <p:txEl>
                                              <p:pRg st="0" end="0"/>
                                            </p:txEl>
                                          </p:spTgt>
                                        </p:tgtEl>
                                        <p:attrNameLst>
                                          <p:attrName>fill.type</p:attrName>
                                        </p:attrNameLst>
                                      </p:cBhvr>
                                      <p:to>
                                        <p:strVal val="solid"/>
                                      </p:to>
                                    </p:set>
                                    <p:set>
                                      <p:cBhvr>
                                        <p:cTn id="20" dur="500" fill="hold"/>
                                        <p:tgtEl>
                                          <p:spTgt spid="23">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34924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D26E00"/>
                </a:solidFill>
              </a:rPr>
              <a:t>Are all requirements implemented?</a:t>
            </a:r>
          </a:p>
          <a:p>
            <a:pPr fontAlgn="base"/>
            <a:r>
              <a:rPr lang="en-US" sz="2800" dirty="0">
                <a:solidFill>
                  <a:srgbClr val="D26E00"/>
                </a:solidFill>
              </a:rPr>
              <a:t>Does the implementation follow modeling standards?</a:t>
            </a: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188904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2" end="2"/>
                                            </p:txEl>
                                          </p:spTgt>
                                        </p:tgtEl>
                                        <p:attrNameLst>
                                          <p:attrName>style.color</p:attrName>
                                        </p:attrNameLst>
                                      </p:cBhvr>
                                      <p:to>
                                        <p:clrVal>
                                          <a:srgbClr val="008000"/>
                                        </p:clrVal>
                                      </p:to>
                                    </p:set>
                                    <p:set>
                                      <p:cBhvr>
                                        <p:cTn id="7" dur="500" fill="hold"/>
                                        <p:tgtEl>
                                          <p:spTgt spid="6">
                                            <p:txEl>
                                              <p:pRg st="2" end="2"/>
                                            </p:txEl>
                                          </p:spTgt>
                                        </p:tgtEl>
                                        <p:attrNameLst>
                                          <p:attrName>fillcolor</p:attrName>
                                        </p:attrNameLst>
                                      </p:cBhvr>
                                      <p:to>
                                        <p:clrVal>
                                          <a:srgbClr val="008000"/>
                                        </p:clrVal>
                                      </p:to>
                                    </p:set>
                                    <p:set>
                                      <p:cBhvr>
                                        <p:cTn id="8" dur="500" fill="hold"/>
                                        <p:tgtEl>
                                          <p:spTgt spid="6">
                                            <p:txEl>
                                              <p:pRg st="2" end="2"/>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3" end="3"/>
                                            </p:txEl>
                                          </p:spTgt>
                                        </p:tgtEl>
                                        <p:attrNameLst>
                                          <p:attrName>style.color</p:attrName>
                                        </p:attrNameLst>
                                      </p:cBhvr>
                                      <p:to>
                                        <p:clrVal>
                                          <a:srgbClr val="008000"/>
                                        </p:clrVal>
                                      </p:to>
                                    </p:set>
                                    <p:set>
                                      <p:cBhvr>
                                        <p:cTn id="13" dur="500" fill="hold"/>
                                        <p:tgtEl>
                                          <p:spTgt spid="6">
                                            <p:txEl>
                                              <p:pRg st="3" end="3"/>
                                            </p:txEl>
                                          </p:spTgt>
                                        </p:tgtEl>
                                        <p:attrNameLst>
                                          <p:attrName>fillcolor</p:attrName>
                                        </p:attrNameLst>
                                      </p:cBhvr>
                                      <p:to>
                                        <p:clrVal>
                                          <a:srgbClr val="008000"/>
                                        </p:clrVal>
                                      </p:to>
                                    </p:set>
                                    <p:set>
                                      <p:cBhvr>
                                        <p:cTn id="14"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990600"/>
            <a:ext cx="9829800" cy="5788152"/>
          </a:xfrm>
          <a:prstGeom prst="rect">
            <a:avLst/>
          </a:prstGeom>
          <a:solidFill>
            <a:schemeClr val="bg1"/>
          </a:solidFill>
        </p:spPr>
        <p:txBody>
          <a:bodyPr vert="horz" lIns="91440" tIns="45720" rIns="91440" bIns="45720" rtlCol="0">
            <a:normAutofit fontScale="925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529798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D26E00"/>
                                        </p:clrVal>
                                      </p:to>
                                    </p:set>
                                    <p:set>
                                      <p:cBhvr>
                                        <p:cTn id="7" dur="500" fill="hold"/>
                                        <p:tgtEl>
                                          <p:spTgt spid="6">
                                            <p:txEl>
                                              <p:pRg st="5" end="5"/>
                                            </p:txEl>
                                          </p:spTgt>
                                        </p:tgtEl>
                                        <p:attrNameLst>
                                          <p:attrName>fillcolor</p:attrName>
                                        </p:attrNameLst>
                                      </p:cBhvr>
                                      <p:to>
                                        <p:clrVal>
                                          <a:srgbClr val="D26E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sz="3200" dirty="0"/>
              <a:t>Increasing Confidence beyond Ad-hoc Testing</a:t>
            </a:r>
          </a:p>
        </p:txBody>
      </p:sp>
      <p:sp>
        <p:nvSpPr>
          <p:cNvPr id="6" name="Content Placeholder 15"/>
          <p:cNvSpPr txBox="1">
            <a:spLocks/>
          </p:cNvSpPr>
          <p:nvPr/>
        </p:nvSpPr>
        <p:spPr>
          <a:xfrm>
            <a:off x="990600" y="1356360"/>
            <a:ext cx="9372600" cy="4892040"/>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2800" dirty="0"/>
              <a:t>Ad-hoc testing is a very useful method but what else do we need to check?</a:t>
            </a:r>
          </a:p>
          <a:p>
            <a:pPr marL="0" indent="0" fontAlgn="base">
              <a:buNone/>
            </a:pPr>
            <a:endParaRPr lang="en-US" sz="1000" dirty="0"/>
          </a:p>
          <a:p>
            <a:pPr fontAlgn="base"/>
            <a:r>
              <a:rPr lang="en-US" b="1" dirty="0">
                <a:solidFill>
                  <a:srgbClr val="00B050"/>
                </a:solidFill>
              </a:rPr>
              <a:t>Are all requirements implemented?</a:t>
            </a:r>
          </a:p>
          <a:p>
            <a:pPr fontAlgn="base"/>
            <a:r>
              <a:rPr lang="en-US" b="1" dirty="0">
                <a:solidFill>
                  <a:srgbClr val="00B050"/>
                </a:solidFill>
              </a:rPr>
              <a:t>Does the implementation follow modeling standards?</a:t>
            </a:r>
          </a:p>
          <a:p>
            <a:pPr fontAlgn="base"/>
            <a:r>
              <a:rPr lang="en-US" b="1" dirty="0">
                <a:solidFill>
                  <a:srgbClr val="00B050"/>
                </a:solidFill>
              </a:rPr>
              <a:t>Have we shown the absence of design errors (dead logic, divide by zero, overflow)?</a:t>
            </a:r>
          </a:p>
          <a:p>
            <a:pPr fontAlgn="base"/>
            <a:r>
              <a:rPr lang="en-US" b="1" dirty="0">
                <a:solidFill>
                  <a:srgbClr val="00B050"/>
                </a:solidFill>
              </a:rPr>
              <a:t>Does the implementation pass all functional requirements?</a:t>
            </a:r>
          </a:p>
          <a:p>
            <a:pPr fontAlgn="base"/>
            <a:r>
              <a:rPr lang="en-US" b="1" dirty="0">
                <a:solidFill>
                  <a:srgbClr val="00B050"/>
                </a:solidFill>
              </a:rPr>
              <a:t>Do the tests completely exercise the implementation?</a:t>
            </a:r>
          </a:p>
          <a:p>
            <a:pPr fontAlgn="base"/>
            <a:r>
              <a:rPr lang="en-US" b="1" dirty="0">
                <a:solidFill>
                  <a:srgbClr val="D26E00"/>
                </a:solidFill>
              </a:rPr>
              <a:t>Does the generated code behave the same as the model?</a:t>
            </a:r>
          </a:p>
          <a:p>
            <a:pPr fontAlgn="base"/>
            <a:r>
              <a:rPr lang="en-US" dirty="0"/>
              <a:t>Can we prove the implementation always meets requirements?</a:t>
            </a:r>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527572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4" end="4"/>
                                            </p:txEl>
                                          </p:spTgt>
                                        </p:tgtEl>
                                        <p:attrNameLst>
                                          <p:attrName>style.color</p:attrName>
                                        </p:attrNameLst>
                                      </p:cBhvr>
                                      <p:to>
                                        <p:clrVal>
                                          <a:srgbClr val="D26E00"/>
                                        </p:clrVal>
                                      </p:to>
                                    </p:set>
                                    <p:set>
                                      <p:cBhvr>
                                        <p:cTn id="7" dur="500" fill="hold"/>
                                        <p:tgtEl>
                                          <p:spTgt spid="6">
                                            <p:txEl>
                                              <p:pRg st="4" end="4"/>
                                            </p:txEl>
                                          </p:spTgt>
                                        </p:tgtEl>
                                        <p:attrNameLst>
                                          <p:attrName>fillcolor</p:attrName>
                                        </p:attrNameLst>
                                      </p:cBhvr>
                                      <p:to>
                                        <p:clrVal>
                                          <a:srgbClr val="D26E00"/>
                                        </p:clrVal>
                                      </p:to>
                                    </p:set>
                                    <p:set>
                                      <p:cBhvr>
                                        <p:cTn id="8" dur="500" fill="hold"/>
                                        <p:tgtEl>
                                          <p:spTgt spid="6">
                                            <p:txEl>
                                              <p:pRg st="4" end="4"/>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10769600" cy="990600"/>
          </a:xfrm>
        </p:spPr>
        <p:txBody>
          <a:bodyPr/>
          <a:lstStyle/>
          <a:p>
            <a:r>
              <a:rPr lang="en-US" sz="3200" dirty="0"/>
              <a:t>Increasing Confidence beyond Ad-hoc Testing</a:t>
            </a:r>
          </a:p>
        </p:txBody>
      </p:sp>
      <p:sp>
        <p:nvSpPr>
          <p:cNvPr id="6" name="Content Placeholder 15"/>
          <p:cNvSpPr txBox="1">
            <a:spLocks/>
          </p:cNvSpPr>
          <p:nvPr/>
        </p:nvSpPr>
        <p:spPr>
          <a:xfrm>
            <a:off x="990600" y="1356360"/>
            <a:ext cx="9677400" cy="4892040"/>
          </a:xfrm>
          <a:prstGeom prst="rect">
            <a:avLst/>
          </a:prstGeom>
          <a:solidFill>
            <a:schemeClr val="bg1"/>
          </a:solidFill>
        </p:spPr>
        <p:txBody>
          <a:bodyPr vert="horz" lIns="91440" tIns="45720" rIns="91440" bIns="45720" rtlCol="0">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2800" dirty="0"/>
              <a:t>Ad-hoc testing is a very useful method but what else do we need to check?</a:t>
            </a:r>
          </a:p>
          <a:p>
            <a:pPr marL="0" indent="0" fontAlgn="base">
              <a:buNone/>
            </a:pPr>
            <a:endParaRPr lang="en-US" sz="1000" dirty="0"/>
          </a:p>
          <a:p>
            <a:pPr fontAlgn="base"/>
            <a:r>
              <a:rPr lang="en-US" b="1" dirty="0">
                <a:solidFill>
                  <a:srgbClr val="00B050"/>
                </a:solidFill>
              </a:rPr>
              <a:t>Are all requirements implemented?</a:t>
            </a:r>
          </a:p>
          <a:p>
            <a:pPr fontAlgn="base"/>
            <a:r>
              <a:rPr lang="en-US" b="1" dirty="0">
                <a:solidFill>
                  <a:srgbClr val="00B050"/>
                </a:solidFill>
              </a:rPr>
              <a:t>Have we shown the absence of design errors (dead logic, divide by zero, overflow)?</a:t>
            </a:r>
          </a:p>
          <a:p>
            <a:pPr fontAlgn="base"/>
            <a:r>
              <a:rPr lang="en-US" b="1" dirty="0">
                <a:solidFill>
                  <a:srgbClr val="00B050"/>
                </a:solidFill>
              </a:rPr>
              <a:t>Does the implementation pass all functional requirements?</a:t>
            </a:r>
          </a:p>
          <a:p>
            <a:pPr fontAlgn="base"/>
            <a:r>
              <a:rPr lang="en-US" b="1" dirty="0">
                <a:solidFill>
                  <a:srgbClr val="00B050"/>
                </a:solidFill>
              </a:rPr>
              <a:t>Do the tests completely exercise the implementation?</a:t>
            </a:r>
          </a:p>
          <a:p>
            <a:pPr fontAlgn="base"/>
            <a:r>
              <a:rPr lang="en-US" b="1" dirty="0">
                <a:solidFill>
                  <a:srgbClr val="00B050"/>
                </a:solidFill>
              </a:rPr>
              <a:t>Can we prove the implementation always meets requirements?</a:t>
            </a:r>
          </a:p>
          <a:p>
            <a:pPr fontAlgn="base"/>
            <a:r>
              <a:rPr lang="en-US" b="1" dirty="0">
                <a:solidFill>
                  <a:srgbClr val="00B050"/>
                </a:solidFill>
              </a:rPr>
              <a:t>Does the implementation follow modeling standards?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10865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3" end="3"/>
                                            </p:txEl>
                                          </p:spTgt>
                                        </p:tgtEl>
                                        <p:attrNameLst>
                                          <p:attrName>style.color</p:attrName>
                                        </p:attrNameLst>
                                      </p:cBhvr>
                                      <p:to>
                                        <p:clrVal>
                                          <a:srgbClr val="D26E00"/>
                                        </p:clrVal>
                                      </p:to>
                                    </p:set>
                                    <p:set>
                                      <p:cBhvr>
                                        <p:cTn id="7" dur="500" fill="hold"/>
                                        <p:tgtEl>
                                          <p:spTgt spid="6">
                                            <p:txEl>
                                              <p:pRg st="3" end="3"/>
                                            </p:txEl>
                                          </p:spTgt>
                                        </p:tgtEl>
                                        <p:attrNameLst>
                                          <p:attrName>fillcolor</p:attrName>
                                        </p:attrNameLst>
                                      </p:cBhvr>
                                      <p:to>
                                        <p:clrVal>
                                          <a:srgbClr val="D26E00"/>
                                        </p:clrVal>
                                      </p:to>
                                    </p:set>
                                    <p:set>
                                      <p:cBhvr>
                                        <p:cTn id="8" dur="500" fill="hold"/>
                                        <p:tgtEl>
                                          <p:spTgt spid="6">
                                            <p:txEl>
                                              <p:pRg st="3" end="3"/>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Mdl</a:t>
            </a:r>
            <a:r>
              <a:rPr lang="en-US" sz="2000" dirty="0">
                <a:latin typeface="Arial" pitchFamily="34" charset="0"/>
                <a:cs typeface="Arial" pitchFamily="34" charset="0"/>
              </a:rPr>
              <a:t> Advisor </a:t>
            </a:r>
            <a:r>
              <a:rPr lang="en-US" sz="2000" dirty="0" err="1">
                <a:latin typeface="Arial" pitchFamily="34" charset="0"/>
                <a:cs typeface="Arial" pitchFamily="34" charset="0"/>
              </a:rPr>
              <a:t>Req</a:t>
            </a:r>
            <a:r>
              <a:rPr lang="en-US" sz="2000" dirty="0">
                <a:latin typeface="Arial" pitchFamily="34" charset="0"/>
                <a:cs typeface="Arial" pitchFamily="34" charset="0"/>
              </a:rPr>
              <a:t> Linking</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equivalence  tests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7" name="Group 26"/>
          <p:cNvGrpSpPr/>
          <p:nvPr/>
        </p:nvGrpSpPr>
        <p:grpSpPr>
          <a:xfrm>
            <a:off x="3616454" y="5517434"/>
            <a:ext cx="332097" cy="376554"/>
            <a:chOff x="4404515" y="5181599"/>
            <a:chExt cx="2133607" cy="1235152"/>
          </a:xfrm>
        </p:grpSpPr>
        <p:sp>
          <p:nvSpPr>
            <p:cNvPr id="28" name="Diagonal Stripe 27"/>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9" name="Diagonal Stripe 28"/>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08243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2">
                                            <p:txEl>
                                              <p:pRg st="0" end="0"/>
                                            </p:txEl>
                                          </p:spTgt>
                                        </p:tgtEl>
                                        <p:attrNameLst>
                                          <p:attrName>style.color</p:attrName>
                                        </p:attrNameLst>
                                      </p:cBhvr>
                                      <p:to>
                                        <a:srgbClr val="D27809"/>
                                      </p:to>
                                    </p:animClr>
                                    <p:animClr clrSpc="rgb" dir="cw">
                                      <p:cBhvr>
                                        <p:cTn id="11" dur="500" fill="hold"/>
                                        <p:tgtEl>
                                          <p:spTgt spid="22">
                                            <p:txEl>
                                              <p:pRg st="0" end="0"/>
                                            </p:txEl>
                                          </p:spTgt>
                                        </p:tgtEl>
                                        <p:attrNameLst>
                                          <p:attrName>fillcolor</p:attrName>
                                        </p:attrNameLst>
                                      </p:cBhvr>
                                      <p:to>
                                        <a:srgbClr val="D27809"/>
                                      </p:to>
                                    </p:animClr>
                                    <p:set>
                                      <p:cBhvr>
                                        <p:cTn id="12" dur="500" fill="hold"/>
                                        <p:tgtEl>
                                          <p:spTgt spid="22">
                                            <p:txEl>
                                              <p:pRg st="0" end="0"/>
                                            </p:txEl>
                                          </p:spTgt>
                                        </p:tgtEl>
                                        <p:attrNameLst>
                                          <p:attrName>fill.type</p:attrName>
                                        </p:attrNameLst>
                                      </p:cBhvr>
                                      <p:to>
                                        <p:strVal val="solid"/>
                                      </p:to>
                                    </p:set>
                                    <p:set>
                                      <p:cBhvr>
                                        <p:cTn id="13" dur="500" fill="hold"/>
                                        <p:tgtEl>
                                          <p:spTgt spid="22">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Static checks:</a:t>
            </a:r>
            <a:br>
              <a:rPr lang="en-US" sz="4000" dirty="0"/>
            </a:br>
            <a:br>
              <a:rPr lang="en-US" sz="4000" dirty="0"/>
            </a:br>
            <a:r>
              <a:rPr lang="en-US" sz="3600" b="0" i="1" dirty="0"/>
              <a:t>Finding Design Errors:  </a:t>
            </a:r>
            <a:br>
              <a:rPr lang="en-US" sz="3600" b="0" i="1" dirty="0"/>
            </a:br>
            <a:r>
              <a:rPr lang="en-US" sz="3600" b="0" i="1" dirty="0"/>
              <a:t>Dead Logic</a:t>
            </a:r>
            <a:br>
              <a:rPr lang="en-US" sz="3600" b="0" i="1" dirty="0"/>
            </a:br>
            <a:br>
              <a:rPr lang="en-US" sz="3600" b="0" i="1" dirty="0"/>
            </a:br>
            <a:br>
              <a:rPr lang="en-US" sz="3600" b="0" i="1" dirty="0"/>
            </a:br>
            <a:endParaRPr lang="en-US" sz="3600" b="0" i="1" dirty="0"/>
          </a:p>
        </p:txBody>
      </p:sp>
    </p:spTree>
    <p:extLst>
      <p:ext uri="{BB962C8B-B14F-4D97-AF65-F5344CB8AC3E}">
        <p14:creationId xmlns:p14="http://schemas.microsoft.com/office/powerpoint/2010/main" val="791424369"/>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05000" y="1098252"/>
            <a:ext cx="8627513" cy="5470143"/>
          </a:xfrm>
          <a:prstGeom prst="rect">
            <a:avLst/>
          </a:prstGeom>
        </p:spPr>
      </p:pic>
      <p:sp>
        <p:nvSpPr>
          <p:cNvPr id="2" name="Title 1"/>
          <p:cNvSpPr>
            <a:spLocks noGrp="1"/>
          </p:cNvSpPr>
          <p:nvPr>
            <p:ph type="title"/>
          </p:nvPr>
        </p:nvSpPr>
        <p:spPr>
          <a:xfrm>
            <a:off x="381000" y="268669"/>
            <a:ext cx="10769600" cy="990600"/>
          </a:xfrm>
        </p:spPr>
        <p:txBody>
          <a:bodyPr/>
          <a:lstStyle/>
          <a:p>
            <a:r>
              <a:rPr lang="en-US" dirty="0"/>
              <a:t>Finding Design Errors:  Dead Logic</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4"/>
          <a:stretch>
            <a:fillRect/>
          </a:stretch>
        </p:blipFill>
        <p:spPr>
          <a:xfrm>
            <a:off x="207334" y="1241296"/>
            <a:ext cx="3969811" cy="3249197"/>
          </a:xfrm>
          <a:prstGeom prst="rect">
            <a:avLst/>
          </a:prstGeom>
        </p:spPr>
      </p:pic>
      <p:pic>
        <p:nvPicPr>
          <p:cNvPr id="7" name="Picture 6"/>
          <p:cNvPicPr>
            <a:picLocks noChangeAspect="1"/>
          </p:cNvPicPr>
          <p:nvPr/>
        </p:nvPicPr>
        <p:blipFill>
          <a:blip r:embed="rId5"/>
          <a:stretch>
            <a:fillRect/>
          </a:stretch>
        </p:blipFill>
        <p:spPr>
          <a:xfrm>
            <a:off x="5957770" y="935666"/>
            <a:ext cx="6030433" cy="5795316"/>
          </a:xfrm>
          <a:prstGeom prst="rect">
            <a:avLst/>
          </a:prstGeom>
        </p:spPr>
      </p:pic>
      <p:pic>
        <p:nvPicPr>
          <p:cNvPr id="8" name="Picture 7"/>
          <p:cNvPicPr>
            <a:picLocks noChangeAspect="1"/>
          </p:cNvPicPr>
          <p:nvPr/>
        </p:nvPicPr>
        <p:blipFill>
          <a:blip r:embed="rId6"/>
          <a:stretch>
            <a:fillRect/>
          </a:stretch>
        </p:blipFill>
        <p:spPr>
          <a:xfrm>
            <a:off x="3200400" y="3352800"/>
            <a:ext cx="3276600" cy="2828925"/>
          </a:xfrm>
          <a:prstGeom prst="rect">
            <a:avLst/>
          </a:prstGeom>
        </p:spPr>
      </p:pic>
      <p:sp>
        <p:nvSpPr>
          <p:cNvPr id="10" name="TextBox 9"/>
          <p:cNvSpPr txBox="1"/>
          <p:nvPr/>
        </p:nvSpPr>
        <p:spPr>
          <a:xfrm>
            <a:off x="132830" y="5083948"/>
            <a:ext cx="2915170" cy="859652"/>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t>Simulink Design Verifier identifies “Dead logic” in model</a:t>
            </a:r>
          </a:p>
        </p:txBody>
      </p:sp>
    </p:spTree>
    <p:extLst>
      <p:ext uri="{BB962C8B-B14F-4D97-AF65-F5344CB8AC3E}">
        <p14:creationId xmlns:p14="http://schemas.microsoft.com/office/powerpoint/2010/main" val="273746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10769600" cy="990600"/>
          </a:xfrm>
        </p:spPr>
        <p:txBody>
          <a:bodyPr/>
          <a:lstStyle/>
          <a:p>
            <a:r>
              <a:rPr lang="en-US" dirty="0"/>
              <a:t>Finding Unintended Behavior</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sp>
        <p:nvSpPr>
          <p:cNvPr id="12" name="TextBox 11"/>
          <p:cNvSpPr txBox="1"/>
          <p:nvPr/>
        </p:nvSpPr>
        <p:spPr>
          <a:xfrm>
            <a:off x="762001" y="1295400"/>
            <a:ext cx="8871339"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t>Converting floating-point model to integer calibrations, signals…</a:t>
            </a:r>
          </a:p>
          <a:p>
            <a:pPr lvl="1">
              <a:buFont typeface="Wingdings" panose="05000000000000000000" pitchFamily="2" charset="2"/>
              <a:buChar char="§"/>
            </a:pPr>
            <a:r>
              <a:rPr lang="en-US" dirty="0">
                <a:solidFill>
                  <a:srgbClr val="FF0000"/>
                </a:solidFill>
              </a:rPr>
              <a:t>Dead logic</a:t>
            </a:r>
            <a:r>
              <a:rPr lang="en-US" dirty="0"/>
              <a:t> due to “uint8” operation</a:t>
            </a:r>
          </a:p>
          <a:p>
            <a:pPr lvl="1"/>
            <a:endParaRPr lang="en-US" dirty="0"/>
          </a:p>
        </p:txBody>
      </p:sp>
      <p:pic>
        <p:nvPicPr>
          <p:cNvPr id="3" name="Picture 2"/>
          <p:cNvPicPr>
            <a:picLocks noChangeAspect="1"/>
          </p:cNvPicPr>
          <p:nvPr/>
        </p:nvPicPr>
        <p:blipFill>
          <a:blip r:embed="rId3"/>
          <a:stretch>
            <a:fillRect/>
          </a:stretch>
        </p:blipFill>
        <p:spPr>
          <a:xfrm>
            <a:off x="537629" y="3071732"/>
            <a:ext cx="9320081" cy="3195935"/>
          </a:xfrm>
          <a:prstGeom prst="rect">
            <a:avLst/>
          </a:prstGeom>
        </p:spPr>
      </p:pic>
      <p:pic>
        <p:nvPicPr>
          <p:cNvPr id="1026" name="Picture 2" descr="C:\Users\nvasi\AppData\Local\Temp\SNAGHTML6bf6375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4011" y="2200264"/>
            <a:ext cx="4494557" cy="2056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3460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077200" cy="990600"/>
          </a:xfrm>
        </p:spPr>
        <p:txBody>
          <a:bodyPr/>
          <a:lstStyle/>
          <a:p>
            <a:r>
              <a:rPr lang="en-US" dirty="0"/>
              <a:t>Motivation</a:t>
            </a:r>
          </a:p>
        </p:txBody>
      </p:sp>
      <p:sp>
        <p:nvSpPr>
          <p:cNvPr id="14" name="Content Placeholder 15"/>
          <p:cNvSpPr>
            <a:spLocks noGrp="1"/>
          </p:cNvSpPr>
          <p:nvPr>
            <p:ph idx="1"/>
          </p:nvPr>
        </p:nvSpPr>
        <p:spPr>
          <a:xfrm>
            <a:off x="1943911" y="1295400"/>
            <a:ext cx="8153400" cy="1066800"/>
          </a:xfrm>
          <a:ln w="28575">
            <a:solidFill>
              <a:schemeClr val="tx1"/>
            </a:solidFill>
          </a:ln>
        </p:spPr>
        <p:txBody>
          <a:bodyPr anchor="ctr">
            <a:normAutofit/>
          </a:bodyPr>
          <a:lstStyle/>
          <a:p>
            <a:pPr marL="0" indent="0">
              <a:buNone/>
            </a:pPr>
            <a:r>
              <a:rPr lang="en-US" sz="2000" b="1" i="1" dirty="0">
                <a:solidFill>
                  <a:srgbClr val="0D78C9"/>
                </a:solidFill>
              </a:rPr>
              <a:t>It is easier and less expensive to fix design errors early in the process when they happen.</a:t>
            </a:r>
            <a:endParaRPr lang="en-US" sz="2000" b="1" dirty="0"/>
          </a:p>
        </p:txBody>
      </p:sp>
      <p:sp>
        <p:nvSpPr>
          <p:cNvPr id="4" name="Content Placeholder 15"/>
          <p:cNvSpPr txBox="1">
            <a:spLocks/>
          </p:cNvSpPr>
          <p:nvPr/>
        </p:nvSpPr>
        <p:spPr>
          <a:xfrm>
            <a:off x="1929320" y="2895600"/>
            <a:ext cx="8153400" cy="3276600"/>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t>We will talk about ….</a:t>
            </a:r>
          </a:p>
          <a:p>
            <a:pPr marL="0" indent="0">
              <a:buNone/>
            </a:pPr>
            <a:endParaRPr lang="en-US" dirty="0"/>
          </a:p>
          <a:p>
            <a:r>
              <a:rPr lang="en-US" dirty="0"/>
              <a:t>How Model Based Design (MBD) facilitates early testing to incrementally increase confidence in your design</a:t>
            </a:r>
          </a:p>
          <a:p>
            <a:endParaRPr lang="en-US" dirty="0"/>
          </a:p>
          <a:p>
            <a:r>
              <a:rPr lang="en-US" dirty="0"/>
              <a:t>Usage of V&amp;V tools to enable delivery of higher quality software throughout the workflow</a:t>
            </a:r>
          </a:p>
          <a:p>
            <a:endParaRPr lang="en-US" dirty="0"/>
          </a:p>
          <a:p>
            <a:r>
              <a:rPr lang="en-US" dirty="0"/>
              <a:t>Integration of V&amp;V testing with code generation to improve confidence in the work product</a:t>
            </a:r>
          </a:p>
          <a:p>
            <a:endParaRPr lang="en-US" dirty="0"/>
          </a:p>
        </p:txBody>
      </p:sp>
    </p:spTree>
    <p:extLst>
      <p:ext uri="{BB962C8B-B14F-4D97-AF65-F5344CB8AC3E}">
        <p14:creationId xmlns:p14="http://schemas.microsoft.com/office/powerpoint/2010/main" val="227332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animBg="1"/>
      <p:bldP spid="4"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833796" y="1447800"/>
            <a:ext cx="2581275" cy="4705350"/>
          </a:xfrm>
          <a:prstGeom prst="rect">
            <a:avLst/>
          </a:prstGeom>
        </p:spPr>
      </p:pic>
      <p:sp>
        <p:nvSpPr>
          <p:cNvPr id="2" name="Title 1"/>
          <p:cNvSpPr>
            <a:spLocks noGrp="1"/>
          </p:cNvSpPr>
          <p:nvPr>
            <p:ph type="title"/>
          </p:nvPr>
        </p:nvSpPr>
        <p:spPr>
          <a:xfrm>
            <a:off x="456184" y="304800"/>
            <a:ext cx="10769600" cy="990600"/>
          </a:xfrm>
        </p:spPr>
        <p:txBody>
          <a:bodyPr/>
          <a:lstStyle/>
          <a:p>
            <a:r>
              <a:rPr lang="en-US" dirty="0"/>
              <a:t>Finding Unintended Behavior</a:t>
            </a:r>
          </a:p>
        </p:txBody>
      </p:sp>
      <p:sp>
        <p:nvSpPr>
          <p:cNvPr id="12" name="TextBox 11"/>
          <p:cNvSpPr txBox="1"/>
          <p:nvPr/>
        </p:nvSpPr>
        <p:spPr>
          <a:xfrm>
            <a:off x="5638800" y="476810"/>
            <a:ext cx="5105400"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lvl="1"/>
            <a:endParaRPr lang="en-US" dirty="0"/>
          </a:p>
        </p:txBody>
      </p:sp>
      <p:sp>
        <p:nvSpPr>
          <p:cNvPr id="10" name="TextBox 9"/>
          <p:cNvSpPr txBox="1"/>
          <p:nvPr/>
        </p:nvSpPr>
        <p:spPr>
          <a:xfrm>
            <a:off x="4151042" y="4532698"/>
            <a:ext cx="7050358" cy="13716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r>
              <a:rPr lang="en-US" sz="2000" dirty="0">
                <a:solidFill>
                  <a:srgbClr val="FF0000"/>
                </a:solidFill>
              </a:rPr>
              <a:t>Dead logic</a:t>
            </a:r>
            <a:r>
              <a:rPr lang="en-US" sz="2000" dirty="0"/>
              <a:t> due to “uint8” operation on </a:t>
            </a:r>
            <a:r>
              <a:rPr lang="en-US" sz="2000" dirty="0" err="1">
                <a:solidFill>
                  <a:srgbClr val="FF0000"/>
                </a:solidFill>
              </a:rPr>
              <a:t>incdec</a:t>
            </a:r>
            <a:r>
              <a:rPr lang="en-US" sz="2000" dirty="0">
                <a:solidFill>
                  <a:srgbClr val="FF0000"/>
                </a:solidFill>
              </a:rPr>
              <a:t>/</a:t>
            </a:r>
            <a:r>
              <a:rPr lang="en-US" sz="2000" dirty="0" err="1">
                <a:solidFill>
                  <a:srgbClr val="FF0000"/>
                </a:solidFill>
              </a:rPr>
              <a:t>holdrate</a:t>
            </a:r>
            <a:r>
              <a:rPr lang="en-US" sz="2000" dirty="0">
                <a:solidFill>
                  <a:srgbClr val="FF0000"/>
                </a:solidFill>
              </a:rPr>
              <a:t>*10</a:t>
            </a:r>
          </a:p>
          <a:p>
            <a:endParaRPr lang="en-US" sz="2000" dirty="0">
              <a:solidFill>
                <a:srgbClr val="FF0000"/>
              </a:solidFill>
            </a:endParaRPr>
          </a:p>
          <a:p>
            <a:r>
              <a:rPr lang="en-US" sz="2000" dirty="0">
                <a:solidFill>
                  <a:srgbClr val="00B050"/>
                </a:solidFill>
              </a:rPr>
              <a:t>Fix</a:t>
            </a:r>
            <a:r>
              <a:rPr lang="en-US" sz="2000" dirty="0">
                <a:solidFill>
                  <a:srgbClr val="FF0000"/>
                </a:solidFill>
              </a:rPr>
              <a:t> </a:t>
            </a:r>
            <a:r>
              <a:rPr lang="en-US" sz="2000" dirty="0"/>
              <a:t>change the order of operation </a:t>
            </a:r>
            <a:r>
              <a:rPr lang="en-US" sz="2000" dirty="0">
                <a:solidFill>
                  <a:srgbClr val="00B050"/>
                </a:solidFill>
              </a:rPr>
              <a:t>10*</a:t>
            </a:r>
            <a:r>
              <a:rPr lang="en-US" sz="2000" dirty="0" err="1">
                <a:solidFill>
                  <a:srgbClr val="00B050"/>
                </a:solidFill>
              </a:rPr>
              <a:t>incdec</a:t>
            </a:r>
            <a:r>
              <a:rPr lang="en-US" sz="2000" dirty="0">
                <a:solidFill>
                  <a:srgbClr val="00B050"/>
                </a:solidFill>
              </a:rPr>
              <a:t>/</a:t>
            </a:r>
            <a:r>
              <a:rPr lang="en-US" sz="2000" dirty="0" err="1">
                <a:solidFill>
                  <a:srgbClr val="00B050"/>
                </a:solidFill>
              </a:rPr>
              <a:t>holdrate</a:t>
            </a:r>
            <a:endParaRPr lang="en-US" sz="2000" dirty="0">
              <a:solidFill>
                <a:srgbClr val="00B050"/>
              </a:solidFill>
            </a:endParaRPr>
          </a:p>
          <a:p>
            <a:pPr lvl="1"/>
            <a:endParaRPr lang="en-US" sz="1800" dirty="0"/>
          </a:p>
        </p:txBody>
      </p:sp>
      <p:grpSp>
        <p:nvGrpSpPr>
          <p:cNvPr id="4" name="Group 3"/>
          <p:cNvGrpSpPr/>
          <p:nvPr/>
        </p:nvGrpSpPr>
        <p:grpSpPr>
          <a:xfrm>
            <a:off x="4760642" y="1504950"/>
            <a:ext cx="5492119" cy="1883294"/>
            <a:chOff x="5252081" y="2315903"/>
            <a:chExt cx="5492119" cy="1883294"/>
          </a:xfrm>
        </p:grpSpPr>
        <p:pic>
          <p:nvPicPr>
            <p:cNvPr id="13" name="Picture 12"/>
            <p:cNvPicPr>
              <a:picLocks noChangeAspect="1"/>
            </p:cNvPicPr>
            <p:nvPr/>
          </p:nvPicPr>
          <p:blipFill>
            <a:blip r:embed="rId4"/>
            <a:stretch>
              <a:fillRect/>
            </a:stretch>
          </p:blipFill>
          <p:spPr>
            <a:xfrm>
              <a:off x="5252081" y="2315903"/>
              <a:ext cx="5492119" cy="1883294"/>
            </a:xfrm>
            <a:prstGeom prst="rect">
              <a:avLst/>
            </a:prstGeom>
          </p:spPr>
        </p:pic>
        <p:sp>
          <p:nvSpPr>
            <p:cNvPr id="14" name="Curved Right Arrow 13"/>
            <p:cNvSpPr/>
            <p:nvPr/>
          </p:nvSpPr>
          <p:spPr>
            <a:xfrm rot="10800000">
              <a:off x="8610600" y="3166958"/>
              <a:ext cx="533400" cy="484863"/>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16" name="TextBox 15"/>
            <p:cNvSpPr txBox="1"/>
            <p:nvPr/>
          </p:nvSpPr>
          <p:spPr>
            <a:xfrm>
              <a:off x="7071365" y="2481839"/>
              <a:ext cx="3423077" cy="389017"/>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i="1" dirty="0">
                  <a:solidFill>
                    <a:schemeClr val="accent1">
                      <a:lumMod val="50000"/>
                    </a:schemeClr>
                  </a:solidFill>
                </a:rPr>
                <a:t>Condition can never be false</a:t>
              </a:r>
            </a:p>
            <a:p>
              <a:pPr lvl="1"/>
              <a:endParaRPr lang="en-US" i="1" dirty="0">
                <a:solidFill>
                  <a:schemeClr val="accent1">
                    <a:lumMod val="50000"/>
                  </a:schemeClr>
                </a:solidFill>
              </a:endParaRPr>
            </a:p>
          </p:txBody>
        </p:sp>
      </p:grpSp>
      <p:sp>
        <p:nvSpPr>
          <p:cNvPr id="15" name="Rounded Rectangle 14"/>
          <p:cNvSpPr/>
          <p:nvPr/>
        </p:nvSpPr>
        <p:spPr>
          <a:xfrm>
            <a:off x="876468" y="4410456"/>
            <a:ext cx="2511645" cy="6167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7" name="Rounded Rectangle 16"/>
          <p:cNvSpPr/>
          <p:nvPr/>
        </p:nvSpPr>
        <p:spPr>
          <a:xfrm>
            <a:off x="878085" y="5100388"/>
            <a:ext cx="2511645" cy="61678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8" name="Rounded Rectangle 17"/>
          <p:cNvSpPr/>
          <p:nvPr/>
        </p:nvSpPr>
        <p:spPr>
          <a:xfrm>
            <a:off x="833796" y="1691640"/>
            <a:ext cx="2511645" cy="12747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19" name="Rounded Rectangle 18"/>
          <p:cNvSpPr/>
          <p:nvPr/>
        </p:nvSpPr>
        <p:spPr>
          <a:xfrm>
            <a:off x="852084" y="3076094"/>
            <a:ext cx="2511645" cy="123682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28349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endParaRPr lang="en-US" sz="2800" dirty="0">
              <a:solidFill>
                <a:srgbClr val="008000"/>
              </a:solidFill>
            </a:endParaRPr>
          </a:p>
          <a:p>
            <a:pPr fontAlgn="base"/>
            <a:r>
              <a:rPr lang="en-US" sz="2800" dirty="0">
                <a:solidFill>
                  <a:srgbClr val="D26E00"/>
                </a:solidFill>
              </a:rPr>
              <a:t>Have we shown the absence of design errors (dead logic, divide by zero, overflow)?</a:t>
            </a: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5706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5" end="5"/>
                                            </p:txEl>
                                          </p:spTgt>
                                        </p:tgtEl>
                                        <p:attrNameLst>
                                          <p:attrName>style.color</p:attrName>
                                        </p:attrNameLst>
                                      </p:cBhvr>
                                      <p:to>
                                        <p:clrVal>
                                          <a:srgbClr val="008000"/>
                                        </p:clrVal>
                                      </p:to>
                                    </p:set>
                                    <p:set>
                                      <p:cBhvr>
                                        <p:cTn id="7" dur="500" fill="hold"/>
                                        <p:tgtEl>
                                          <p:spTgt spid="6">
                                            <p:txEl>
                                              <p:pRg st="5" end="5"/>
                                            </p:txEl>
                                          </p:spTgt>
                                        </p:tgtEl>
                                        <p:attrNameLst>
                                          <p:attrName>fillcolor</p:attrName>
                                        </p:attrNameLst>
                                      </p:cBhvr>
                                      <p:to>
                                        <p:clrVal>
                                          <a:srgbClr val="008000"/>
                                        </p:clrVal>
                                      </p:to>
                                    </p:set>
                                    <p:set>
                                      <p:cBhvr>
                                        <p:cTn id="8" dur="500" fill="hold"/>
                                        <p:tgtEl>
                                          <p:spTgt spid="6">
                                            <p:txEl>
                                              <p:pRg st="5" end="5"/>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t>Does the implementation pass all functional requirements?</a:t>
            </a:r>
          </a:p>
          <a:p>
            <a:pPr fontAlgn="base"/>
            <a:r>
              <a:rPr lang="en-US" sz="2800" dirty="0"/>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2538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D27809"/>
                                        </p:clrVal>
                                      </p:to>
                                    </p:set>
                                    <p:set>
                                      <p:cBhvr>
                                        <p:cTn id="7" dur="500" fill="hold"/>
                                        <p:tgtEl>
                                          <p:spTgt spid="6">
                                            <p:txEl>
                                              <p:pRg st="6" end="6"/>
                                            </p:txEl>
                                          </p:spTgt>
                                        </p:tgtEl>
                                        <p:attrNameLst>
                                          <p:attrName>fillcolor</p:attrName>
                                        </p:attrNameLst>
                                      </p:cBhvr>
                                      <p:to>
                                        <p:clrVal>
                                          <a:srgbClr val="D27809"/>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D27809"/>
                                        </p:clrVal>
                                      </p:to>
                                    </p:set>
                                    <p:set>
                                      <p:cBhvr>
                                        <p:cTn id="13" dur="500" fill="hold"/>
                                        <p:tgtEl>
                                          <p:spTgt spid="6">
                                            <p:txEl>
                                              <p:pRg st="7" end="7"/>
                                            </p:txEl>
                                          </p:spTgt>
                                        </p:tgtEl>
                                        <p:attrNameLst>
                                          <p:attrName>fillcolor</p:attrName>
                                        </p:attrNameLst>
                                      </p:cBhvr>
                                      <p:to>
                                        <p:clrVal>
                                          <a:srgbClr val="D27809"/>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equivalence  tests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28" name="TextBox 27"/>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29" name="Group 28"/>
          <p:cNvGrpSpPr/>
          <p:nvPr/>
        </p:nvGrpSpPr>
        <p:grpSpPr>
          <a:xfrm>
            <a:off x="3616454" y="5517434"/>
            <a:ext cx="332097" cy="376554"/>
            <a:chOff x="4404515" y="5181599"/>
            <a:chExt cx="2133607" cy="1235152"/>
          </a:xfrm>
        </p:grpSpPr>
        <p:sp>
          <p:nvSpPr>
            <p:cNvPr id="31" name="Diagonal Stripe 30"/>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2" name="Diagonal Stripe 31"/>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26301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1">
                                            <p:txEl>
                                              <p:pRg st="0" end="0"/>
                                            </p:txEl>
                                          </p:spTgt>
                                        </p:tgtEl>
                                        <p:attrNameLst>
                                          <p:attrName>style.color</p:attrName>
                                        </p:attrNameLst>
                                      </p:cBhvr>
                                      <p:to>
                                        <a:srgbClr val="D27809"/>
                                      </p:to>
                                    </p:animClr>
                                    <p:animClr clrSpc="rgb" dir="cw">
                                      <p:cBhvr>
                                        <p:cTn id="11" dur="500" fill="hold"/>
                                        <p:tgtEl>
                                          <p:spTgt spid="21">
                                            <p:txEl>
                                              <p:pRg st="0" end="0"/>
                                            </p:txEl>
                                          </p:spTgt>
                                        </p:tgtEl>
                                        <p:attrNameLst>
                                          <p:attrName>fillcolor</p:attrName>
                                        </p:attrNameLst>
                                      </p:cBhvr>
                                      <p:to>
                                        <a:srgbClr val="D27809"/>
                                      </p:to>
                                    </p:animClr>
                                    <p:set>
                                      <p:cBhvr>
                                        <p:cTn id="12" dur="500" fill="hold"/>
                                        <p:tgtEl>
                                          <p:spTgt spid="21">
                                            <p:txEl>
                                              <p:pRg st="0" end="0"/>
                                            </p:txEl>
                                          </p:spTgt>
                                        </p:tgtEl>
                                        <p:attrNameLst>
                                          <p:attrName>fill.type</p:attrName>
                                        </p:attrNameLst>
                                      </p:cBhvr>
                                      <p:to>
                                        <p:strVal val="solid"/>
                                      </p:to>
                                    </p:set>
                                    <p:set>
                                      <p:cBhvr>
                                        <p:cTn id="13" dur="500" fill="hold"/>
                                        <p:tgtEl>
                                          <p:spTgt spid="2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519245" y="5245739"/>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717841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9" presetClass="emph" presetSubtype="0" fill="hold" nodeType="clickEffect">
                                  <p:stCondLst>
                                    <p:cond delay="0"/>
                                  </p:stCondLst>
                                  <p:childTnLst>
                                    <p:animClr clrSpc="rgb" dir="cw">
                                      <p:cBhvr override="childStyle">
                                        <p:cTn id="12" dur="500" fill="hold"/>
                                        <p:tgtEl>
                                          <p:spTgt spid="21">
                                            <p:txEl>
                                              <p:pRg st="0" end="0"/>
                                            </p:txEl>
                                          </p:spTgt>
                                        </p:tgtEl>
                                        <p:attrNameLst>
                                          <p:attrName>style.color</p:attrName>
                                        </p:attrNameLst>
                                      </p:cBhvr>
                                      <p:to>
                                        <a:srgbClr val="D27809"/>
                                      </p:to>
                                    </p:animClr>
                                    <p:animClr clrSpc="rgb" dir="cw">
                                      <p:cBhvr>
                                        <p:cTn id="13" dur="500" fill="hold"/>
                                        <p:tgtEl>
                                          <p:spTgt spid="21">
                                            <p:txEl>
                                              <p:pRg st="0" end="0"/>
                                            </p:txEl>
                                          </p:spTgt>
                                        </p:tgtEl>
                                        <p:attrNameLst>
                                          <p:attrName>fillcolor</p:attrName>
                                        </p:attrNameLst>
                                      </p:cBhvr>
                                      <p:to>
                                        <a:srgbClr val="D27809"/>
                                      </p:to>
                                    </p:animClr>
                                    <p:set>
                                      <p:cBhvr>
                                        <p:cTn id="14" dur="500" fill="hold"/>
                                        <p:tgtEl>
                                          <p:spTgt spid="21">
                                            <p:txEl>
                                              <p:pRg st="0" end="0"/>
                                            </p:txEl>
                                          </p:spTgt>
                                        </p:tgtEl>
                                        <p:attrNameLst>
                                          <p:attrName>fill.type</p:attrName>
                                        </p:attrNameLst>
                                      </p:cBhvr>
                                      <p:to>
                                        <p:strVal val="solid"/>
                                      </p:to>
                                    </p:set>
                                    <p:set>
                                      <p:cBhvr>
                                        <p:cTn id="15" dur="500" fill="hold"/>
                                        <p:tgtEl>
                                          <p:spTgt spid="21">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nvPr>
        </p:nvGraphicFramePr>
        <p:xfrm>
          <a:off x="685800" y="1295400"/>
          <a:ext cx="36068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
        <p:nvSpPr>
          <p:cNvPr id="2" name="Title 1"/>
          <p:cNvSpPr>
            <a:spLocks noGrp="1"/>
          </p:cNvSpPr>
          <p:nvPr>
            <p:ph type="title"/>
          </p:nvPr>
        </p:nvSpPr>
        <p:spPr>
          <a:xfrm>
            <a:off x="533400" y="457200"/>
            <a:ext cx="9355674" cy="990600"/>
          </a:xfrm>
        </p:spPr>
        <p:txBody>
          <a:bodyPr/>
          <a:lstStyle/>
          <a:p>
            <a:r>
              <a:rPr lang="en-US" dirty="0">
                <a:solidFill>
                  <a:srgbClr val="125687"/>
                </a:solidFill>
              </a:rPr>
              <a:t>Simulink Test Major Features </a:t>
            </a:r>
            <a:endParaRPr lang="en-US" dirty="0"/>
          </a:p>
        </p:txBody>
      </p:sp>
      <p:grpSp>
        <p:nvGrpSpPr>
          <p:cNvPr id="9" name="Group 8"/>
          <p:cNvGrpSpPr/>
          <p:nvPr/>
        </p:nvGrpSpPr>
        <p:grpSpPr>
          <a:xfrm>
            <a:off x="1184686" y="3706876"/>
            <a:ext cx="2433323" cy="2395080"/>
            <a:chOff x="7543800" y="3757033"/>
            <a:chExt cx="2433323" cy="2395080"/>
          </a:xfrm>
        </p:grpSpPr>
        <p:pic>
          <p:nvPicPr>
            <p:cNvPr id="70" name="Picture 69"/>
            <p:cNvPicPr>
              <a:picLocks noChangeAspect="1"/>
            </p:cNvPicPr>
            <p:nvPr/>
          </p:nvPicPr>
          <p:blipFill>
            <a:blip r:embed="rId3"/>
            <a:stretch>
              <a:fillRect/>
            </a:stretch>
          </p:blipFill>
          <p:spPr>
            <a:xfrm>
              <a:off x="7543800" y="3757033"/>
              <a:ext cx="1812754" cy="1171932"/>
            </a:xfrm>
            <a:prstGeom prst="rect">
              <a:avLst/>
            </a:prstGeom>
          </p:spPr>
        </p:pic>
        <p:pic>
          <p:nvPicPr>
            <p:cNvPr id="71" name="Picture 70"/>
            <p:cNvPicPr>
              <a:picLocks noChangeAspect="1"/>
            </p:cNvPicPr>
            <p:nvPr/>
          </p:nvPicPr>
          <p:blipFill>
            <a:blip r:embed="rId4"/>
            <a:stretch>
              <a:fillRect/>
            </a:stretch>
          </p:blipFill>
          <p:spPr>
            <a:xfrm>
              <a:off x="8204219" y="4055499"/>
              <a:ext cx="1772904" cy="1280520"/>
            </a:xfrm>
            <a:prstGeom prst="rect">
              <a:avLst/>
            </a:prstGeom>
          </p:spPr>
        </p:pic>
        <p:pic>
          <p:nvPicPr>
            <p:cNvPr id="11" name="Picture 10"/>
            <p:cNvPicPr>
              <a:picLocks noChangeAspect="1"/>
            </p:cNvPicPr>
            <p:nvPr/>
          </p:nvPicPr>
          <p:blipFill>
            <a:blip r:embed="rId5"/>
            <a:stretch>
              <a:fillRect/>
            </a:stretch>
          </p:blipFill>
          <p:spPr>
            <a:xfrm>
              <a:off x="8091977" y="5116857"/>
              <a:ext cx="1685925" cy="1035256"/>
            </a:xfrm>
            <a:prstGeom prst="rect">
              <a:avLst/>
            </a:prstGeom>
          </p:spPr>
        </p:pic>
      </p:grpSp>
      <p:graphicFrame>
        <p:nvGraphicFramePr>
          <p:cNvPr id="18" name="Table 17"/>
          <p:cNvGraphicFramePr>
            <a:graphicFrameLocks noGrp="1"/>
          </p:cNvGraphicFramePr>
          <p:nvPr>
            <p:extLst/>
          </p:nvPr>
        </p:nvGraphicFramePr>
        <p:xfrm>
          <a:off x="685800" y="1295400"/>
          <a:ext cx="72136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19" name="Group 18"/>
          <p:cNvGrpSpPr/>
          <p:nvPr/>
        </p:nvGrpSpPr>
        <p:grpSpPr>
          <a:xfrm>
            <a:off x="1184686" y="3706876"/>
            <a:ext cx="2433323" cy="2395080"/>
            <a:chOff x="7543800" y="3757033"/>
            <a:chExt cx="2433323" cy="2395080"/>
          </a:xfrm>
        </p:grpSpPr>
        <p:pic>
          <p:nvPicPr>
            <p:cNvPr id="20" name="Picture 19"/>
            <p:cNvPicPr>
              <a:picLocks noChangeAspect="1"/>
            </p:cNvPicPr>
            <p:nvPr/>
          </p:nvPicPr>
          <p:blipFill>
            <a:blip r:embed="rId3"/>
            <a:stretch>
              <a:fillRect/>
            </a:stretch>
          </p:blipFill>
          <p:spPr>
            <a:xfrm>
              <a:off x="7543800" y="3757033"/>
              <a:ext cx="1812754" cy="1171932"/>
            </a:xfrm>
            <a:prstGeom prst="rect">
              <a:avLst/>
            </a:prstGeom>
          </p:spPr>
        </p:pic>
        <p:pic>
          <p:nvPicPr>
            <p:cNvPr id="21" name="Picture 20"/>
            <p:cNvPicPr>
              <a:picLocks noChangeAspect="1"/>
            </p:cNvPicPr>
            <p:nvPr/>
          </p:nvPicPr>
          <p:blipFill>
            <a:blip r:embed="rId4"/>
            <a:stretch>
              <a:fillRect/>
            </a:stretch>
          </p:blipFill>
          <p:spPr>
            <a:xfrm>
              <a:off x="8204219" y="4055499"/>
              <a:ext cx="1772904" cy="1280520"/>
            </a:xfrm>
            <a:prstGeom prst="rect">
              <a:avLst/>
            </a:prstGeom>
          </p:spPr>
        </p:pic>
        <p:pic>
          <p:nvPicPr>
            <p:cNvPr id="22" name="Picture 21"/>
            <p:cNvPicPr>
              <a:picLocks noChangeAspect="1"/>
            </p:cNvPicPr>
            <p:nvPr/>
          </p:nvPicPr>
          <p:blipFill>
            <a:blip r:embed="rId5"/>
            <a:stretch>
              <a:fillRect/>
            </a:stretch>
          </p:blipFill>
          <p:spPr>
            <a:xfrm>
              <a:off x="8091977" y="5116857"/>
              <a:ext cx="1685925" cy="1035256"/>
            </a:xfrm>
            <a:prstGeom prst="rect">
              <a:avLst/>
            </a:prstGeom>
          </p:spPr>
        </p:pic>
      </p:grpSp>
      <p:grpSp>
        <p:nvGrpSpPr>
          <p:cNvPr id="23" name="Group 22"/>
          <p:cNvGrpSpPr/>
          <p:nvPr/>
        </p:nvGrpSpPr>
        <p:grpSpPr>
          <a:xfrm>
            <a:off x="4955800" y="3564081"/>
            <a:ext cx="2280399" cy="2516154"/>
            <a:chOff x="1827881" y="3459037"/>
            <a:chExt cx="2280399" cy="2516154"/>
          </a:xfrm>
        </p:grpSpPr>
        <p:pic>
          <p:nvPicPr>
            <p:cNvPr id="24" name="Picture 23"/>
            <p:cNvPicPr>
              <a:picLocks noChangeAspect="1"/>
            </p:cNvPicPr>
            <p:nvPr/>
          </p:nvPicPr>
          <p:blipFill rotWithShape="1">
            <a:blip r:embed="rId6"/>
            <a:srcRect b="4814"/>
            <a:stretch/>
          </p:blipFill>
          <p:spPr>
            <a:xfrm>
              <a:off x="1907236" y="5079487"/>
              <a:ext cx="1672910" cy="895704"/>
            </a:xfrm>
            <a:prstGeom prst="rect">
              <a:avLst/>
            </a:prstGeom>
          </p:spPr>
        </p:pic>
        <p:pic>
          <p:nvPicPr>
            <p:cNvPr id="25" name="Picture 24"/>
            <p:cNvPicPr>
              <a:picLocks noChangeAspect="1"/>
            </p:cNvPicPr>
            <p:nvPr/>
          </p:nvPicPr>
          <p:blipFill>
            <a:blip r:embed="rId7"/>
            <a:stretch>
              <a:fillRect/>
            </a:stretch>
          </p:blipFill>
          <p:spPr>
            <a:xfrm>
              <a:off x="2080990" y="3685498"/>
              <a:ext cx="1712981" cy="1052829"/>
            </a:xfrm>
            <a:prstGeom prst="rect">
              <a:avLst/>
            </a:prstGeom>
          </p:spPr>
        </p:pic>
        <p:sp>
          <p:nvSpPr>
            <p:cNvPr id="26"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27"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28" name="Rectangle 27"/>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29" name="Rectangle 28"/>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30" name="Straight Connector 29"/>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graphicFrame>
        <p:nvGraphicFramePr>
          <p:cNvPr id="33" name="Table 32"/>
          <p:cNvGraphicFramePr>
            <a:graphicFrameLocks noGrp="1"/>
          </p:cNvGraphicFramePr>
          <p:nvPr>
            <p:extLst/>
          </p:nvPr>
        </p:nvGraphicFramePr>
        <p:xfrm>
          <a:off x="685800" y="1295400"/>
          <a:ext cx="10820400" cy="5105400"/>
        </p:xfrm>
        <a:graphic>
          <a:graphicData uri="http://schemas.openxmlformats.org/drawingml/2006/table">
            <a:tbl>
              <a:tblPr firstRow="1" bandRow="1">
                <a:tableStyleId>{5940675A-B579-460E-94D1-54222C63F5DA}</a:tableStyleId>
              </a:tblPr>
              <a:tblGrid>
                <a:gridCol w="3606800">
                  <a:extLst>
                    <a:ext uri="{9D8B030D-6E8A-4147-A177-3AD203B41FA5}">
                      <a16:colId xmlns:a16="http://schemas.microsoft.com/office/drawing/2014/main" val="20000"/>
                    </a:ext>
                  </a:extLst>
                </a:gridCol>
                <a:gridCol w="3606800">
                  <a:extLst>
                    <a:ext uri="{9D8B030D-6E8A-4147-A177-3AD203B41FA5}">
                      <a16:colId xmlns:a16="http://schemas.microsoft.com/office/drawing/2014/main" val="20001"/>
                    </a:ext>
                  </a:extLst>
                </a:gridCol>
                <a:gridCol w="3606800">
                  <a:extLst>
                    <a:ext uri="{9D8B030D-6E8A-4147-A177-3AD203B41FA5}">
                      <a16:colId xmlns:a16="http://schemas.microsoft.com/office/drawing/2014/main" val="20002"/>
                    </a:ext>
                  </a:extLst>
                </a:gridCol>
              </a:tblGrid>
              <a:tr h="73240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Manager</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Harness</a:t>
                      </a:r>
                    </a:p>
                  </a:txBody>
                  <a:tcPr anchor="ctr">
                    <a:solidFill>
                      <a:schemeClr val="accent1"/>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rPr>
                        <a:t>Test Sequence</a:t>
                      </a:r>
                      <a:r>
                        <a:rPr lang="en-US" b="1" baseline="0" dirty="0">
                          <a:solidFill>
                            <a:schemeClr val="bg1"/>
                          </a:solidFill>
                        </a:rPr>
                        <a:t> Block</a:t>
                      </a:r>
                      <a:endParaRPr lang="en-US" b="1" dirty="0">
                        <a:solidFill>
                          <a:schemeClr val="bg1"/>
                        </a:solidFill>
                      </a:endParaRPr>
                    </a:p>
                  </a:txBody>
                  <a:tcPr anchor="ctr">
                    <a:solidFill>
                      <a:schemeClr val="accent1"/>
                    </a:solidFill>
                  </a:tcPr>
                </a:tc>
                <a:extLst>
                  <a:ext uri="{0D108BD9-81ED-4DB2-BD59-A6C34878D82A}">
                    <a16:rowId xmlns:a16="http://schemas.microsoft.com/office/drawing/2014/main" val="10000"/>
                  </a:ext>
                </a:extLst>
              </a:tr>
              <a:tr h="1324996">
                <a:tc>
                  <a:txBody>
                    <a:bodyPr/>
                    <a:lstStyle/>
                    <a:p>
                      <a:pPr marL="395288" indent="-277813">
                        <a:buFont typeface="Arial" panose="020B0604020202020204" pitchFamily="34" charset="0"/>
                        <a:buChar char="•"/>
                      </a:pPr>
                      <a:r>
                        <a:rPr lang="en-US" dirty="0"/>
                        <a:t>Author,</a:t>
                      </a:r>
                      <a:r>
                        <a:rPr lang="en-US" baseline="0" dirty="0"/>
                        <a:t> execute, manage  test cases</a:t>
                      </a:r>
                    </a:p>
                    <a:p>
                      <a:pPr marL="395288" indent="-277813">
                        <a:buFont typeface="Arial" panose="020B0604020202020204" pitchFamily="34" charset="0"/>
                        <a:buChar char="•"/>
                      </a:pPr>
                      <a:r>
                        <a:rPr lang="en-US" baseline="0" dirty="0"/>
                        <a:t>Review, export, report </a:t>
                      </a:r>
                      <a:endParaRPr lang="en-US" dirty="0"/>
                    </a:p>
                  </a:txBody>
                  <a:tcPr anchor="ct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t>Synchronized, simulation test environment</a:t>
                      </a:r>
                    </a:p>
                  </a:txBody>
                  <a:tcPr anchor="ctr">
                    <a:solidFill>
                      <a:schemeClr val="bg1">
                        <a:lumMod val="85000"/>
                      </a:schemeClr>
                    </a:solidFill>
                  </a:tcPr>
                </a:tc>
                <a:tc>
                  <a:txBody>
                    <a:bodyPr/>
                    <a:lstStyle/>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Test Inputs and assessments</a:t>
                      </a:r>
                    </a:p>
                    <a:p>
                      <a:pPr marL="403225" marR="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Based on logical, temporal conditions</a:t>
                      </a:r>
                    </a:p>
                  </a:txBody>
                  <a:tcPr anchor="ctr">
                    <a:solidFill>
                      <a:schemeClr val="bg1">
                        <a:lumMod val="85000"/>
                      </a:schemeClr>
                    </a:solidFill>
                  </a:tcPr>
                </a:tc>
                <a:extLst>
                  <a:ext uri="{0D108BD9-81ED-4DB2-BD59-A6C34878D82A}">
                    <a16:rowId xmlns:a16="http://schemas.microsoft.com/office/drawing/2014/main" val="10001"/>
                  </a:ext>
                </a:extLst>
              </a:tr>
              <a:tr h="3048000">
                <a:tc>
                  <a:txBody>
                    <a:bodyPr/>
                    <a:lstStyle/>
                    <a:p>
                      <a:pPr marL="395288" indent="-277813">
                        <a:buFont typeface="Arial" panose="020B0604020202020204" pitchFamily="34" charset="0"/>
                        <a:buChar char="•"/>
                      </a:pPr>
                      <a:endParaRPr lang="en-US" dirty="0"/>
                    </a:p>
                  </a:txBody>
                  <a:tcPr>
                    <a:solidFill>
                      <a:schemeClr val="bg1">
                        <a:lumMod val="85000"/>
                      </a:schemeClr>
                    </a:solidFill>
                  </a:tcPr>
                </a:tc>
                <a:tc>
                  <a:txBody>
                    <a:bodyPr/>
                    <a:lstStyle/>
                    <a:p>
                      <a:pPr marL="395288" marR="0" lvl="1" indent="-2841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800" dirty="0"/>
                    </a:p>
                  </a:txBody>
                  <a:tcPr>
                    <a:solidFill>
                      <a:schemeClr val="bg1">
                        <a:lumMod val="85000"/>
                      </a:schemeClr>
                    </a:solidFill>
                  </a:tcPr>
                </a:tc>
                <a:tc>
                  <a:txBody>
                    <a:bodyPr/>
                    <a:lstStyle/>
                    <a:p>
                      <a:pPr marL="117475" indent="0">
                        <a:buFont typeface="Arial" panose="020B0604020202020204" pitchFamily="34" charset="0"/>
                        <a:buNone/>
                      </a:pPr>
                      <a:endParaRPr lang="en-US"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grpSp>
        <p:nvGrpSpPr>
          <p:cNvPr id="34" name="Group 33"/>
          <p:cNvGrpSpPr/>
          <p:nvPr/>
        </p:nvGrpSpPr>
        <p:grpSpPr>
          <a:xfrm>
            <a:off x="8713669" y="3760208"/>
            <a:ext cx="2350809" cy="2449775"/>
            <a:chOff x="4791287" y="3804389"/>
            <a:chExt cx="2350809" cy="2449775"/>
          </a:xfrm>
        </p:grpSpPr>
        <p:pic>
          <p:nvPicPr>
            <p:cNvPr id="35" name="Picture 34"/>
            <p:cNvPicPr>
              <a:picLocks noChangeAspect="1"/>
            </p:cNvPicPr>
            <p:nvPr/>
          </p:nvPicPr>
          <p:blipFill rotWithShape="1">
            <a:blip r:embed="rId8"/>
            <a:srcRect l="11442" t="13226" r="66312" b="55262"/>
            <a:stretch/>
          </p:blipFill>
          <p:spPr>
            <a:xfrm>
              <a:off x="5242512" y="3804389"/>
              <a:ext cx="1448357" cy="891296"/>
            </a:xfrm>
            <a:prstGeom prst="rect">
              <a:avLst/>
            </a:prstGeom>
          </p:spPr>
        </p:pic>
        <p:pic>
          <p:nvPicPr>
            <p:cNvPr id="36" name="Picture 35"/>
            <p:cNvPicPr>
              <a:picLocks noChangeAspect="1"/>
            </p:cNvPicPr>
            <p:nvPr/>
          </p:nvPicPr>
          <p:blipFill>
            <a:blip r:embed="rId9"/>
            <a:stretch>
              <a:fillRect/>
            </a:stretch>
          </p:blipFill>
          <p:spPr>
            <a:xfrm>
              <a:off x="4791287" y="4780905"/>
              <a:ext cx="2350809" cy="1473259"/>
            </a:xfrm>
            <a:prstGeom prst="rect">
              <a:avLst/>
            </a:prstGeom>
          </p:spPr>
        </p:pic>
      </p:grpSp>
      <p:grpSp>
        <p:nvGrpSpPr>
          <p:cNvPr id="37" name="Group 36"/>
          <p:cNvGrpSpPr/>
          <p:nvPr/>
        </p:nvGrpSpPr>
        <p:grpSpPr>
          <a:xfrm>
            <a:off x="1184686" y="3706876"/>
            <a:ext cx="2433323" cy="2395080"/>
            <a:chOff x="7543800" y="3757033"/>
            <a:chExt cx="2433323" cy="2395080"/>
          </a:xfrm>
        </p:grpSpPr>
        <p:pic>
          <p:nvPicPr>
            <p:cNvPr id="38" name="Picture 37"/>
            <p:cNvPicPr>
              <a:picLocks noChangeAspect="1"/>
            </p:cNvPicPr>
            <p:nvPr/>
          </p:nvPicPr>
          <p:blipFill>
            <a:blip r:embed="rId3"/>
            <a:stretch>
              <a:fillRect/>
            </a:stretch>
          </p:blipFill>
          <p:spPr>
            <a:xfrm>
              <a:off x="7543800" y="3757033"/>
              <a:ext cx="1812754" cy="1171932"/>
            </a:xfrm>
            <a:prstGeom prst="rect">
              <a:avLst/>
            </a:prstGeom>
          </p:spPr>
        </p:pic>
        <p:pic>
          <p:nvPicPr>
            <p:cNvPr id="39" name="Picture 38"/>
            <p:cNvPicPr>
              <a:picLocks noChangeAspect="1"/>
            </p:cNvPicPr>
            <p:nvPr/>
          </p:nvPicPr>
          <p:blipFill>
            <a:blip r:embed="rId4"/>
            <a:stretch>
              <a:fillRect/>
            </a:stretch>
          </p:blipFill>
          <p:spPr>
            <a:xfrm>
              <a:off x="8204219" y="4055499"/>
              <a:ext cx="1772904" cy="1280520"/>
            </a:xfrm>
            <a:prstGeom prst="rect">
              <a:avLst/>
            </a:prstGeom>
          </p:spPr>
        </p:pic>
        <p:pic>
          <p:nvPicPr>
            <p:cNvPr id="40" name="Picture 39"/>
            <p:cNvPicPr>
              <a:picLocks noChangeAspect="1"/>
            </p:cNvPicPr>
            <p:nvPr/>
          </p:nvPicPr>
          <p:blipFill>
            <a:blip r:embed="rId5"/>
            <a:stretch>
              <a:fillRect/>
            </a:stretch>
          </p:blipFill>
          <p:spPr>
            <a:xfrm>
              <a:off x="8091977" y="5116857"/>
              <a:ext cx="1685925" cy="1035256"/>
            </a:xfrm>
            <a:prstGeom prst="rect">
              <a:avLst/>
            </a:prstGeom>
          </p:spPr>
        </p:pic>
      </p:grpSp>
      <p:grpSp>
        <p:nvGrpSpPr>
          <p:cNvPr id="44" name="Group 43"/>
          <p:cNvGrpSpPr/>
          <p:nvPr/>
        </p:nvGrpSpPr>
        <p:grpSpPr>
          <a:xfrm>
            <a:off x="4955800" y="3564081"/>
            <a:ext cx="2280399" cy="2516154"/>
            <a:chOff x="1827881" y="3459037"/>
            <a:chExt cx="2280399" cy="2516154"/>
          </a:xfrm>
        </p:grpSpPr>
        <p:pic>
          <p:nvPicPr>
            <p:cNvPr id="45" name="Picture 44"/>
            <p:cNvPicPr>
              <a:picLocks noChangeAspect="1"/>
            </p:cNvPicPr>
            <p:nvPr/>
          </p:nvPicPr>
          <p:blipFill rotWithShape="1">
            <a:blip r:embed="rId6"/>
            <a:srcRect b="4814"/>
            <a:stretch/>
          </p:blipFill>
          <p:spPr>
            <a:xfrm>
              <a:off x="1907236" y="5079487"/>
              <a:ext cx="1672910" cy="895704"/>
            </a:xfrm>
            <a:prstGeom prst="rect">
              <a:avLst/>
            </a:prstGeom>
          </p:spPr>
        </p:pic>
        <p:pic>
          <p:nvPicPr>
            <p:cNvPr id="46" name="Picture 45"/>
            <p:cNvPicPr>
              <a:picLocks noChangeAspect="1"/>
            </p:cNvPicPr>
            <p:nvPr/>
          </p:nvPicPr>
          <p:blipFill>
            <a:blip r:embed="rId7"/>
            <a:stretch>
              <a:fillRect/>
            </a:stretch>
          </p:blipFill>
          <p:spPr>
            <a:xfrm>
              <a:off x="2080990" y="3685498"/>
              <a:ext cx="1712981" cy="1052829"/>
            </a:xfrm>
            <a:prstGeom prst="rect">
              <a:avLst/>
            </a:prstGeom>
          </p:spPr>
        </p:pic>
        <p:sp>
          <p:nvSpPr>
            <p:cNvPr id="47" name="TextBox 31"/>
            <p:cNvSpPr txBox="1"/>
            <p:nvPr/>
          </p:nvSpPr>
          <p:spPr>
            <a:xfrm>
              <a:off x="1827881" y="4850015"/>
              <a:ext cx="976549"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Main Model</a:t>
              </a:r>
            </a:p>
          </p:txBody>
        </p:sp>
        <p:sp>
          <p:nvSpPr>
            <p:cNvPr id="48" name="TextBox 32"/>
            <p:cNvSpPr txBox="1"/>
            <p:nvPr/>
          </p:nvSpPr>
          <p:spPr>
            <a:xfrm>
              <a:off x="1981771" y="3459037"/>
              <a:ext cx="1723401"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tx2"/>
                  </a:solidFill>
                  <a:latin typeface="Arial" pitchFamily="34" charset="0"/>
                  <a:cs typeface="Arial" pitchFamily="34" charset="0"/>
                </a:rPr>
                <a:t>Test Harness</a:t>
              </a:r>
            </a:p>
          </p:txBody>
        </p:sp>
        <p:sp>
          <p:nvSpPr>
            <p:cNvPr id="49" name="Rectangle 48"/>
            <p:cNvSpPr/>
            <p:nvPr/>
          </p:nvSpPr>
          <p:spPr>
            <a:xfrm>
              <a:off x="2828253" y="4148101"/>
              <a:ext cx="295948" cy="300800"/>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sp>
          <p:nvSpPr>
            <p:cNvPr id="50" name="Rectangle 49"/>
            <p:cNvSpPr/>
            <p:nvPr/>
          </p:nvSpPr>
          <p:spPr>
            <a:xfrm>
              <a:off x="2276491" y="5447292"/>
              <a:ext cx="314309" cy="267709"/>
            </a:xfrm>
            <a:prstGeom prst="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b="1" dirty="0">
                <a:latin typeface="Arial" pitchFamily="34" charset="0"/>
                <a:cs typeface="Arial" pitchFamily="34" charset="0"/>
              </a:endParaRPr>
            </a:p>
          </p:txBody>
        </p:sp>
        <p:cxnSp>
          <p:nvCxnSpPr>
            <p:cNvPr id="52" name="Straight Connector 51"/>
            <p:cNvCxnSpPr/>
            <p:nvPr/>
          </p:nvCxnSpPr>
          <p:spPr>
            <a:xfrm>
              <a:off x="3108853" y="4448901"/>
              <a:ext cx="259899" cy="1952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flipV="1">
              <a:off x="2590800" y="5039127"/>
              <a:ext cx="630297" cy="4081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7" name="TextBox 35"/>
            <p:cNvSpPr txBox="1"/>
            <p:nvPr/>
          </p:nvSpPr>
          <p:spPr>
            <a:xfrm>
              <a:off x="3134001" y="4593638"/>
              <a:ext cx="974279" cy="461665"/>
            </a:xfrm>
            <a:prstGeom prst="rect">
              <a:avLst/>
            </a:prstGeom>
            <a:solidFill>
              <a:schemeClr val="tx2"/>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dirty="0">
                  <a:solidFill>
                    <a:schemeClr val="bg1"/>
                  </a:solidFill>
                  <a:latin typeface="Arial" pitchFamily="34" charset="0"/>
                  <a:cs typeface="Arial" pitchFamily="34" charset="0"/>
                </a:rPr>
                <a:t>Component under test</a:t>
              </a:r>
            </a:p>
          </p:txBody>
        </p:sp>
      </p:grpSp>
    </p:spTree>
    <p:extLst>
      <p:ext uri="{BB962C8B-B14F-4D97-AF65-F5344CB8AC3E}">
        <p14:creationId xmlns:p14="http://schemas.microsoft.com/office/powerpoint/2010/main" val="421989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1955535" y="2131765"/>
            <a:ext cx="1974264" cy="2764907"/>
            <a:chOff x="3605365" y="3278991"/>
            <a:chExt cx="1974264" cy="2764907"/>
          </a:xfrm>
        </p:grpSpPr>
        <p:pic>
          <p:nvPicPr>
            <p:cNvPr id="11" name="Picture 10"/>
            <p:cNvPicPr>
              <a:picLocks noChangeAspect="1"/>
            </p:cNvPicPr>
            <p:nvPr/>
          </p:nvPicPr>
          <p:blipFill>
            <a:blip r:embed="rId3"/>
            <a:stretch>
              <a:fillRect/>
            </a:stretch>
          </p:blipFill>
          <p:spPr>
            <a:xfrm>
              <a:off x="3605365" y="3715447"/>
              <a:ext cx="1974264" cy="2328451"/>
            </a:xfrm>
            <a:prstGeom prst="rect">
              <a:avLst/>
            </a:prstGeom>
            <a:ln>
              <a:solidFill>
                <a:schemeClr val="tx1"/>
              </a:solidFill>
            </a:ln>
            <a:effectLst>
              <a:outerShdw blurRad="292100" dist="139700" dir="2700000" algn="tl" rotWithShape="0">
                <a:srgbClr val="333333">
                  <a:alpha val="65000"/>
                </a:srgbClr>
              </a:outerShdw>
            </a:effectLst>
          </p:spPr>
        </p:pic>
        <p:sp>
          <p:nvSpPr>
            <p:cNvPr id="33" name="TextBox 32"/>
            <p:cNvSpPr txBox="1"/>
            <p:nvPr/>
          </p:nvSpPr>
          <p:spPr>
            <a:xfrm>
              <a:off x="3605365" y="3278991"/>
              <a:ext cx="1974264"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Tests</a:t>
              </a:r>
            </a:p>
          </p:txBody>
        </p:sp>
      </p:grpSp>
      <p:sp>
        <p:nvSpPr>
          <p:cNvPr id="2" name="Title 1"/>
          <p:cNvSpPr>
            <a:spLocks noGrp="1"/>
          </p:cNvSpPr>
          <p:nvPr>
            <p:ph type="title"/>
          </p:nvPr>
        </p:nvSpPr>
        <p:spPr>
          <a:xfrm>
            <a:off x="396291" y="307198"/>
            <a:ext cx="10769600" cy="990600"/>
          </a:xfrm>
        </p:spPr>
        <p:txBody>
          <a:bodyPr/>
          <a:lstStyle/>
          <a:p>
            <a:r>
              <a:rPr lang="en-US" dirty="0"/>
              <a:t>Simulation Testing Workflow</a:t>
            </a:r>
          </a:p>
        </p:txBody>
      </p:sp>
      <p:sp>
        <p:nvSpPr>
          <p:cNvPr id="28" name="Down Arrow 27"/>
          <p:cNvSpPr/>
          <p:nvPr/>
        </p:nvSpPr>
        <p:spPr>
          <a:xfrm rot="18475719">
            <a:off x="3268158" y="404012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7848597" y="4008806"/>
            <a:ext cx="2499509" cy="2487304"/>
            <a:chOff x="41305251" y="1769944"/>
            <a:chExt cx="5121261" cy="4059993"/>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05251" y="2887257"/>
              <a:ext cx="5121258" cy="294268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41305253" y="1769944"/>
              <a:ext cx="5121259" cy="1054997"/>
            </a:xfrm>
            <a:prstGeom prst="rect">
              <a:avLst/>
            </a:prstGeom>
            <a:noFill/>
          </p:spPr>
          <p:txBody>
            <a:bodyPr wrap="square" rtlCol="0">
              <a:spAutoFit/>
            </a:bodyPr>
            <a:lstStyle/>
            <a:p>
              <a:r>
                <a:rPr lang="en-US" b="1" dirty="0">
                  <a:latin typeface="Arial" pitchFamily="34" charset="0"/>
                  <a:cs typeface="Arial" pitchFamily="34" charset="0"/>
                </a:rPr>
                <a:t>Structural coverage report</a:t>
              </a:r>
            </a:p>
          </p:txBody>
        </p:sp>
      </p:grpSp>
      <p:grpSp>
        <p:nvGrpSpPr>
          <p:cNvPr id="16" name="Group 15"/>
          <p:cNvGrpSpPr/>
          <p:nvPr/>
        </p:nvGrpSpPr>
        <p:grpSpPr>
          <a:xfrm>
            <a:off x="4296852" y="3935104"/>
            <a:ext cx="2334662" cy="2619830"/>
            <a:chOff x="35071833" y="1940850"/>
            <a:chExt cx="4783505" cy="4276312"/>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16310" y="3048256"/>
              <a:ext cx="3903166" cy="3168906"/>
            </a:xfrm>
            <a:prstGeom prst="rect">
              <a:avLst/>
            </a:prstGeom>
            <a:ln>
              <a:noFill/>
            </a:ln>
            <a:effectLst>
              <a:outerShdw blurRad="292100" dist="139700" dir="2700000" algn="tl" rotWithShape="0">
                <a:srgbClr val="333333">
                  <a:alpha val="65000"/>
                </a:srgbClr>
              </a:outerShdw>
            </a:effectLst>
          </p:spPr>
        </p:pic>
        <p:sp>
          <p:nvSpPr>
            <p:cNvPr id="18" name="TextBox 17"/>
            <p:cNvSpPr txBox="1"/>
            <p:nvPr/>
          </p:nvSpPr>
          <p:spPr>
            <a:xfrm>
              <a:off x="35071833" y="1940850"/>
              <a:ext cx="4783505" cy="1054997"/>
            </a:xfrm>
            <a:prstGeom prst="rect">
              <a:avLst/>
            </a:prstGeom>
            <a:noFill/>
          </p:spPr>
          <p:txBody>
            <a:bodyPr wrap="square" rtlCol="0">
              <a:spAutoFit/>
            </a:bodyPr>
            <a:lstStyle/>
            <a:p>
              <a:r>
                <a:rPr lang="en-US" b="1" dirty="0">
                  <a:latin typeface="Arial" pitchFamily="34" charset="0"/>
                  <a:cs typeface="Arial" pitchFamily="34" charset="0"/>
                </a:rPr>
                <a:t>Did we completely test our model?</a:t>
              </a:r>
            </a:p>
          </p:txBody>
        </p:sp>
      </p:grpSp>
      <p:sp>
        <p:nvSpPr>
          <p:cNvPr id="24" name="Down Arrow 23"/>
          <p:cNvSpPr/>
          <p:nvPr/>
        </p:nvSpPr>
        <p:spPr>
          <a:xfrm rot="16200000">
            <a:off x="6584736" y="4751079"/>
            <a:ext cx="899261" cy="13716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Down Arrow 26"/>
          <p:cNvSpPr/>
          <p:nvPr/>
        </p:nvSpPr>
        <p:spPr>
          <a:xfrm rot="14146296">
            <a:off x="3360369" y="2343312"/>
            <a:ext cx="899261" cy="143743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4425044" y="1030069"/>
            <a:ext cx="6043381" cy="2303516"/>
            <a:chOff x="8746181" y="4063075"/>
            <a:chExt cx="6043381" cy="2303516"/>
          </a:xfrm>
        </p:grpSpPr>
        <p:sp>
          <p:nvSpPr>
            <p:cNvPr id="6" name="TextBox 5"/>
            <p:cNvSpPr txBox="1"/>
            <p:nvPr/>
          </p:nvSpPr>
          <p:spPr>
            <a:xfrm>
              <a:off x="8746181" y="4068808"/>
              <a:ext cx="2265659" cy="646331"/>
            </a:xfrm>
            <a:prstGeom prst="rect">
              <a:avLst/>
            </a:prstGeom>
            <a:noFill/>
          </p:spPr>
          <p:txBody>
            <a:bodyPr wrap="square" rtlCol="0">
              <a:spAutoFit/>
            </a:bodyPr>
            <a:lstStyle/>
            <a:p>
              <a:r>
                <a:rPr lang="en-US" b="1" dirty="0">
                  <a:latin typeface="Arial" pitchFamily="34" charset="0"/>
                  <a:cs typeface="Arial" pitchFamily="34" charset="0"/>
                </a:rPr>
                <a:t>Did we meet our requirements?</a:t>
              </a:r>
            </a:p>
          </p:txBody>
        </p:sp>
        <p:sp>
          <p:nvSpPr>
            <p:cNvPr id="21" name="TextBox 20"/>
            <p:cNvSpPr txBox="1"/>
            <p:nvPr/>
          </p:nvSpPr>
          <p:spPr>
            <a:xfrm>
              <a:off x="12342479" y="4063075"/>
              <a:ext cx="2418058" cy="646331"/>
            </a:xfrm>
            <a:prstGeom prst="rect">
              <a:avLst/>
            </a:prstGeom>
            <a:noFill/>
          </p:spPr>
          <p:txBody>
            <a:bodyPr wrap="square" rtlCol="0">
              <a:spAutoFit/>
            </a:bodyPr>
            <a:lstStyle/>
            <a:p>
              <a:r>
                <a:rPr lang="en-US" b="1" dirty="0">
                  <a:latin typeface="Arial" pitchFamily="34" charset="0"/>
                  <a:cs typeface="Arial" pitchFamily="34" charset="0"/>
                </a:rPr>
                <a:t>Review functional behavior</a:t>
              </a:r>
            </a:p>
          </p:txBody>
        </p:sp>
        <p:sp>
          <p:nvSpPr>
            <p:cNvPr id="22" name="Down Arrow 21"/>
            <p:cNvSpPr/>
            <p:nvPr/>
          </p:nvSpPr>
          <p:spPr>
            <a:xfrm rot="16200000">
              <a:off x="11107419" y="4959385"/>
              <a:ext cx="899261" cy="1295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8775749" y="4840242"/>
              <a:ext cx="2113259" cy="1526349"/>
            </a:xfrm>
            <a:prstGeom prst="rect">
              <a:avLst/>
            </a:prstGeom>
            <a:ln>
              <a:noFill/>
            </a:ln>
            <a:effectLst>
              <a:outerShdw blurRad="292100" dist="139700" dir="2700000" algn="tl" rotWithShape="0">
                <a:srgbClr val="333333">
                  <a:alpha val="65000"/>
                </a:srgbClr>
              </a:outerShdw>
            </a:effectLst>
          </p:spPr>
        </p:pic>
        <p:pic>
          <p:nvPicPr>
            <p:cNvPr id="31" name="Picture 30"/>
            <p:cNvPicPr>
              <a:picLocks noChangeAspect="1"/>
            </p:cNvPicPr>
            <p:nvPr/>
          </p:nvPicPr>
          <p:blipFill>
            <a:blip r:embed="rId7"/>
            <a:stretch>
              <a:fillRect/>
            </a:stretch>
          </p:blipFill>
          <p:spPr>
            <a:xfrm>
              <a:off x="12260083" y="4813343"/>
              <a:ext cx="2529479" cy="1553247"/>
            </a:xfrm>
            <a:prstGeom prst="rect">
              <a:avLst/>
            </a:prstGeom>
            <a:ln>
              <a:noFill/>
            </a:ln>
            <a:effectLst>
              <a:outerShdw blurRad="292100" dist="139700" dir="2700000" algn="tl" rotWithShape="0">
                <a:srgbClr val="333333">
                  <a:alpha val="65000"/>
                </a:srgbClr>
              </a:outerShdw>
            </a:effectLst>
          </p:spPr>
        </p:pic>
      </p:grpSp>
      <p:cxnSp>
        <p:nvCxnSpPr>
          <p:cNvPr id="5" name="Straight Connector 4"/>
          <p:cNvCxnSpPr/>
          <p:nvPr/>
        </p:nvCxnSpPr>
        <p:spPr>
          <a:xfrm>
            <a:off x="3962400" y="3810001"/>
            <a:ext cx="8077200" cy="26227"/>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468424" y="3436117"/>
            <a:ext cx="1481496"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Functional</a:t>
            </a:r>
          </a:p>
        </p:txBody>
      </p:sp>
      <p:sp>
        <p:nvSpPr>
          <p:cNvPr id="32" name="TextBox 31"/>
          <p:cNvSpPr txBox="1"/>
          <p:nvPr/>
        </p:nvSpPr>
        <p:spPr>
          <a:xfrm>
            <a:off x="10468424" y="3836227"/>
            <a:ext cx="1394934" cy="400110"/>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sz="2000" b="1" dirty="0">
                <a:ln/>
                <a:solidFill>
                  <a:schemeClr val="accent4"/>
                </a:solidFill>
                <a:latin typeface="Arial" pitchFamily="34" charset="0"/>
                <a:cs typeface="Arial" pitchFamily="34" charset="0"/>
              </a:rPr>
              <a:t>Structural</a:t>
            </a:r>
          </a:p>
        </p:txBody>
      </p:sp>
      <p:grpSp>
        <p:nvGrpSpPr>
          <p:cNvPr id="13" name="Group 12"/>
          <p:cNvGrpSpPr/>
          <p:nvPr/>
        </p:nvGrpSpPr>
        <p:grpSpPr>
          <a:xfrm>
            <a:off x="266985" y="1363046"/>
            <a:ext cx="2105260" cy="2043294"/>
            <a:chOff x="857587" y="1188382"/>
            <a:chExt cx="2105260" cy="2043294"/>
          </a:xfrm>
        </p:grpSpPr>
        <p:sp>
          <p:nvSpPr>
            <p:cNvPr id="25" name="TextBox 24"/>
            <p:cNvSpPr txBox="1"/>
            <p:nvPr/>
          </p:nvSpPr>
          <p:spPr>
            <a:xfrm>
              <a:off x="857587" y="1188382"/>
              <a:ext cx="2105260" cy="369332"/>
            </a:xfrm>
            <a:prstGeom prst="rect">
              <a:avLst/>
            </a:prstGeom>
            <a:solidFill>
              <a:schemeClr val="bg1"/>
            </a:solidFill>
          </p:spPr>
          <p:txBody>
            <a:bodyPr wrap="square" rtlCol="0">
              <a:spAutoFit/>
            </a:bodyPr>
            <a:lstStyle/>
            <a:p>
              <a:pPr algn="ctr"/>
              <a:r>
                <a:rPr lang="en-US" b="1" dirty="0">
                  <a:latin typeface="Arial" pitchFamily="34" charset="0"/>
                  <a:cs typeface="Arial" pitchFamily="34" charset="0"/>
                </a:rPr>
                <a:t>Requirements</a:t>
              </a:r>
            </a:p>
          </p:txBody>
        </p:sp>
        <p:pic>
          <p:nvPicPr>
            <p:cNvPr id="4" name="Picture 3"/>
            <p:cNvPicPr>
              <a:picLocks noChangeAspect="1"/>
            </p:cNvPicPr>
            <p:nvPr/>
          </p:nvPicPr>
          <p:blipFill>
            <a:blip r:embed="rId8"/>
            <a:stretch>
              <a:fillRect/>
            </a:stretch>
          </p:blipFill>
          <p:spPr>
            <a:xfrm>
              <a:off x="867757" y="1566886"/>
              <a:ext cx="2084920" cy="1664790"/>
            </a:xfrm>
            <a:prstGeom prst="rect">
              <a:avLst/>
            </a:prstGeom>
            <a:ln>
              <a:solidFill>
                <a:schemeClr val="tx1"/>
              </a:solidFill>
            </a:ln>
            <a:effectLst>
              <a:outerShdw blurRad="292100" dist="139700" dir="2700000" algn="tl" rotWithShape="0">
                <a:srgbClr val="333333">
                  <a:alpha val="65000"/>
                </a:srgbClr>
              </a:outerShdw>
            </a:effectLst>
          </p:spPr>
        </p:pic>
      </p:grpSp>
      <p:grpSp>
        <p:nvGrpSpPr>
          <p:cNvPr id="14" name="Group 13"/>
          <p:cNvGrpSpPr/>
          <p:nvPr/>
        </p:nvGrpSpPr>
        <p:grpSpPr>
          <a:xfrm>
            <a:off x="533400" y="3505200"/>
            <a:ext cx="1905712" cy="2391727"/>
            <a:chOff x="490364" y="4407453"/>
            <a:chExt cx="1905712" cy="2391727"/>
          </a:xfrm>
        </p:grpSpPr>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1077" y="4813750"/>
              <a:ext cx="1904999" cy="1985430"/>
            </a:xfrm>
            <a:prstGeom prst="rect">
              <a:avLst/>
            </a:prstGeom>
            <a:ln>
              <a:solidFill>
                <a:schemeClr val="tx1"/>
              </a:solidFill>
            </a:ln>
            <a:effectLst>
              <a:outerShdw blurRad="292100" dist="139700" dir="2700000" algn="tl" rotWithShape="0">
                <a:srgbClr val="333333">
                  <a:alpha val="65000"/>
                </a:srgbClr>
              </a:outerShdw>
            </a:effectLst>
          </p:spPr>
        </p:pic>
        <p:sp>
          <p:nvSpPr>
            <p:cNvPr id="29" name="TextBox 28"/>
            <p:cNvSpPr txBox="1"/>
            <p:nvPr/>
          </p:nvSpPr>
          <p:spPr>
            <a:xfrm>
              <a:off x="490364" y="4407453"/>
              <a:ext cx="1905712" cy="369332"/>
            </a:xfrm>
            <a:prstGeom prst="rect">
              <a:avLst/>
            </a:prstGeom>
            <a:noFill/>
          </p:spPr>
          <p:txBody>
            <a:bodyPr wrap="square" rtlCol="0">
              <a:spAutoFit/>
            </a:bodyPr>
            <a:lstStyle/>
            <a:p>
              <a:pPr algn="ctr"/>
              <a:r>
                <a:rPr lang="en-US" b="1" dirty="0">
                  <a:latin typeface="Arial" pitchFamily="34" charset="0"/>
                  <a:cs typeface="Arial" pitchFamily="34" charset="0"/>
                </a:rPr>
                <a:t>Design</a:t>
              </a:r>
            </a:p>
          </p:txBody>
        </p:sp>
      </p:grpSp>
    </p:spTree>
    <p:extLst>
      <p:ext uri="{BB962C8B-B14F-4D97-AF65-F5344CB8AC3E}">
        <p14:creationId xmlns:p14="http://schemas.microsoft.com/office/powerpoint/2010/main" val="155561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4" grpId="0" animBg="1"/>
      <p:bldP spid="2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143000" y="3352800"/>
            <a:ext cx="1571625" cy="1971675"/>
          </a:xfrm>
          <a:prstGeom prst="rect">
            <a:avLst/>
          </a:prstGeom>
        </p:spPr>
      </p:pic>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609600" y="1766132"/>
            <a:ext cx="3276600" cy="475962"/>
          </a:xfrm>
        </p:spPr>
        <p:txBody>
          <a:bodyPr/>
          <a:lstStyle/>
          <a:p>
            <a:pPr marL="0" indent="0">
              <a:buNone/>
            </a:pPr>
            <a:r>
              <a:rPr lang="en-US" i="1" dirty="0">
                <a:effectLst>
                  <a:outerShdw blurRad="38100" dist="38100" dir="2700000" algn="tl">
                    <a:srgbClr val="000000">
                      <a:alpha val="43137"/>
                    </a:srgbClr>
                  </a:outerShdw>
                </a:effectLst>
              </a:rPr>
              <a:t>A quick example…</a:t>
            </a:r>
          </a:p>
        </p:txBody>
      </p:sp>
      <p:sp>
        <p:nvSpPr>
          <p:cNvPr id="5" name="Text Box 11"/>
          <p:cNvSpPr txBox="1">
            <a:spLocks noChangeArrowheads="1"/>
          </p:cNvSpPr>
          <p:nvPr/>
        </p:nvSpPr>
        <p:spPr bwMode="auto">
          <a:xfrm>
            <a:off x="689642" y="5549683"/>
            <a:ext cx="4644357" cy="830997"/>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  </a:t>
            </a:r>
          </a:p>
          <a:p>
            <a:pPr algn="l"/>
            <a:r>
              <a:rPr lang="en-US" sz="1600" b="1" dirty="0">
                <a:solidFill>
                  <a:srgbClr val="0070C0"/>
                </a:solidFill>
                <a:latin typeface="Arial" charset="0"/>
              </a:rPr>
              <a:t>Each condition independently changes the decision outcome</a:t>
            </a:r>
          </a:p>
        </p:txBody>
      </p:sp>
      <p:sp>
        <p:nvSpPr>
          <p:cNvPr id="7" name="Text Box 13"/>
          <p:cNvSpPr txBox="1">
            <a:spLocks noChangeArrowheads="1"/>
          </p:cNvSpPr>
          <p:nvPr/>
        </p:nvSpPr>
        <p:spPr bwMode="auto">
          <a:xfrm>
            <a:off x="2980369" y="2914960"/>
            <a:ext cx="1058591"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FF0000"/>
                </a:solidFill>
                <a:latin typeface="Arial" charset="0"/>
              </a:rPr>
              <a:t>Decision</a:t>
            </a:r>
          </a:p>
        </p:txBody>
      </p:sp>
      <p:sp>
        <p:nvSpPr>
          <p:cNvPr id="8" name="Text Box 14"/>
          <p:cNvSpPr txBox="1">
            <a:spLocks noChangeArrowheads="1"/>
          </p:cNvSpPr>
          <p:nvPr/>
        </p:nvSpPr>
        <p:spPr bwMode="auto">
          <a:xfrm>
            <a:off x="1483346" y="2718548"/>
            <a:ext cx="1210743" cy="338554"/>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600" b="1" dirty="0">
                <a:solidFill>
                  <a:srgbClr val="00B050"/>
                </a:solidFill>
                <a:latin typeface="Arial" charset="0"/>
              </a:rPr>
              <a:t>Condition</a:t>
            </a:r>
          </a:p>
        </p:txBody>
      </p:sp>
      <p:sp>
        <p:nvSpPr>
          <p:cNvPr id="9" name="Line 15"/>
          <p:cNvSpPr>
            <a:spLocks noChangeShapeType="1"/>
          </p:cNvSpPr>
          <p:nvPr/>
        </p:nvSpPr>
        <p:spPr bwMode="auto">
          <a:xfrm>
            <a:off x="2140246" y="3048438"/>
            <a:ext cx="298154" cy="38245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a:off x="2707188" y="3230364"/>
            <a:ext cx="874212" cy="366365"/>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2050" name="Picture 2"/>
          <p:cNvPicPr>
            <a:picLocks noChangeAspect="1" noChangeArrowheads="1"/>
          </p:cNvPicPr>
          <p:nvPr/>
        </p:nvPicPr>
        <p:blipFill>
          <a:blip r:embed="rId3" cstate="print"/>
          <a:srcRect l="5612" t="12148" r="5749" b="13906"/>
          <a:stretch>
            <a:fillRect/>
          </a:stretch>
        </p:blipFill>
        <p:spPr bwMode="auto">
          <a:xfrm>
            <a:off x="6553200" y="800100"/>
            <a:ext cx="3810000" cy="2299138"/>
          </a:xfrm>
          <a:prstGeom prst="rect">
            <a:avLst/>
          </a:prstGeom>
          <a:ln>
            <a:noFill/>
          </a:ln>
          <a:effectLst>
            <a:outerShdw blurRad="292100" dist="139700" dir="2700000" algn="tl" rotWithShape="0">
              <a:srgbClr val="333333">
                <a:alpha val="65000"/>
              </a:srgbClr>
            </a:outerShdw>
          </a:effectLst>
        </p:spPr>
      </p:pic>
      <p:pic>
        <p:nvPicPr>
          <p:cNvPr id="11" name="Picture 4"/>
          <p:cNvPicPr>
            <a:picLocks noChangeAspect="1" noChangeArrowheads="1"/>
          </p:cNvPicPr>
          <p:nvPr/>
        </p:nvPicPr>
        <p:blipFill>
          <a:blip r:embed="rId4" cstate="print"/>
          <a:srcRect/>
          <a:stretch>
            <a:fillRect/>
          </a:stretch>
        </p:blipFill>
        <p:spPr bwMode="auto">
          <a:xfrm>
            <a:off x="7108656" y="3441519"/>
            <a:ext cx="2699088" cy="3052047"/>
          </a:xfrm>
          <a:prstGeom prst="rect">
            <a:avLst/>
          </a:prstGeom>
          <a:ln>
            <a:noFill/>
          </a:ln>
          <a:effectLst>
            <a:outerShdw blurRad="292100" dist="139700" dir="2700000" algn="tl" rotWithShape="0">
              <a:srgbClr val="333333">
                <a:alpha val="65000"/>
              </a:srgbClr>
            </a:outerShdw>
          </a:effectLst>
        </p:spPr>
      </p:pic>
      <p:sp>
        <p:nvSpPr>
          <p:cNvPr id="45" name="Line 15"/>
          <p:cNvSpPr>
            <a:spLocks noChangeShapeType="1"/>
          </p:cNvSpPr>
          <p:nvPr/>
        </p:nvSpPr>
        <p:spPr bwMode="auto">
          <a:xfrm flipH="1">
            <a:off x="1752600" y="3048438"/>
            <a:ext cx="271096" cy="377168"/>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Tree>
    <p:extLst>
      <p:ext uri="{BB962C8B-B14F-4D97-AF65-F5344CB8AC3E}">
        <p14:creationId xmlns:p14="http://schemas.microsoft.com/office/powerpoint/2010/main" val="1861383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blinds(horizontal)">
                                      <p:cBhvr>
                                        <p:cTn id="14" dur="500"/>
                                        <p:tgtEl>
                                          <p:spTgt spid="2050"/>
                                        </p:tgtEl>
                                      </p:cBhvr>
                                    </p:animEffect>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linds(horizontal)">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linds(horizont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ntr" presetSubtype="1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linds(horizont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4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077200" cy="990600"/>
          </a:xfrm>
        </p:spPr>
        <p:txBody>
          <a:bodyPr/>
          <a:lstStyle/>
          <a:p>
            <a:r>
              <a:rPr lang="en-US" dirty="0">
                <a:solidFill>
                  <a:srgbClr val="0F5D3F"/>
                </a:solidFill>
              </a:rPr>
              <a:t>Model Coverage:</a:t>
            </a:r>
            <a:br>
              <a:rPr lang="en-US" dirty="0">
                <a:solidFill>
                  <a:srgbClr val="0F5D3F"/>
                </a:solidFill>
              </a:rPr>
            </a:br>
            <a:r>
              <a:rPr lang="en-US" dirty="0">
                <a:solidFill>
                  <a:srgbClr val="0F5D3F"/>
                </a:solidFill>
              </a:rPr>
              <a:t>What is Model Coverage?</a:t>
            </a:r>
          </a:p>
        </p:txBody>
      </p:sp>
      <p:sp>
        <p:nvSpPr>
          <p:cNvPr id="3" name="Content Placeholder 2"/>
          <p:cNvSpPr>
            <a:spLocks noGrp="1"/>
          </p:cNvSpPr>
          <p:nvPr>
            <p:ph idx="1"/>
          </p:nvPr>
        </p:nvSpPr>
        <p:spPr>
          <a:xfrm>
            <a:off x="227321" y="1766132"/>
            <a:ext cx="3276600" cy="475962"/>
          </a:xfrm>
        </p:spPr>
        <p:txBody>
          <a:bodyPr/>
          <a:lstStyle/>
          <a:p>
            <a:r>
              <a:rPr lang="en-US" dirty="0"/>
              <a:t>A quick example…</a:t>
            </a:r>
          </a:p>
        </p:txBody>
      </p:sp>
      <p:sp>
        <p:nvSpPr>
          <p:cNvPr id="4" name="Text Box 9"/>
          <p:cNvSpPr txBox="1">
            <a:spLocks noChangeArrowheads="1"/>
          </p:cNvSpPr>
          <p:nvPr/>
        </p:nvSpPr>
        <p:spPr bwMode="auto">
          <a:xfrm>
            <a:off x="1503733" y="3779086"/>
            <a:ext cx="1408591" cy="1892826"/>
          </a:xfrm>
          <a:prstGeom prst="rect">
            <a:avLst/>
          </a:prstGeom>
          <a:noFill/>
          <a:ln w="38100" algn="ctr">
            <a:noFill/>
            <a:miter lim="800000"/>
            <a:headEnd/>
            <a:tailEnd/>
          </a:ln>
          <a:effectLst/>
        </p:spPr>
        <p:txBody>
          <a:bodyPr wrap="none" bIns="0">
            <a:spAutoFit/>
          </a:bodyPr>
          <a:lstStyle/>
          <a:p>
            <a:pPr marL="173038" indent="-173038"/>
            <a:r>
              <a:rPr lang="en-US" sz="2400" dirty="0">
                <a:latin typeface="Arial" charset="0"/>
              </a:rPr>
              <a:t>if </a:t>
            </a:r>
            <a:r>
              <a:rPr lang="en-US" sz="2400" dirty="0">
                <a:solidFill>
                  <a:srgbClr val="FF0000"/>
                </a:solidFill>
                <a:latin typeface="Arial" charset="0"/>
              </a:rPr>
              <a:t>(</a:t>
            </a:r>
            <a:r>
              <a:rPr lang="en-US" sz="2400" dirty="0">
                <a:solidFill>
                  <a:srgbClr val="00B050"/>
                </a:solidFill>
                <a:latin typeface="Arial" charset="0"/>
              </a:rPr>
              <a:t>X</a:t>
            </a:r>
            <a:r>
              <a:rPr lang="en-US" sz="2400" dirty="0">
                <a:solidFill>
                  <a:srgbClr val="FF0000"/>
                </a:solidFill>
                <a:latin typeface="Arial" charset="0"/>
              </a:rPr>
              <a:t> </a:t>
            </a:r>
            <a:r>
              <a:rPr lang="en-US" sz="2400" dirty="0">
                <a:solidFill>
                  <a:srgbClr val="0070C0"/>
                </a:solidFill>
                <a:latin typeface="Arial" charset="0"/>
              </a:rPr>
              <a:t>&amp;</a:t>
            </a:r>
            <a:r>
              <a:rPr lang="en-US" sz="2400" dirty="0">
                <a:solidFill>
                  <a:srgbClr val="FF0000"/>
                </a:solidFill>
                <a:latin typeface="Arial" charset="0"/>
              </a:rPr>
              <a:t> </a:t>
            </a:r>
            <a:r>
              <a:rPr lang="en-US" sz="2400" dirty="0">
                <a:solidFill>
                  <a:srgbClr val="00B050"/>
                </a:solidFill>
                <a:latin typeface="Arial" charset="0"/>
              </a:rPr>
              <a:t>Y</a:t>
            </a:r>
            <a:r>
              <a:rPr lang="en-US" sz="2400" dirty="0">
                <a:solidFill>
                  <a:srgbClr val="FF0000"/>
                </a:solidFill>
                <a:latin typeface="Arial" charset="0"/>
              </a:rPr>
              <a:t>)</a:t>
            </a:r>
          </a:p>
          <a:p>
            <a:pPr marL="173038" indent="-173038"/>
            <a:r>
              <a:rPr lang="en-US" sz="2400" dirty="0">
                <a:latin typeface="Arial" charset="0"/>
              </a:rPr>
              <a:t>	Z = 1;</a:t>
            </a:r>
          </a:p>
          <a:p>
            <a:pPr marL="173038" indent="-173038"/>
            <a:r>
              <a:rPr lang="en-US" sz="2400" dirty="0">
                <a:latin typeface="Arial" charset="0"/>
              </a:rPr>
              <a:t>else</a:t>
            </a:r>
          </a:p>
          <a:p>
            <a:pPr marL="173038" indent="-173038"/>
            <a:r>
              <a:rPr lang="en-US" sz="2400" dirty="0">
                <a:latin typeface="Arial" charset="0"/>
              </a:rPr>
              <a:t>	Z = -1;</a:t>
            </a:r>
          </a:p>
          <a:p>
            <a:pPr marL="173038" indent="-173038"/>
            <a:r>
              <a:rPr lang="en-US" sz="2400" dirty="0">
                <a:latin typeface="Arial" charset="0"/>
              </a:rPr>
              <a:t>end</a:t>
            </a:r>
          </a:p>
        </p:txBody>
      </p:sp>
      <p:sp>
        <p:nvSpPr>
          <p:cNvPr id="5" name="Text Box 11"/>
          <p:cNvSpPr txBox="1">
            <a:spLocks noChangeArrowheads="1"/>
          </p:cNvSpPr>
          <p:nvPr/>
        </p:nvSpPr>
        <p:spPr bwMode="auto">
          <a:xfrm>
            <a:off x="533400" y="2362200"/>
            <a:ext cx="2405970" cy="1323439"/>
          </a:xfrm>
          <a:prstGeom prst="rect">
            <a:avLst/>
          </a:prstGeom>
          <a:noFill/>
          <a:ln w="12700">
            <a:solidFill>
              <a:schemeClr val="bg1"/>
            </a:solidFill>
            <a:miter lim="800000"/>
            <a:headEnd type="none" w="sm" len="sm"/>
            <a:tailEnd type="none" w="med" len="lg"/>
          </a:ln>
          <a:effectLst/>
        </p:spPr>
        <p:txBody>
          <a:bodyPr wrap="square" anchor="ctr">
            <a:spAutoFit/>
          </a:bodyPr>
          <a:lstStyle/>
          <a:p>
            <a:pPr algn="l"/>
            <a:r>
              <a:rPr lang="en-US" sz="1600" b="1" dirty="0">
                <a:solidFill>
                  <a:srgbClr val="0070C0"/>
                </a:solidFill>
                <a:latin typeface="Arial" charset="0"/>
              </a:rPr>
              <a:t>MC/DC Coverage:</a:t>
            </a:r>
          </a:p>
          <a:p>
            <a:pPr algn="l"/>
            <a:r>
              <a:rPr lang="en-US" sz="1600" b="1" dirty="0">
                <a:solidFill>
                  <a:srgbClr val="0070C0"/>
                </a:solidFill>
                <a:latin typeface="Arial" charset="0"/>
              </a:rPr>
              <a:t>Each condition independently changes the decision outcome</a:t>
            </a:r>
          </a:p>
        </p:txBody>
      </p:sp>
      <p:sp>
        <p:nvSpPr>
          <p:cNvPr id="6" name="Line 12"/>
          <p:cNvSpPr>
            <a:spLocks noChangeShapeType="1"/>
          </p:cNvSpPr>
          <p:nvPr/>
        </p:nvSpPr>
        <p:spPr bwMode="auto">
          <a:xfrm>
            <a:off x="1929968" y="3486234"/>
            <a:ext cx="342901" cy="334736"/>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7" name="Text Box 13"/>
          <p:cNvSpPr txBox="1">
            <a:spLocks noChangeArrowheads="1"/>
          </p:cNvSpPr>
          <p:nvPr/>
        </p:nvSpPr>
        <p:spPr bwMode="auto">
          <a:xfrm>
            <a:off x="3042703" y="4336624"/>
            <a:ext cx="962480" cy="307777"/>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400" b="1" dirty="0">
                <a:solidFill>
                  <a:srgbClr val="CC0000"/>
                </a:solidFill>
                <a:latin typeface="Arial" charset="0"/>
              </a:rPr>
              <a:t>Decision</a:t>
            </a:r>
            <a:endParaRPr lang="en-US" b="1" dirty="0">
              <a:solidFill>
                <a:srgbClr val="CC0000"/>
              </a:solidFill>
              <a:latin typeface="Arial" charset="0"/>
            </a:endParaRPr>
          </a:p>
        </p:txBody>
      </p:sp>
      <p:sp>
        <p:nvSpPr>
          <p:cNvPr id="8" name="Text Box 14"/>
          <p:cNvSpPr txBox="1">
            <a:spLocks noChangeArrowheads="1"/>
          </p:cNvSpPr>
          <p:nvPr/>
        </p:nvSpPr>
        <p:spPr bwMode="auto">
          <a:xfrm>
            <a:off x="2928112" y="3119053"/>
            <a:ext cx="1100818" cy="307777"/>
          </a:xfrm>
          <a:prstGeom prst="rect">
            <a:avLst/>
          </a:prstGeom>
          <a:noFill/>
          <a:ln w="12700">
            <a:solidFill>
              <a:schemeClr val="bg1"/>
            </a:solidFill>
            <a:miter lim="800000"/>
            <a:headEnd type="none" w="sm" len="sm"/>
            <a:tailEnd type="none" w="med" len="lg"/>
          </a:ln>
          <a:effectLst/>
        </p:spPr>
        <p:txBody>
          <a:bodyPr wrap="square" anchor="ctr">
            <a:spAutoFit/>
          </a:bodyPr>
          <a:lstStyle/>
          <a:p>
            <a:pPr algn="ctr"/>
            <a:r>
              <a:rPr lang="en-US" sz="1400" b="1" dirty="0">
                <a:solidFill>
                  <a:srgbClr val="00B050"/>
                </a:solidFill>
                <a:latin typeface="Arial" charset="0"/>
              </a:rPr>
              <a:t>Condition</a:t>
            </a:r>
            <a:endParaRPr lang="en-US" b="1" dirty="0">
              <a:solidFill>
                <a:srgbClr val="00B050"/>
              </a:solidFill>
              <a:latin typeface="Arial" charset="0"/>
            </a:endParaRPr>
          </a:p>
        </p:txBody>
      </p:sp>
      <p:sp>
        <p:nvSpPr>
          <p:cNvPr id="9" name="Line 15"/>
          <p:cNvSpPr>
            <a:spLocks noChangeShapeType="1"/>
          </p:cNvSpPr>
          <p:nvPr/>
        </p:nvSpPr>
        <p:spPr bwMode="auto">
          <a:xfrm flipH="1">
            <a:off x="2612878" y="3429083"/>
            <a:ext cx="468253" cy="426699"/>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sp>
        <p:nvSpPr>
          <p:cNvPr id="10" name="Line 16"/>
          <p:cNvSpPr>
            <a:spLocks noChangeShapeType="1"/>
          </p:cNvSpPr>
          <p:nvPr/>
        </p:nvSpPr>
        <p:spPr bwMode="auto">
          <a:xfrm flipH="1" flipV="1">
            <a:off x="2813190" y="4033992"/>
            <a:ext cx="439390" cy="284999"/>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wrap="square" anchor="ctr">
            <a:spAutoFit/>
          </a:bodyPr>
          <a:lstStyle/>
          <a:p>
            <a:endParaRPr lang="en-US"/>
          </a:p>
        </p:txBody>
      </p:sp>
      <p:pic>
        <p:nvPicPr>
          <p:cNvPr id="11" name="Picture 4"/>
          <p:cNvPicPr>
            <a:picLocks noChangeAspect="1" noChangeArrowheads="1"/>
          </p:cNvPicPr>
          <p:nvPr/>
        </p:nvPicPr>
        <p:blipFill>
          <a:blip r:embed="rId2" cstate="print"/>
          <a:srcRect/>
          <a:stretch>
            <a:fillRect/>
          </a:stretch>
        </p:blipFill>
        <p:spPr bwMode="auto">
          <a:xfrm>
            <a:off x="8957699" y="1066800"/>
            <a:ext cx="2839262" cy="3210551"/>
          </a:xfrm>
          <a:prstGeom prst="rect">
            <a:avLst/>
          </a:prstGeom>
          <a:ln>
            <a:noFill/>
          </a:ln>
          <a:effectLst>
            <a:outerShdw blurRad="292100" dist="139700" dir="2700000" algn="tl" rotWithShape="0">
              <a:srgbClr val="333333">
                <a:alpha val="65000"/>
              </a:srgbClr>
            </a:outerShdw>
          </a:effectLst>
        </p:spPr>
      </p:pic>
      <p:pic>
        <p:nvPicPr>
          <p:cNvPr id="2050" name="Picture 2"/>
          <p:cNvPicPr>
            <a:picLocks noChangeAspect="1" noChangeArrowheads="1"/>
          </p:cNvPicPr>
          <p:nvPr/>
        </p:nvPicPr>
        <p:blipFill>
          <a:blip r:embed="rId3" cstate="print"/>
          <a:srcRect l="5612" t="12148" r="5749" b="13906"/>
          <a:stretch>
            <a:fillRect/>
          </a:stretch>
        </p:blipFill>
        <p:spPr bwMode="auto">
          <a:xfrm>
            <a:off x="4299401" y="1439814"/>
            <a:ext cx="4298924" cy="2594178"/>
          </a:xfrm>
          <a:prstGeom prst="rect">
            <a:avLst/>
          </a:prstGeom>
          <a:ln>
            <a:noFill/>
          </a:ln>
          <a:effectLst>
            <a:outerShdw blurRad="292100" dist="139700" dir="2700000" algn="tl" rotWithShape="0">
              <a:srgbClr val="333333">
                <a:alpha val="65000"/>
              </a:srgbClr>
            </a:outerShdw>
          </a:effectLst>
        </p:spPr>
      </p:pic>
      <p:sp>
        <p:nvSpPr>
          <p:cNvPr id="77" name="Rectangle 76"/>
          <p:cNvSpPr/>
          <p:nvPr/>
        </p:nvSpPr>
        <p:spPr>
          <a:xfrm>
            <a:off x="5970814" y="5470072"/>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78" name="Rectangle 77"/>
          <p:cNvSpPr/>
          <p:nvPr/>
        </p:nvSpPr>
        <p:spPr>
          <a:xfrm>
            <a:off x="5970814" y="5821136"/>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79" name="Rectangle 78"/>
          <p:cNvSpPr/>
          <p:nvPr/>
        </p:nvSpPr>
        <p:spPr>
          <a:xfrm>
            <a:off x="5970814" y="6172200"/>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0" name="Rectangle 79"/>
          <p:cNvSpPr/>
          <p:nvPr/>
        </p:nvSpPr>
        <p:spPr>
          <a:xfrm>
            <a:off x="5970814" y="5119008"/>
            <a:ext cx="2220685" cy="342900"/>
          </a:xfrm>
          <a:prstGeom prst="rect">
            <a:avLst/>
          </a:prstGeom>
          <a:gradFill>
            <a:gsLst>
              <a:gs pos="0">
                <a:schemeClr val="accent4">
                  <a:tint val="50000"/>
                  <a:satMod val="300000"/>
                </a:schemeClr>
              </a:gs>
              <a:gs pos="35000">
                <a:schemeClr val="accent4">
                  <a:tint val="37000"/>
                  <a:satMod val="300000"/>
                </a:schemeClr>
              </a:gs>
              <a:gs pos="100000">
                <a:schemeClr val="accent4">
                  <a:tint val="15000"/>
                  <a:satMod val="350000"/>
                </a:schemeClr>
              </a:gs>
            </a:gsLst>
          </a:gradFill>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cxnSp>
        <p:nvCxnSpPr>
          <p:cNvPr id="81" name="Straight Connector 80"/>
          <p:cNvCxnSpPr/>
          <p:nvPr/>
        </p:nvCxnSpPr>
        <p:spPr bwMode="auto">
          <a:xfrm>
            <a:off x="5946321" y="5065136"/>
            <a:ext cx="3731079" cy="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nvGrpSpPr>
          <p:cNvPr id="82" name="Group 19"/>
          <p:cNvGrpSpPr/>
          <p:nvPr/>
        </p:nvGrpSpPr>
        <p:grpSpPr>
          <a:xfrm>
            <a:off x="6632940" y="4575754"/>
            <a:ext cx="1648367" cy="2053646"/>
            <a:chOff x="1828800" y="1691640"/>
            <a:chExt cx="2651760" cy="3139440"/>
          </a:xfrm>
        </p:grpSpPr>
        <p:cxnSp>
          <p:nvCxnSpPr>
            <p:cNvPr id="83" name="Straight Connector 82"/>
            <p:cNvCxnSpPr/>
            <p:nvPr/>
          </p:nvCxnSpPr>
          <p:spPr bwMode="auto">
            <a:xfrm rot="5400000">
              <a:off x="281940" y="326898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4" name="Straight Connector 83"/>
            <p:cNvCxnSpPr/>
            <p:nvPr/>
          </p:nvCxnSpPr>
          <p:spPr bwMode="auto">
            <a:xfrm rot="5400000">
              <a:off x="1600200" y="324612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cxnSp>
          <p:nvCxnSpPr>
            <p:cNvPr id="85" name="Straight Connector 84"/>
            <p:cNvCxnSpPr/>
            <p:nvPr/>
          </p:nvCxnSpPr>
          <p:spPr bwMode="auto">
            <a:xfrm rot="5400000">
              <a:off x="2918460" y="3238500"/>
              <a:ext cx="3108960" cy="15240"/>
            </a:xfrm>
            <a:prstGeom prst="line">
              <a:avLst/>
            </a:prstGeom>
            <a:ln>
              <a:headEnd type="none" w="med" len="med"/>
              <a:tailEnd type="none" w="med" len="med"/>
            </a:ln>
          </p:spPr>
          <p:style>
            <a:lnRef idx="3">
              <a:schemeClr val="accent1"/>
            </a:lnRef>
            <a:fillRef idx="0">
              <a:schemeClr val="accent1"/>
            </a:fillRef>
            <a:effectRef idx="2">
              <a:schemeClr val="accent1"/>
            </a:effectRef>
            <a:fontRef idx="minor">
              <a:schemeClr val="tx1"/>
            </a:fontRef>
          </p:style>
        </p:cxnSp>
      </p:grpSp>
      <p:sp>
        <p:nvSpPr>
          <p:cNvPr id="86" name="TextBox 85"/>
          <p:cNvSpPr txBox="1"/>
          <p:nvPr/>
        </p:nvSpPr>
        <p:spPr>
          <a:xfrm>
            <a:off x="6092675" y="4655314"/>
            <a:ext cx="356188" cy="400110"/>
          </a:xfrm>
          <a:prstGeom prst="rect">
            <a:avLst/>
          </a:prstGeom>
          <a:noFill/>
        </p:spPr>
        <p:txBody>
          <a:bodyPr wrap="none" rtlCol="0">
            <a:spAutoFit/>
          </a:bodyPr>
          <a:lstStyle/>
          <a:p>
            <a:r>
              <a:rPr lang="en-US" sz="2000" dirty="0">
                <a:latin typeface="+mj-lt"/>
              </a:rPr>
              <a:t>X</a:t>
            </a:r>
          </a:p>
        </p:txBody>
      </p:sp>
      <p:grpSp>
        <p:nvGrpSpPr>
          <p:cNvPr id="87" name="Group 38"/>
          <p:cNvGrpSpPr/>
          <p:nvPr/>
        </p:nvGrpSpPr>
        <p:grpSpPr>
          <a:xfrm>
            <a:off x="6107102" y="5091432"/>
            <a:ext cx="327334" cy="1471925"/>
            <a:chOff x="2079389" y="2780938"/>
            <a:chExt cx="327334" cy="1471925"/>
          </a:xfrm>
        </p:grpSpPr>
        <p:sp>
          <p:nvSpPr>
            <p:cNvPr id="88" name="TextBox 87"/>
            <p:cNvSpPr txBox="1"/>
            <p:nvPr/>
          </p:nvSpPr>
          <p:spPr>
            <a:xfrm>
              <a:off x="2079389" y="2780938"/>
              <a:ext cx="327334" cy="400110"/>
            </a:xfrm>
            <a:prstGeom prst="rect">
              <a:avLst/>
            </a:prstGeom>
            <a:noFill/>
          </p:spPr>
          <p:txBody>
            <a:bodyPr wrap="none" rtlCol="0">
              <a:spAutoFit/>
            </a:bodyPr>
            <a:lstStyle/>
            <a:p>
              <a:r>
                <a:rPr lang="en-US" sz="2000" dirty="0"/>
                <a:t>1</a:t>
              </a:r>
            </a:p>
          </p:txBody>
        </p:sp>
        <p:sp>
          <p:nvSpPr>
            <p:cNvPr id="89" name="TextBox 88"/>
            <p:cNvSpPr txBox="1"/>
            <p:nvPr/>
          </p:nvSpPr>
          <p:spPr>
            <a:xfrm>
              <a:off x="2079389" y="3138210"/>
              <a:ext cx="327334" cy="400110"/>
            </a:xfrm>
            <a:prstGeom prst="rect">
              <a:avLst/>
            </a:prstGeom>
            <a:noFill/>
          </p:spPr>
          <p:txBody>
            <a:bodyPr wrap="none" rtlCol="0">
              <a:spAutoFit/>
            </a:bodyPr>
            <a:lstStyle/>
            <a:p>
              <a:r>
                <a:rPr lang="en-US" sz="2000" dirty="0"/>
                <a:t>1</a:t>
              </a:r>
            </a:p>
          </p:txBody>
        </p:sp>
        <p:sp>
          <p:nvSpPr>
            <p:cNvPr id="90" name="TextBox 89"/>
            <p:cNvSpPr txBox="1"/>
            <p:nvPr/>
          </p:nvSpPr>
          <p:spPr>
            <a:xfrm>
              <a:off x="2079389" y="3495482"/>
              <a:ext cx="327334" cy="400110"/>
            </a:xfrm>
            <a:prstGeom prst="rect">
              <a:avLst/>
            </a:prstGeom>
            <a:noFill/>
          </p:spPr>
          <p:txBody>
            <a:bodyPr wrap="none" rtlCol="0">
              <a:spAutoFit/>
            </a:bodyPr>
            <a:lstStyle/>
            <a:p>
              <a:r>
                <a:rPr lang="en-US" sz="2000" dirty="0"/>
                <a:t>0</a:t>
              </a:r>
            </a:p>
          </p:txBody>
        </p:sp>
        <p:sp>
          <p:nvSpPr>
            <p:cNvPr id="91" name="TextBox 90"/>
            <p:cNvSpPr txBox="1"/>
            <p:nvPr/>
          </p:nvSpPr>
          <p:spPr>
            <a:xfrm>
              <a:off x="2079389" y="3852753"/>
              <a:ext cx="327334" cy="400110"/>
            </a:xfrm>
            <a:prstGeom prst="rect">
              <a:avLst/>
            </a:prstGeom>
            <a:noFill/>
          </p:spPr>
          <p:txBody>
            <a:bodyPr wrap="none" rtlCol="0">
              <a:spAutoFit/>
            </a:bodyPr>
            <a:lstStyle/>
            <a:p>
              <a:r>
                <a:rPr lang="en-US" sz="2000" dirty="0"/>
                <a:t>0</a:t>
              </a:r>
            </a:p>
          </p:txBody>
        </p:sp>
      </p:grpSp>
      <p:sp>
        <p:nvSpPr>
          <p:cNvPr id="92" name="TextBox 91"/>
          <p:cNvSpPr txBox="1"/>
          <p:nvPr/>
        </p:nvSpPr>
        <p:spPr>
          <a:xfrm>
            <a:off x="6857396" y="4655314"/>
            <a:ext cx="356188" cy="400110"/>
          </a:xfrm>
          <a:prstGeom prst="rect">
            <a:avLst/>
          </a:prstGeom>
          <a:noFill/>
        </p:spPr>
        <p:txBody>
          <a:bodyPr wrap="none" rtlCol="0">
            <a:spAutoFit/>
          </a:bodyPr>
          <a:lstStyle/>
          <a:p>
            <a:r>
              <a:rPr lang="en-US" sz="2000" dirty="0">
                <a:latin typeface="+mj-lt"/>
              </a:rPr>
              <a:t>Y</a:t>
            </a:r>
          </a:p>
        </p:txBody>
      </p:sp>
      <p:grpSp>
        <p:nvGrpSpPr>
          <p:cNvPr id="93" name="Group 38"/>
          <p:cNvGrpSpPr/>
          <p:nvPr/>
        </p:nvGrpSpPr>
        <p:grpSpPr>
          <a:xfrm>
            <a:off x="6871823" y="5091432"/>
            <a:ext cx="327334" cy="1471925"/>
            <a:chOff x="2079389" y="2780938"/>
            <a:chExt cx="327334" cy="1471925"/>
          </a:xfrm>
        </p:grpSpPr>
        <p:sp>
          <p:nvSpPr>
            <p:cNvPr id="94" name="TextBox 93"/>
            <p:cNvSpPr txBox="1"/>
            <p:nvPr/>
          </p:nvSpPr>
          <p:spPr>
            <a:xfrm>
              <a:off x="2079389" y="2780938"/>
              <a:ext cx="327334" cy="400110"/>
            </a:xfrm>
            <a:prstGeom prst="rect">
              <a:avLst/>
            </a:prstGeom>
            <a:noFill/>
          </p:spPr>
          <p:txBody>
            <a:bodyPr wrap="none" rtlCol="0">
              <a:spAutoFit/>
            </a:bodyPr>
            <a:lstStyle/>
            <a:p>
              <a:r>
                <a:rPr lang="en-US" sz="2000" dirty="0"/>
                <a:t>1</a:t>
              </a:r>
            </a:p>
          </p:txBody>
        </p:sp>
        <p:sp>
          <p:nvSpPr>
            <p:cNvPr id="95" name="TextBox 94"/>
            <p:cNvSpPr txBox="1"/>
            <p:nvPr/>
          </p:nvSpPr>
          <p:spPr>
            <a:xfrm>
              <a:off x="2079389" y="3138210"/>
              <a:ext cx="327334" cy="400110"/>
            </a:xfrm>
            <a:prstGeom prst="rect">
              <a:avLst/>
            </a:prstGeom>
            <a:noFill/>
          </p:spPr>
          <p:txBody>
            <a:bodyPr wrap="none" rtlCol="0">
              <a:spAutoFit/>
            </a:bodyPr>
            <a:lstStyle/>
            <a:p>
              <a:r>
                <a:rPr lang="en-US" sz="2000" dirty="0"/>
                <a:t>0</a:t>
              </a:r>
            </a:p>
          </p:txBody>
        </p:sp>
        <p:sp>
          <p:nvSpPr>
            <p:cNvPr id="96" name="TextBox 95"/>
            <p:cNvSpPr txBox="1"/>
            <p:nvPr/>
          </p:nvSpPr>
          <p:spPr>
            <a:xfrm>
              <a:off x="2079389" y="3495482"/>
              <a:ext cx="327334" cy="400110"/>
            </a:xfrm>
            <a:prstGeom prst="rect">
              <a:avLst/>
            </a:prstGeom>
            <a:noFill/>
          </p:spPr>
          <p:txBody>
            <a:bodyPr wrap="none" rtlCol="0">
              <a:spAutoFit/>
            </a:bodyPr>
            <a:lstStyle/>
            <a:p>
              <a:r>
                <a:rPr lang="en-US" sz="2000" dirty="0"/>
                <a:t>1</a:t>
              </a:r>
            </a:p>
          </p:txBody>
        </p:sp>
        <p:sp>
          <p:nvSpPr>
            <p:cNvPr id="97" name="TextBox 96"/>
            <p:cNvSpPr txBox="1"/>
            <p:nvPr/>
          </p:nvSpPr>
          <p:spPr>
            <a:xfrm>
              <a:off x="2079389" y="3852753"/>
              <a:ext cx="327334" cy="400110"/>
            </a:xfrm>
            <a:prstGeom prst="rect">
              <a:avLst/>
            </a:prstGeom>
            <a:noFill/>
          </p:spPr>
          <p:txBody>
            <a:bodyPr wrap="none" rtlCol="0">
              <a:spAutoFit/>
            </a:bodyPr>
            <a:lstStyle/>
            <a:p>
              <a:r>
                <a:rPr lang="en-US" sz="2000" dirty="0"/>
                <a:t>0</a:t>
              </a:r>
            </a:p>
          </p:txBody>
        </p:sp>
      </p:grpSp>
      <p:sp>
        <p:nvSpPr>
          <p:cNvPr id="98" name="TextBox 97"/>
          <p:cNvSpPr txBox="1"/>
          <p:nvPr/>
        </p:nvSpPr>
        <p:spPr>
          <a:xfrm>
            <a:off x="7518711" y="4655314"/>
            <a:ext cx="699230" cy="400110"/>
          </a:xfrm>
          <a:prstGeom prst="rect">
            <a:avLst/>
          </a:prstGeom>
          <a:noFill/>
        </p:spPr>
        <p:txBody>
          <a:bodyPr wrap="none" rtlCol="0">
            <a:spAutoFit/>
          </a:bodyPr>
          <a:lstStyle/>
          <a:p>
            <a:r>
              <a:rPr lang="en-US" sz="2000" dirty="0">
                <a:latin typeface="+mj-lt"/>
              </a:rPr>
              <a:t>X&amp;Y</a:t>
            </a:r>
          </a:p>
        </p:txBody>
      </p:sp>
      <p:grpSp>
        <p:nvGrpSpPr>
          <p:cNvPr id="99" name="Group 38"/>
          <p:cNvGrpSpPr/>
          <p:nvPr/>
        </p:nvGrpSpPr>
        <p:grpSpPr>
          <a:xfrm>
            <a:off x="7704659" y="5091432"/>
            <a:ext cx="327334" cy="1471925"/>
            <a:chOff x="2046810" y="2780938"/>
            <a:chExt cx="327334" cy="1471925"/>
          </a:xfrm>
        </p:grpSpPr>
        <p:sp>
          <p:nvSpPr>
            <p:cNvPr id="100" name="TextBox 99"/>
            <p:cNvSpPr txBox="1"/>
            <p:nvPr/>
          </p:nvSpPr>
          <p:spPr>
            <a:xfrm>
              <a:off x="2046810" y="2780938"/>
              <a:ext cx="327334" cy="400110"/>
            </a:xfrm>
            <a:prstGeom prst="rect">
              <a:avLst/>
            </a:prstGeom>
            <a:noFill/>
          </p:spPr>
          <p:txBody>
            <a:bodyPr wrap="none" rtlCol="0">
              <a:spAutoFit/>
            </a:bodyPr>
            <a:lstStyle/>
            <a:p>
              <a:r>
                <a:rPr lang="en-US" sz="2000" dirty="0"/>
                <a:t>1</a:t>
              </a:r>
            </a:p>
          </p:txBody>
        </p:sp>
        <p:sp>
          <p:nvSpPr>
            <p:cNvPr id="101" name="TextBox 100"/>
            <p:cNvSpPr txBox="1"/>
            <p:nvPr/>
          </p:nvSpPr>
          <p:spPr>
            <a:xfrm>
              <a:off x="2046810" y="3138210"/>
              <a:ext cx="327334" cy="400110"/>
            </a:xfrm>
            <a:prstGeom prst="rect">
              <a:avLst/>
            </a:prstGeom>
            <a:noFill/>
          </p:spPr>
          <p:txBody>
            <a:bodyPr wrap="none" rtlCol="0">
              <a:spAutoFit/>
            </a:bodyPr>
            <a:lstStyle/>
            <a:p>
              <a:r>
                <a:rPr lang="en-US" sz="2000" dirty="0"/>
                <a:t>0</a:t>
              </a:r>
            </a:p>
          </p:txBody>
        </p:sp>
        <p:sp>
          <p:nvSpPr>
            <p:cNvPr id="102" name="TextBox 101"/>
            <p:cNvSpPr txBox="1"/>
            <p:nvPr/>
          </p:nvSpPr>
          <p:spPr>
            <a:xfrm>
              <a:off x="2046810" y="3495482"/>
              <a:ext cx="327334" cy="400110"/>
            </a:xfrm>
            <a:prstGeom prst="rect">
              <a:avLst/>
            </a:prstGeom>
            <a:noFill/>
          </p:spPr>
          <p:txBody>
            <a:bodyPr wrap="none" rtlCol="0">
              <a:spAutoFit/>
            </a:bodyPr>
            <a:lstStyle/>
            <a:p>
              <a:r>
                <a:rPr lang="en-US" sz="2000" dirty="0"/>
                <a:t>0</a:t>
              </a:r>
            </a:p>
          </p:txBody>
        </p:sp>
        <p:sp>
          <p:nvSpPr>
            <p:cNvPr id="103" name="TextBox 102"/>
            <p:cNvSpPr txBox="1"/>
            <p:nvPr/>
          </p:nvSpPr>
          <p:spPr>
            <a:xfrm>
              <a:off x="2046810" y="3852753"/>
              <a:ext cx="327334" cy="400110"/>
            </a:xfrm>
            <a:prstGeom prst="rect">
              <a:avLst/>
            </a:prstGeom>
            <a:noFill/>
          </p:spPr>
          <p:txBody>
            <a:bodyPr wrap="none" rtlCol="0">
              <a:spAutoFit/>
            </a:bodyPr>
            <a:lstStyle/>
            <a:p>
              <a:r>
                <a:rPr lang="en-US" sz="2000" dirty="0"/>
                <a:t>0</a:t>
              </a:r>
            </a:p>
          </p:txBody>
        </p:sp>
      </p:grpSp>
      <p:sp>
        <p:nvSpPr>
          <p:cNvPr id="104" name="TextBox 103"/>
          <p:cNvSpPr txBox="1"/>
          <p:nvPr/>
        </p:nvSpPr>
        <p:spPr>
          <a:xfrm>
            <a:off x="8373244" y="4655314"/>
            <a:ext cx="1168910" cy="400110"/>
          </a:xfrm>
          <a:prstGeom prst="rect">
            <a:avLst/>
          </a:prstGeom>
          <a:noFill/>
        </p:spPr>
        <p:txBody>
          <a:bodyPr wrap="none" rtlCol="0">
            <a:spAutoFit/>
          </a:bodyPr>
          <a:lstStyle/>
          <a:p>
            <a:r>
              <a:rPr lang="en-US" sz="2000" dirty="0">
                <a:latin typeface="+mj-lt"/>
              </a:rPr>
              <a:t>MC/DC?</a:t>
            </a:r>
          </a:p>
        </p:txBody>
      </p:sp>
      <p:sp>
        <p:nvSpPr>
          <p:cNvPr id="105" name="TextBox 104"/>
          <p:cNvSpPr txBox="1"/>
          <p:nvPr/>
        </p:nvSpPr>
        <p:spPr>
          <a:xfrm>
            <a:off x="8655919" y="5091431"/>
            <a:ext cx="603563" cy="400110"/>
          </a:xfrm>
          <a:prstGeom prst="rect">
            <a:avLst/>
          </a:prstGeom>
          <a:noFill/>
        </p:spPr>
        <p:txBody>
          <a:bodyPr wrap="none" rtlCol="0">
            <a:spAutoFit/>
          </a:bodyPr>
          <a:lstStyle/>
          <a:p>
            <a:r>
              <a:rPr lang="en-US" sz="2000" dirty="0"/>
              <a:t>Yes</a:t>
            </a:r>
          </a:p>
        </p:txBody>
      </p:sp>
      <p:sp>
        <p:nvSpPr>
          <p:cNvPr id="106" name="TextBox 105"/>
          <p:cNvSpPr txBox="1"/>
          <p:nvPr/>
        </p:nvSpPr>
        <p:spPr>
          <a:xfrm>
            <a:off x="8655919" y="5448703"/>
            <a:ext cx="603563" cy="400110"/>
          </a:xfrm>
          <a:prstGeom prst="rect">
            <a:avLst/>
          </a:prstGeom>
          <a:noFill/>
        </p:spPr>
        <p:txBody>
          <a:bodyPr wrap="none" rtlCol="0">
            <a:spAutoFit/>
          </a:bodyPr>
          <a:lstStyle/>
          <a:p>
            <a:r>
              <a:rPr lang="en-US" sz="2000" dirty="0"/>
              <a:t>Yes</a:t>
            </a:r>
          </a:p>
        </p:txBody>
      </p:sp>
      <p:sp>
        <p:nvSpPr>
          <p:cNvPr id="107" name="TextBox 106"/>
          <p:cNvSpPr txBox="1"/>
          <p:nvPr/>
        </p:nvSpPr>
        <p:spPr>
          <a:xfrm>
            <a:off x="8655919" y="5805975"/>
            <a:ext cx="603563" cy="400110"/>
          </a:xfrm>
          <a:prstGeom prst="rect">
            <a:avLst/>
          </a:prstGeom>
          <a:noFill/>
        </p:spPr>
        <p:txBody>
          <a:bodyPr wrap="none" rtlCol="0">
            <a:spAutoFit/>
          </a:bodyPr>
          <a:lstStyle/>
          <a:p>
            <a:r>
              <a:rPr lang="en-US" sz="2000" dirty="0"/>
              <a:t>Yes</a:t>
            </a:r>
          </a:p>
        </p:txBody>
      </p:sp>
      <p:sp>
        <p:nvSpPr>
          <p:cNvPr id="108" name="TextBox 107"/>
          <p:cNvSpPr txBox="1"/>
          <p:nvPr/>
        </p:nvSpPr>
        <p:spPr>
          <a:xfrm>
            <a:off x="8701058" y="6163246"/>
            <a:ext cx="513282" cy="400110"/>
          </a:xfrm>
          <a:prstGeom prst="rect">
            <a:avLst/>
          </a:prstGeom>
          <a:noFill/>
        </p:spPr>
        <p:txBody>
          <a:bodyPr wrap="none" rtlCol="0">
            <a:spAutoFit/>
          </a:bodyPr>
          <a:lstStyle/>
          <a:p>
            <a:r>
              <a:rPr lang="en-US" sz="2000" dirty="0"/>
              <a:t>No</a:t>
            </a:r>
          </a:p>
        </p:txBody>
      </p:sp>
    </p:spTree>
    <p:extLst>
      <p:ext uri="{BB962C8B-B14F-4D97-AF65-F5344CB8AC3E}">
        <p14:creationId xmlns:p14="http://schemas.microsoft.com/office/powerpoint/2010/main" val="16773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animEffect transition="in" filter="blinds(horizontal)">
                                      <p:cBhvr>
                                        <p:cTn id="15" dur="500"/>
                                        <p:tgtEl>
                                          <p:spTgt spid="205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linds(horizontal)">
                                      <p:cBhvr>
                                        <p:cTn id="25" dur="500"/>
                                        <p:tgtEl>
                                          <p:spTgt spid="10"/>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linds(horizontal)">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blinds(horizontal)">
                                      <p:cBhvr>
                                        <p:cTn id="33" dur="500"/>
                                        <p:tgtEl>
                                          <p:spTgt spid="9"/>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blinds(horizontal)">
                                      <p:cBhvr>
                                        <p:cTn id="36" dur="500"/>
                                        <p:tgtEl>
                                          <p:spTgt spid="8"/>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blinds(horizontal)">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nodeType="clickEffect">
                                  <p:stCondLst>
                                    <p:cond delay="0"/>
                                  </p:stCondLst>
                                  <p:childTnLst>
                                    <p:set>
                                      <p:cBhvr>
                                        <p:cTn id="48" dur="1" fill="hold">
                                          <p:stCondLst>
                                            <p:cond delay="0"/>
                                          </p:stCondLst>
                                        </p:cTn>
                                        <p:tgtEl>
                                          <p:spTgt spid="2050"/>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82"/>
                                        </p:tgtEl>
                                        <p:attrNameLst>
                                          <p:attrName>style.visibility</p:attrName>
                                        </p:attrNameLst>
                                      </p:cBhvr>
                                      <p:to>
                                        <p:strVal val="visible"/>
                                      </p:to>
                                    </p:set>
                                  </p:childTnLst>
                                </p:cTn>
                              </p:par>
                              <p:par>
                                <p:cTn id="53" presetID="3" presetClass="entr" presetSubtype="10" fill="hold" grpId="0" nodeType="with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blinds(horizontal)">
                                      <p:cBhvr>
                                        <p:cTn id="55" dur="500"/>
                                        <p:tgtEl>
                                          <p:spTgt spid="86"/>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92"/>
                                        </p:tgtEl>
                                        <p:attrNameLst>
                                          <p:attrName>style.visibility</p:attrName>
                                        </p:attrNameLst>
                                      </p:cBhvr>
                                      <p:to>
                                        <p:strVal val="visible"/>
                                      </p:to>
                                    </p:set>
                                    <p:animEffect transition="in" filter="blinds(horizontal)">
                                      <p:cBhvr>
                                        <p:cTn id="58" dur="500"/>
                                        <p:tgtEl>
                                          <p:spTgt spid="92"/>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98"/>
                                        </p:tgtEl>
                                        <p:attrNameLst>
                                          <p:attrName>style.visibility</p:attrName>
                                        </p:attrNameLst>
                                      </p:cBhvr>
                                      <p:to>
                                        <p:strVal val="visible"/>
                                      </p:to>
                                    </p:set>
                                    <p:animEffect transition="in" filter="blinds(horizontal)">
                                      <p:cBhvr>
                                        <p:cTn id="61" dur="500"/>
                                        <p:tgtEl>
                                          <p:spTgt spid="98"/>
                                        </p:tgtEl>
                                      </p:cBhvr>
                                    </p:animEffect>
                                  </p:childTnLst>
                                </p:cTn>
                              </p:par>
                              <p:par>
                                <p:cTn id="62" presetID="1" presetClass="entr" presetSubtype="0" fill="hold" nodeType="withEffect">
                                  <p:stCondLst>
                                    <p:cond delay="0"/>
                                  </p:stCondLst>
                                  <p:childTnLst>
                                    <p:set>
                                      <p:cBhvr>
                                        <p:cTn id="63" dur="1" fill="hold">
                                          <p:stCondLst>
                                            <p:cond delay="0"/>
                                          </p:stCondLst>
                                        </p:cTn>
                                        <p:tgtEl>
                                          <p:spTgt spid="81"/>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87"/>
                                        </p:tgtEl>
                                        <p:attrNameLst>
                                          <p:attrName>style.visibility</p:attrName>
                                        </p:attrNameLst>
                                      </p:cBhvr>
                                      <p:to>
                                        <p:strVal val="visible"/>
                                      </p:to>
                                    </p:set>
                                    <p:animEffect transition="in" filter="wipe(up)">
                                      <p:cBhvr>
                                        <p:cTn id="68" dur="1000"/>
                                        <p:tgtEl>
                                          <p:spTgt spid="87"/>
                                        </p:tgtEl>
                                      </p:cBhvr>
                                    </p:animEffect>
                                  </p:childTnLst>
                                </p:cTn>
                              </p:par>
                            </p:childTnLst>
                          </p:cTn>
                        </p:par>
                        <p:par>
                          <p:cTn id="69" fill="hold">
                            <p:stCondLst>
                              <p:cond delay="1000"/>
                            </p:stCondLst>
                            <p:childTnLst>
                              <p:par>
                                <p:cTn id="70" presetID="22" presetClass="entr" presetSubtype="1" fill="hold" nodeType="after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wipe(up)">
                                      <p:cBhvr>
                                        <p:cTn id="72" dur="1000"/>
                                        <p:tgtEl>
                                          <p:spTgt spid="93"/>
                                        </p:tgtEl>
                                      </p:cBhvr>
                                    </p:animEffect>
                                  </p:childTnLst>
                                </p:cTn>
                              </p:par>
                            </p:childTnLst>
                          </p:cTn>
                        </p:par>
                        <p:par>
                          <p:cTn id="73" fill="hold">
                            <p:stCondLst>
                              <p:cond delay="2000"/>
                            </p:stCondLst>
                            <p:childTnLst>
                              <p:par>
                                <p:cTn id="74" presetID="22" presetClass="entr" presetSubtype="1" fill="hold" nodeType="after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wipe(up)">
                                      <p:cBhvr>
                                        <p:cTn id="76" dur="1000"/>
                                        <p:tgtEl>
                                          <p:spTgt spid="99"/>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04"/>
                                        </p:tgtEl>
                                        <p:attrNameLst>
                                          <p:attrName>style.visibility</p:attrName>
                                        </p:attrNameLst>
                                      </p:cBhvr>
                                      <p:to>
                                        <p:strVal val="visible"/>
                                      </p:to>
                                    </p:set>
                                    <p:animEffect transition="in" filter="blinds(horizontal)">
                                      <p:cBhvr>
                                        <p:cTn id="81" dur="500"/>
                                        <p:tgtEl>
                                          <p:spTgt spid="104"/>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80"/>
                                        </p:tgtEl>
                                        <p:attrNameLst>
                                          <p:attrName>style.visibility</p:attrName>
                                        </p:attrNameLst>
                                      </p:cBhvr>
                                      <p:to>
                                        <p:strVal val="visible"/>
                                      </p:to>
                                    </p:set>
                                    <p:animEffect transition="in" filter="dissolve">
                                      <p:cBhvr>
                                        <p:cTn id="86" dur="500"/>
                                        <p:tgtEl>
                                          <p:spTgt spid="80"/>
                                        </p:tgtEl>
                                      </p:cBhvr>
                                    </p:animEffect>
                                  </p:childTnLst>
                                </p:cTn>
                              </p:par>
                            </p:childTnLst>
                          </p:cTn>
                        </p:par>
                      </p:childTnLst>
                    </p:cTn>
                  </p:par>
                  <p:par>
                    <p:cTn id="87" fill="hold">
                      <p:stCondLst>
                        <p:cond delay="indefinite"/>
                      </p:stCondLst>
                      <p:childTnLst>
                        <p:par>
                          <p:cTn id="88" fill="hold">
                            <p:stCondLst>
                              <p:cond delay="0"/>
                            </p:stCondLst>
                            <p:childTnLst>
                              <p:par>
                                <p:cTn id="89" presetID="3" presetClass="entr" presetSubtype="10" fill="hold" grpId="0" nodeType="clickEffect">
                                  <p:stCondLst>
                                    <p:cond delay="0"/>
                                  </p:stCondLst>
                                  <p:childTnLst>
                                    <p:set>
                                      <p:cBhvr>
                                        <p:cTn id="90" dur="1" fill="hold">
                                          <p:stCondLst>
                                            <p:cond delay="0"/>
                                          </p:stCondLst>
                                        </p:cTn>
                                        <p:tgtEl>
                                          <p:spTgt spid="105"/>
                                        </p:tgtEl>
                                        <p:attrNameLst>
                                          <p:attrName>style.visibility</p:attrName>
                                        </p:attrNameLst>
                                      </p:cBhvr>
                                      <p:to>
                                        <p:strVal val="visible"/>
                                      </p:to>
                                    </p:set>
                                    <p:animEffect transition="in" filter="blinds(horizontal)">
                                      <p:cBhvr>
                                        <p:cTn id="91" dur="500"/>
                                        <p:tgtEl>
                                          <p:spTgt spid="105"/>
                                        </p:tgtEl>
                                      </p:cBhvr>
                                    </p:animEffect>
                                  </p:childTnLst>
                                </p:cTn>
                              </p:par>
                              <p:par>
                                <p:cTn id="92" presetID="9" presetClass="exit" presetSubtype="0" fill="hold" grpId="1" nodeType="withEffect">
                                  <p:stCondLst>
                                    <p:cond delay="0"/>
                                  </p:stCondLst>
                                  <p:childTnLst>
                                    <p:animEffect transition="out" filter="dissolve">
                                      <p:cBhvr>
                                        <p:cTn id="93" dur="500"/>
                                        <p:tgtEl>
                                          <p:spTgt spid="80"/>
                                        </p:tgtEl>
                                      </p:cBhvr>
                                    </p:animEffect>
                                    <p:set>
                                      <p:cBhvr>
                                        <p:cTn id="94" dur="1" fill="hold">
                                          <p:stCondLst>
                                            <p:cond delay="499"/>
                                          </p:stCondLst>
                                        </p:cTn>
                                        <p:tgtEl>
                                          <p:spTgt spid="80"/>
                                        </p:tgtEl>
                                        <p:attrNameLst>
                                          <p:attrName>style.visibility</p:attrName>
                                        </p:attrNameLst>
                                      </p:cBhvr>
                                      <p:to>
                                        <p:strVal val="hidden"/>
                                      </p:to>
                                    </p:set>
                                  </p:childTnLst>
                                </p:cTn>
                              </p:par>
                            </p:childTnLst>
                          </p:cTn>
                        </p:par>
                        <p:par>
                          <p:cTn id="95" fill="hold">
                            <p:stCondLst>
                              <p:cond delay="500"/>
                            </p:stCondLst>
                            <p:childTnLst>
                              <p:par>
                                <p:cTn id="96" presetID="9" presetClass="entr" presetSubtype="0" fill="hold" grpId="0" nodeType="afterEffect">
                                  <p:stCondLst>
                                    <p:cond delay="0"/>
                                  </p:stCondLst>
                                  <p:childTnLst>
                                    <p:set>
                                      <p:cBhvr>
                                        <p:cTn id="97" dur="1" fill="hold">
                                          <p:stCondLst>
                                            <p:cond delay="0"/>
                                          </p:stCondLst>
                                        </p:cTn>
                                        <p:tgtEl>
                                          <p:spTgt spid="77"/>
                                        </p:tgtEl>
                                        <p:attrNameLst>
                                          <p:attrName>style.visibility</p:attrName>
                                        </p:attrNameLst>
                                      </p:cBhvr>
                                      <p:to>
                                        <p:strVal val="visible"/>
                                      </p:to>
                                    </p:set>
                                    <p:animEffect transition="in" filter="dissolve">
                                      <p:cBhvr>
                                        <p:cTn id="98" dur="500"/>
                                        <p:tgtEl>
                                          <p:spTgt spid="77"/>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106"/>
                                        </p:tgtEl>
                                        <p:attrNameLst>
                                          <p:attrName>style.visibility</p:attrName>
                                        </p:attrNameLst>
                                      </p:cBhvr>
                                      <p:to>
                                        <p:strVal val="visible"/>
                                      </p:to>
                                    </p:set>
                                    <p:animEffect transition="in" filter="blinds(horizontal)">
                                      <p:cBhvr>
                                        <p:cTn id="103" dur="500"/>
                                        <p:tgtEl>
                                          <p:spTgt spid="106"/>
                                        </p:tgtEl>
                                      </p:cBhvr>
                                    </p:animEffect>
                                  </p:childTnLst>
                                </p:cTn>
                              </p:par>
                              <p:par>
                                <p:cTn id="104" presetID="9" presetClass="exit" presetSubtype="0" fill="hold" grpId="1" nodeType="withEffect">
                                  <p:stCondLst>
                                    <p:cond delay="0"/>
                                  </p:stCondLst>
                                  <p:childTnLst>
                                    <p:animEffect transition="out" filter="dissolve">
                                      <p:cBhvr>
                                        <p:cTn id="105" dur="500"/>
                                        <p:tgtEl>
                                          <p:spTgt spid="77"/>
                                        </p:tgtEl>
                                      </p:cBhvr>
                                    </p:animEffect>
                                    <p:set>
                                      <p:cBhvr>
                                        <p:cTn id="106" dur="1" fill="hold">
                                          <p:stCondLst>
                                            <p:cond delay="499"/>
                                          </p:stCondLst>
                                        </p:cTn>
                                        <p:tgtEl>
                                          <p:spTgt spid="77"/>
                                        </p:tgtEl>
                                        <p:attrNameLst>
                                          <p:attrName>style.visibility</p:attrName>
                                        </p:attrNameLst>
                                      </p:cBhvr>
                                      <p:to>
                                        <p:strVal val="hidden"/>
                                      </p:to>
                                    </p:set>
                                  </p:childTnLst>
                                </p:cTn>
                              </p:par>
                            </p:childTnLst>
                          </p:cTn>
                        </p:par>
                        <p:par>
                          <p:cTn id="107" fill="hold">
                            <p:stCondLst>
                              <p:cond delay="500"/>
                            </p:stCondLst>
                            <p:childTnLst>
                              <p:par>
                                <p:cTn id="108" presetID="9" presetClass="entr" presetSubtype="0" fill="hold" grpId="0" nodeType="afterEffect">
                                  <p:stCondLst>
                                    <p:cond delay="0"/>
                                  </p:stCondLst>
                                  <p:childTnLst>
                                    <p:set>
                                      <p:cBhvr>
                                        <p:cTn id="109" dur="1" fill="hold">
                                          <p:stCondLst>
                                            <p:cond delay="0"/>
                                          </p:stCondLst>
                                        </p:cTn>
                                        <p:tgtEl>
                                          <p:spTgt spid="78"/>
                                        </p:tgtEl>
                                        <p:attrNameLst>
                                          <p:attrName>style.visibility</p:attrName>
                                        </p:attrNameLst>
                                      </p:cBhvr>
                                      <p:to>
                                        <p:strVal val="visible"/>
                                      </p:to>
                                    </p:set>
                                    <p:animEffect transition="in" filter="dissolve">
                                      <p:cBhvr>
                                        <p:cTn id="110" dur="500"/>
                                        <p:tgtEl>
                                          <p:spTgt spid="78"/>
                                        </p:tgtEl>
                                      </p:cBhvr>
                                    </p:animEffect>
                                  </p:childTnLst>
                                </p:cTn>
                              </p:par>
                            </p:childTnLst>
                          </p:cTn>
                        </p:par>
                      </p:childTnLst>
                    </p:cTn>
                  </p:par>
                  <p:par>
                    <p:cTn id="111" fill="hold">
                      <p:stCondLst>
                        <p:cond delay="indefinite"/>
                      </p:stCondLst>
                      <p:childTnLst>
                        <p:par>
                          <p:cTn id="112" fill="hold">
                            <p:stCondLst>
                              <p:cond delay="0"/>
                            </p:stCondLst>
                            <p:childTnLst>
                              <p:par>
                                <p:cTn id="113" presetID="3" presetClass="entr" presetSubtype="10" fill="hold" grpId="0" nodeType="clickEffect">
                                  <p:stCondLst>
                                    <p:cond delay="0"/>
                                  </p:stCondLst>
                                  <p:childTnLst>
                                    <p:set>
                                      <p:cBhvr>
                                        <p:cTn id="114" dur="1" fill="hold">
                                          <p:stCondLst>
                                            <p:cond delay="0"/>
                                          </p:stCondLst>
                                        </p:cTn>
                                        <p:tgtEl>
                                          <p:spTgt spid="107"/>
                                        </p:tgtEl>
                                        <p:attrNameLst>
                                          <p:attrName>style.visibility</p:attrName>
                                        </p:attrNameLst>
                                      </p:cBhvr>
                                      <p:to>
                                        <p:strVal val="visible"/>
                                      </p:to>
                                    </p:set>
                                    <p:animEffect transition="in" filter="blinds(horizontal)">
                                      <p:cBhvr>
                                        <p:cTn id="115" dur="500"/>
                                        <p:tgtEl>
                                          <p:spTgt spid="107"/>
                                        </p:tgtEl>
                                      </p:cBhvr>
                                    </p:animEffect>
                                  </p:childTnLst>
                                </p:cTn>
                              </p:par>
                              <p:par>
                                <p:cTn id="116" presetID="9" presetClass="exit" presetSubtype="0" fill="hold" grpId="1" nodeType="withEffect">
                                  <p:stCondLst>
                                    <p:cond delay="0"/>
                                  </p:stCondLst>
                                  <p:childTnLst>
                                    <p:animEffect transition="out" filter="dissolve">
                                      <p:cBhvr>
                                        <p:cTn id="117" dur="500"/>
                                        <p:tgtEl>
                                          <p:spTgt spid="78"/>
                                        </p:tgtEl>
                                      </p:cBhvr>
                                    </p:animEffect>
                                    <p:set>
                                      <p:cBhvr>
                                        <p:cTn id="118" dur="1" fill="hold">
                                          <p:stCondLst>
                                            <p:cond delay="499"/>
                                          </p:stCondLst>
                                        </p:cTn>
                                        <p:tgtEl>
                                          <p:spTgt spid="78"/>
                                        </p:tgtEl>
                                        <p:attrNameLst>
                                          <p:attrName>style.visibility</p:attrName>
                                        </p:attrNameLst>
                                      </p:cBhvr>
                                      <p:to>
                                        <p:strVal val="hidden"/>
                                      </p:to>
                                    </p:set>
                                  </p:childTnLst>
                                </p:cTn>
                              </p:par>
                            </p:childTnLst>
                          </p:cTn>
                        </p:par>
                        <p:par>
                          <p:cTn id="119" fill="hold">
                            <p:stCondLst>
                              <p:cond delay="500"/>
                            </p:stCondLst>
                            <p:childTnLst>
                              <p:par>
                                <p:cTn id="120" presetID="9" presetClass="entr" presetSubtype="0" fill="hold" grpId="0" nodeType="afterEffect">
                                  <p:stCondLst>
                                    <p:cond delay="0"/>
                                  </p:stCondLst>
                                  <p:childTnLst>
                                    <p:set>
                                      <p:cBhvr>
                                        <p:cTn id="121" dur="1" fill="hold">
                                          <p:stCondLst>
                                            <p:cond delay="0"/>
                                          </p:stCondLst>
                                        </p:cTn>
                                        <p:tgtEl>
                                          <p:spTgt spid="79"/>
                                        </p:tgtEl>
                                        <p:attrNameLst>
                                          <p:attrName>style.visibility</p:attrName>
                                        </p:attrNameLst>
                                      </p:cBhvr>
                                      <p:to>
                                        <p:strVal val="visible"/>
                                      </p:to>
                                    </p:set>
                                    <p:animEffect transition="in" filter="dissolve">
                                      <p:cBhvr>
                                        <p:cTn id="122" dur="500"/>
                                        <p:tgtEl>
                                          <p:spTgt spid="79"/>
                                        </p:tgtEl>
                                      </p:cBhvr>
                                    </p:animEffect>
                                  </p:childTnLst>
                                </p:cTn>
                              </p:par>
                            </p:childTnLst>
                          </p:cTn>
                        </p:par>
                      </p:childTnLst>
                    </p:cTn>
                  </p:par>
                  <p:par>
                    <p:cTn id="123" fill="hold">
                      <p:stCondLst>
                        <p:cond delay="indefinite"/>
                      </p:stCondLst>
                      <p:childTnLst>
                        <p:par>
                          <p:cTn id="124" fill="hold">
                            <p:stCondLst>
                              <p:cond delay="0"/>
                            </p:stCondLst>
                            <p:childTnLst>
                              <p:par>
                                <p:cTn id="125" presetID="3" presetClass="entr" presetSubtype="10" fill="hold" grpId="0" nodeType="clickEffect">
                                  <p:stCondLst>
                                    <p:cond delay="0"/>
                                  </p:stCondLst>
                                  <p:childTnLst>
                                    <p:set>
                                      <p:cBhvr>
                                        <p:cTn id="126" dur="1" fill="hold">
                                          <p:stCondLst>
                                            <p:cond delay="0"/>
                                          </p:stCondLst>
                                        </p:cTn>
                                        <p:tgtEl>
                                          <p:spTgt spid="108"/>
                                        </p:tgtEl>
                                        <p:attrNameLst>
                                          <p:attrName>style.visibility</p:attrName>
                                        </p:attrNameLst>
                                      </p:cBhvr>
                                      <p:to>
                                        <p:strVal val="visible"/>
                                      </p:to>
                                    </p:set>
                                    <p:animEffect transition="in" filter="blinds(horizontal)">
                                      <p:cBhvr>
                                        <p:cTn id="127" dur="500"/>
                                        <p:tgtEl>
                                          <p:spTgt spid="108"/>
                                        </p:tgtEl>
                                      </p:cBhvr>
                                    </p:animEffect>
                                  </p:childTnLst>
                                </p:cTn>
                              </p:par>
                              <p:par>
                                <p:cTn id="128" presetID="9" presetClass="exit" presetSubtype="0" fill="hold" grpId="1" nodeType="withEffect">
                                  <p:stCondLst>
                                    <p:cond delay="0"/>
                                  </p:stCondLst>
                                  <p:childTnLst>
                                    <p:animEffect transition="out" filter="dissolve">
                                      <p:cBhvr>
                                        <p:cTn id="129" dur="500"/>
                                        <p:tgtEl>
                                          <p:spTgt spid="79"/>
                                        </p:tgtEl>
                                      </p:cBhvr>
                                    </p:animEffect>
                                    <p:set>
                                      <p:cBhvr>
                                        <p:cTn id="130"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77" grpId="0" animBg="1"/>
      <p:bldP spid="77" grpId="1" animBg="1"/>
      <p:bldP spid="78" grpId="0" animBg="1"/>
      <p:bldP spid="78" grpId="1" animBg="1"/>
      <p:bldP spid="79" grpId="0" animBg="1"/>
      <p:bldP spid="79" grpId="1" animBg="1"/>
      <p:bldP spid="80" grpId="0" animBg="1"/>
      <p:bldP spid="80" grpId="1" animBg="1"/>
      <p:bldP spid="86" grpId="0"/>
      <p:bldP spid="92" grpId="0"/>
      <p:bldP spid="98" grpId="0"/>
      <p:bldP spid="104" grpId="0"/>
      <p:bldP spid="105" grpId="0"/>
      <p:bldP spid="106" grpId="0"/>
      <p:bldP spid="107" grpId="0"/>
      <p:bldP spid="10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p:cNvSpPr>
            <a:spLocks noGrp="1"/>
          </p:cNvSpPr>
          <p:nvPr>
            <p:ph type="title"/>
          </p:nvPr>
        </p:nvSpPr>
        <p:spPr>
          <a:xfrm>
            <a:off x="445232" y="375819"/>
            <a:ext cx="10742957" cy="1143000"/>
          </a:xfrm>
        </p:spPr>
        <p:txBody>
          <a:bodyPr/>
          <a:lstStyle/>
          <a:p>
            <a:r>
              <a:rPr lang="en-US" dirty="0"/>
              <a:t>Did We Completely Test our Model?</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7838" y="1218204"/>
            <a:ext cx="5831163" cy="2559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7836" y="3934526"/>
            <a:ext cx="5983565" cy="216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Content Placeholder 2"/>
          <p:cNvSpPr>
            <a:spLocks noGrp="1"/>
          </p:cNvSpPr>
          <p:nvPr>
            <p:ph sz="quarter" idx="4294967295"/>
          </p:nvPr>
        </p:nvSpPr>
        <p:spPr>
          <a:xfrm>
            <a:off x="850223" y="2863326"/>
            <a:ext cx="3141808" cy="838200"/>
          </a:xfrm>
          <a:prstGeom prst="rect">
            <a:avLst/>
          </a:prstGeom>
        </p:spPr>
        <p:style>
          <a:lnRef idx="1">
            <a:schemeClr val="accent4"/>
          </a:lnRef>
          <a:fillRef idx="2">
            <a:schemeClr val="accent4"/>
          </a:fillRef>
          <a:effectRef idx="1">
            <a:schemeClr val="accent4"/>
          </a:effectRef>
          <a:fontRef idx="minor">
            <a:schemeClr val="dk1"/>
          </a:fontRef>
        </p:style>
        <p:txBody>
          <a:bodyPr/>
          <a:lstStyle/>
          <a:p>
            <a:pPr marL="0" indent="0" algn="ctr">
              <a:buNone/>
            </a:pPr>
            <a:r>
              <a:rPr lang="en-US" sz="2200" dirty="0"/>
              <a:t>Model Coverage Analysis</a:t>
            </a:r>
          </a:p>
          <a:p>
            <a:pPr marL="0" indent="0" algn="ctr">
              <a:buNone/>
            </a:pPr>
            <a:endParaRPr lang="en-US" sz="2200" dirty="0"/>
          </a:p>
          <a:p>
            <a:pPr algn="ctr"/>
            <a:endParaRPr lang="en-US" sz="2200" dirty="0"/>
          </a:p>
          <a:p>
            <a:pPr algn="ctr">
              <a:buFont typeface="Arial" pitchFamily="34" charset="0"/>
              <a:buChar char="•"/>
            </a:pPr>
            <a:endParaRPr lang="en-US" sz="2200" dirty="0"/>
          </a:p>
          <a:p>
            <a:pPr algn="ctr">
              <a:buFont typeface="Arial" pitchFamily="34" charset="0"/>
              <a:buChar char="•"/>
            </a:pPr>
            <a:endParaRPr lang="en-US" sz="2200" dirty="0"/>
          </a:p>
          <a:p>
            <a:pPr algn="ctr">
              <a:buFont typeface="Arial" pitchFamily="34" charset="0"/>
              <a:buChar char="•"/>
            </a:pPr>
            <a:endParaRPr lang="en-US" sz="2200" dirty="0"/>
          </a:p>
        </p:txBody>
      </p:sp>
      <p:sp>
        <p:nvSpPr>
          <p:cNvPr id="2" name="Down Arrow 1"/>
          <p:cNvSpPr/>
          <p:nvPr/>
        </p:nvSpPr>
        <p:spPr>
          <a:xfrm rot="14383867">
            <a:off x="4632780" y="1786412"/>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8" name="Down Arrow 7"/>
          <p:cNvSpPr/>
          <p:nvPr/>
        </p:nvSpPr>
        <p:spPr>
          <a:xfrm rot="18147281">
            <a:off x="4641213" y="3530550"/>
            <a:ext cx="484632" cy="1301317"/>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b="1" dirty="0">
              <a:latin typeface="Arial" pitchFamily="34" charset="0"/>
              <a:cs typeface="Arial" pitchFamily="34" charset="0"/>
            </a:endParaRPr>
          </a:p>
        </p:txBody>
      </p:sp>
      <p:sp>
        <p:nvSpPr>
          <p:cNvPr id="9" name="Content Placeholder 2"/>
          <p:cNvSpPr>
            <a:spLocks noGrp="1"/>
          </p:cNvSpPr>
          <p:nvPr>
            <p:ph sz="quarter" idx="4294967295"/>
          </p:nvPr>
        </p:nvSpPr>
        <p:spPr>
          <a:xfrm>
            <a:off x="1098896" y="4114800"/>
            <a:ext cx="3701705" cy="2133600"/>
          </a:xfrm>
          <a:prstGeom prst="rect">
            <a:avLst/>
          </a:prstGeom>
        </p:spPr>
        <p:txBody>
          <a:bodyPr/>
          <a:lstStyle/>
          <a:p>
            <a:pPr marL="0" indent="0">
              <a:buNone/>
            </a:pPr>
            <a:r>
              <a:rPr lang="en-US" sz="2200" dirty="0">
                <a:latin typeface="+mn-lt"/>
              </a:rPr>
              <a:t>Potential causes of less than 100% coverage: </a:t>
            </a:r>
          </a:p>
          <a:p>
            <a:r>
              <a:rPr lang="en-US" sz="2000" dirty="0">
                <a:latin typeface="+mn-lt"/>
              </a:rPr>
              <a:t>Missing requirements</a:t>
            </a:r>
          </a:p>
          <a:p>
            <a:r>
              <a:rPr lang="en-US" sz="2000" dirty="0">
                <a:latin typeface="+mn-lt"/>
              </a:rPr>
              <a:t>Over-specified design</a:t>
            </a:r>
          </a:p>
          <a:p>
            <a:r>
              <a:rPr lang="en-US" sz="2000" dirty="0">
                <a:latin typeface="+mn-lt"/>
              </a:rPr>
              <a:t>Design errors</a:t>
            </a:r>
          </a:p>
          <a:p>
            <a:r>
              <a:rPr lang="en-US" sz="2000" dirty="0">
                <a:latin typeface="+mn-lt"/>
              </a:rPr>
              <a:t>Missing tests</a:t>
            </a:r>
          </a:p>
          <a:p>
            <a:pPr marL="0" indent="0">
              <a:buNone/>
            </a:pPr>
            <a:endParaRPr lang="en-US" sz="2200" dirty="0">
              <a:latin typeface="+mn-lt"/>
            </a:endParaRPr>
          </a:p>
          <a:p>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a:p>
            <a:pPr>
              <a:buFont typeface="Arial" pitchFamily="34" charset="0"/>
              <a:buChar char="•"/>
            </a:pPr>
            <a:endParaRPr lang="en-US" sz="2200" dirty="0">
              <a:latin typeface="+mn-lt"/>
            </a:endParaRPr>
          </a:p>
        </p:txBody>
      </p:sp>
    </p:spTree>
    <p:extLst>
      <p:ext uri="{BB962C8B-B14F-4D97-AF65-F5344CB8AC3E}">
        <p14:creationId xmlns:p14="http://schemas.microsoft.com/office/powerpoint/2010/main" val="623268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2"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4088" y="2167904"/>
            <a:ext cx="8077200"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4088" y="2167903"/>
            <a:ext cx="8077200" cy="4172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381000" y="304800"/>
            <a:ext cx="10769600" cy="990600"/>
          </a:xfrm>
        </p:spPr>
        <p:txBody>
          <a:bodyPr/>
          <a:lstStyle/>
          <a:p>
            <a:r>
              <a:rPr lang="en-US" dirty="0"/>
              <a:t>Model Based Design Workflow</a:t>
            </a:r>
          </a:p>
        </p:txBody>
      </p:sp>
      <p:grpSp>
        <p:nvGrpSpPr>
          <p:cNvPr id="14" name="Group 13"/>
          <p:cNvGrpSpPr/>
          <p:nvPr/>
        </p:nvGrpSpPr>
        <p:grpSpPr>
          <a:xfrm>
            <a:off x="2678928" y="1291604"/>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0B050"/>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565128" y="1291603"/>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6" name="Content Placeholder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4088" y="2167903"/>
            <a:ext cx="8077200" cy="4174680"/>
          </a:xfrm>
          <a:prstGeom prst="rect">
            <a:avLst/>
          </a:prstGeom>
        </p:spPr>
      </p:pic>
      <p:pic>
        <p:nvPicPr>
          <p:cNvPr id="7" name="Content Placeholder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54088" y="2168983"/>
            <a:ext cx="8077200" cy="4174680"/>
          </a:xfrm>
          <a:prstGeom prst="rect">
            <a:avLst/>
          </a:prstGeom>
        </p:spPr>
      </p:pic>
      <p:pic>
        <p:nvPicPr>
          <p:cNvPr id="4" name="Picture 3"/>
          <p:cNvPicPr>
            <a:picLocks noChangeAspect="1"/>
          </p:cNvPicPr>
          <p:nvPr/>
        </p:nvPicPr>
        <p:blipFill>
          <a:blip r:embed="rId7"/>
          <a:stretch>
            <a:fillRect/>
          </a:stretch>
        </p:blipFill>
        <p:spPr>
          <a:xfrm>
            <a:off x="2057402" y="2163530"/>
            <a:ext cx="8077200" cy="4171950"/>
          </a:xfrm>
          <a:prstGeom prst="rect">
            <a:avLst/>
          </a:prstGeom>
        </p:spPr>
      </p:pic>
      <p:pic>
        <p:nvPicPr>
          <p:cNvPr id="8" name="Content Placeholder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4086" y="2167903"/>
            <a:ext cx="8077200" cy="4174680"/>
          </a:xfrm>
          <a:prstGeom prst="rect">
            <a:avLst/>
          </a:prstGeom>
        </p:spPr>
      </p:pic>
    </p:spTree>
    <p:extLst>
      <p:ext uri="{BB962C8B-B14F-4D97-AF65-F5344CB8AC3E}">
        <p14:creationId xmlns:p14="http://schemas.microsoft.com/office/powerpoint/2010/main" val="98256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457200" y="381000"/>
            <a:ext cx="10439400" cy="5943600"/>
          </a:xfrm>
        </p:spPr>
        <p:txBody>
          <a:bodyPr/>
          <a:lstStyle/>
          <a:p>
            <a:r>
              <a:rPr lang="en-US" sz="4000" b="0" u="sng" dirty="0"/>
              <a:t>Demo</a:t>
            </a:r>
            <a:br>
              <a:rPr lang="en-US" sz="4000" b="0" u="sng" dirty="0"/>
            </a:br>
            <a:br>
              <a:rPr lang="en-US" sz="4400" dirty="0"/>
            </a:br>
            <a:r>
              <a:rPr lang="en-US" sz="4400" dirty="0"/>
              <a:t>Model testing before code generation:</a:t>
            </a:r>
            <a:br>
              <a:rPr lang="en-US" sz="4000" dirty="0"/>
            </a:br>
            <a:br>
              <a:rPr lang="en-US" sz="4000" dirty="0"/>
            </a:br>
            <a:r>
              <a:rPr lang="en-US" sz="3600" b="0" i="1" dirty="0"/>
              <a:t>Requirements Based Functional Testing with Coverage Analysis</a:t>
            </a:r>
          </a:p>
        </p:txBody>
      </p:sp>
    </p:spTree>
    <p:extLst>
      <p:ext uri="{BB962C8B-B14F-4D97-AF65-F5344CB8AC3E}">
        <p14:creationId xmlns:p14="http://schemas.microsoft.com/office/powerpoint/2010/main" val="2244207027"/>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Requirements Based Functional Testing with Coverage Analysis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228600" y="1545266"/>
            <a:ext cx="6143329" cy="5084134"/>
          </a:xfrm>
          <a:prstGeom prst="rect">
            <a:avLst/>
          </a:prstGeom>
        </p:spPr>
      </p:pic>
      <p:pic>
        <p:nvPicPr>
          <p:cNvPr id="5" name="Picture 4"/>
          <p:cNvPicPr>
            <a:picLocks noChangeAspect="1"/>
          </p:cNvPicPr>
          <p:nvPr/>
        </p:nvPicPr>
        <p:blipFill>
          <a:blip r:embed="rId4"/>
          <a:stretch>
            <a:fillRect/>
          </a:stretch>
        </p:blipFill>
        <p:spPr>
          <a:xfrm>
            <a:off x="5498802" y="1981200"/>
            <a:ext cx="6447580" cy="3663258"/>
          </a:xfrm>
          <a:prstGeom prst="rect">
            <a:avLst/>
          </a:prstGeom>
        </p:spPr>
      </p:pic>
      <p:pic>
        <p:nvPicPr>
          <p:cNvPr id="6" name="Picture 5"/>
          <p:cNvPicPr>
            <a:picLocks noChangeAspect="1"/>
          </p:cNvPicPr>
          <p:nvPr/>
        </p:nvPicPr>
        <p:blipFill>
          <a:blip r:embed="rId5"/>
          <a:stretch>
            <a:fillRect/>
          </a:stretch>
        </p:blipFill>
        <p:spPr>
          <a:xfrm>
            <a:off x="152400" y="914400"/>
            <a:ext cx="7134524" cy="5543550"/>
          </a:xfrm>
          <a:prstGeom prst="rect">
            <a:avLst/>
          </a:prstGeom>
        </p:spPr>
      </p:pic>
      <p:pic>
        <p:nvPicPr>
          <p:cNvPr id="11" name="Picture 10"/>
          <p:cNvPicPr>
            <a:picLocks noChangeAspect="1"/>
          </p:cNvPicPr>
          <p:nvPr/>
        </p:nvPicPr>
        <p:blipFill>
          <a:blip r:embed="rId6"/>
          <a:stretch>
            <a:fillRect/>
          </a:stretch>
        </p:blipFill>
        <p:spPr>
          <a:xfrm>
            <a:off x="4821866" y="2152868"/>
            <a:ext cx="7287610" cy="4581525"/>
          </a:xfrm>
          <a:prstGeom prst="rect">
            <a:avLst/>
          </a:prstGeom>
        </p:spPr>
      </p:pic>
      <p:pic>
        <p:nvPicPr>
          <p:cNvPr id="12" name="Picture 11"/>
          <p:cNvPicPr>
            <a:picLocks noChangeAspect="1"/>
          </p:cNvPicPr>
          <p:nvPr/>
        </p:nvPicPr>
        <p:blipFill>
          <a:blip r:embed="rId7"/>
          <a:stretch>
            <a:fillRect/>
          </a:stretch>
        </p:blipFill>
        <p:spPr>
          <a:xfrm>
            <a:off x="152400" y="914400"/>
            <a:ext cx="7165450" cy="5567580"/>
          </a:xfrm>
          <a:prstGeom prst="rect">
            <a:avLst/>
          </a:prstGeom>
        </p:spPr>
      </p:pic>
      <p:pic>
        <p:nvPicPr>
          <p:cNvPr id="13" name="Picture 12"/>
          <p:cNvPicPr>
            <a:picLocks noChangeAspect="1"/>
          </p:cNvPicPr>
          <p:nvPr/>
        </p:nvPicPr>
        <p:blipFill>
          <a:blip r:embed="rId8"/>
          <a:stretch>
            <a:fillRect/>
          </a:stretch>
        </p:blipFill>
        <p:spPr>
          <a:xfrm>
            <a:off x="5511251" y="1143000"/>
            <a:ext cx="6598225" cy="5591393"/>
          </a:xfrm>
          <a:prstGeom prst="rect">
            <a:avLst/>
          </a:prstGeom>
        </p:spPr>
      </p:pic>
      <p:pic>
        <p:nvPicPr>
          <p:cNvPr id="14" name="Picture 13"/>
          <p:cNvPicPr>
            <a:picLocks noChangeAspect="1"/>
          </p:cNvPicPr>
          <p:nvPr/>
        </p:nvPicPr>
        <p:blipFill>
          <a:blip r:embed="rId9"/>
          <a:stretch>
            <a:fillRect/>
          </a:stretch>
        </p:blipFill>
        <p:spPr>
          <a:xfrm>
            <a:off x="2792592" y="4241171"/>
            <a:ext cx="3301220" cy="1824146"/>
          </a:xfrm>
          <a:prstGeom prst="rect">
            <a:avLst/>
          </a:prstGeom>
        </p:spPr>
      </p:pic>
      <p:sp>
        <p:nvSpPr>
          <p:cNvPr id="15" name="Content Placeholder 3"/>
          <p:cNvSpPr txBox="1">
            <a:spLocks/>
          </p:cNvSpPr>
          <p:nvPr/>
        </p:nvSpPr>
        <p:spPr>
          <a:xfrm>
            <a:off x="651050" y="1956844"/>
            <a:ext cx="6047719" cy="168038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All 14 requirements based test cases pass</a:t>
            </a:r>
          </a:p>
          <a:p>
            <a:r>
              <a:rPr lang="en-US" sz="2000" dirty="0"/>
              <a:t>By analyzing model coverage results we find:</a:t>
            </a:r>
          </a:p>
          <a:p>
            <a:pPr marL="631825" lvl="1" indent="-282575"/>
            <a:r>
              <a:rPr lang="en-US" sz="1600" dirty="0"/>
              <a:t>Missing test cases for vehicle speed exit conditions, and</a:t>
            </a:r>
          </a:p>
          <a:p>
            <a:pPr marL="631825" lvl="1" indent="-282575"/>
            <a:r>
              <a:rPr lang="en-US" sz="1600" dirty="0"/>
              <a:t>Missing requirements (and test cases) for “hold” or continuous speed button input</a:t>
            </a:r>
          </a:p>
        </p:txBody>
      </p:sp>
    </p:spTree>
    <p:extLst>
      <p:ext uri="{BB962C8B-B14F-4D97-AF65-F5344CB8AC3E}">
        <p14:creationId xmlns:p14="http://schemas.microsoft.com/office/powerpoint/2010/main" val="74723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3" name="Picture 2"/>
          <p:cNvPicPr>
            <a:picLocks noChangeAspect="1"/>
          </p:cNvPicPr>
          <p:nvPr/>
        </p:nvPicPr>
        <p:blipFill>
          <a:blip r:embed="rId3"/>
          <a:stretch>
            <a:fillRect/>
          </a:stretch>
        </p:blipFill>
        <p:spPr>
          <a:xfrm>
            <a:off x="381000" y="1066800"/>
            <a:ext cx="5961857" cy="4933950"/>
          </a:xfrm>
          <a:prstGeom prst="rect">
            <a:avLst/>
          </a:prstGeom>
        </p:spPr>
      </p:pic>
      <p:pic>
        <p:nvPicPr>
          <p:cNvPr id="7" name="Picture 6"/>
          <p:cNvPicPr>
            <a:picLocks noChangeAspect="1"/>
          </p:cNvPicPr>
          <p:nvPr/>
        </p:nvPicPr>
        <p:blipFill>
          <a:blip r:embed="rId4"/>
          <a:stretch>
            <a:fillRect/>
          </a:stretch>
        </p:blipFill>
        <p:spPr>
          <a:xfrm>
            <a:off x="4660954" y="1143000"/>
            <a:ext cx="6938386" cy="5391150"/>
          </a:xfrm>
          <a:prstGeom prst="rect">
            <a:avLst/>
          </a:prstGeom>
        </p:spPr>
      </p:pic>
      <p:pic>
        <p:nvPicPr>
          <p:cNvPr id="8" name="Picture 7"/>
          <p:cNvPicPr>
            <a:picLocks noChangeAspect="1"/>
          </p:cNvPicPr>
          <p:nvPr/>
        </p:nvPicPr>
        <p:blipFill>
          <a:blip r:embed="rId5"/>
          <a:stretch>
            <a:fillRect/>
          </a:stretch>
        </p:blipFill>
        <p:spPr>
          <a:xfrm>
            <a:off x="4669918" y="1143000"/>
            <a:ext cx="6929421" cy="5384184"/>
          </a:xfrm>
          <a:prstGeom prst="rect">
            <a:avLst/>
          </a:prstGeom>
        </p:spPr>
      </p:pic>
      <p:pic>
        <p:nvPicPr>
          <p:cNvPr id="10" name="Picture 9"/>
          <p:cNvPicPr>
            <a:picLocks noChangeAspect="1"/>
          </p:cNvPicPr>
          <p:nvPr/>
        </p:nvPicPr>
        <p:blipFill>
          <a:blip r:embed="rId6"/>
          <a:stretch>
            <a:fillRect/>
          </a:stretch>
        </p:blipFill>
        <p:spPr>
          <a:xfrm>
            <a:off x="4660954" y="1147755"/>
            <a:ext cx="6934507" cy="5388137"/>
          </a:xfrm>
          <a:prstGeom prst="rect">
            <a:avLst/>
          </a:prstGeom>
        </p:spPr>
      </p:pic>
      <p:pic>
        <p:nvPicPr>
          <p:cNvPr id="16" name="Picture 15"/>
          <p:cNvPicPr>
            <a:picLocks noChangeAspect="1"/>
          </p:cNvPicPr>
          <p:nvPr/>
        </p:nvPicPr>
        <p:blipFill>
          <a:blip r:embed="rId7"/>
          <a:stretch>
            <a:fillRect/>
          </a:stretch>
        </p:blipFill>
        <p:spPr>
          <a:xfrm>
            <a:off x="3810000" y="1289936"/>
            <a:ext cx="5867400" cy="5348217"/>
          </a:xfrm>
          <a:prstGeom prst="rect">
            <a:avLst/>
          </a:prstGeom>
        </p:spPr>
      </p:pic>
      <p:pic>
        <p:nvPicPr>
          <p:cNvPr id="18" name="Picture 17"/>
          <p:cNvPicPr>
            <a:picLocks noChangeAspect="1"/>
          </p:cNvPicPr>
          <p:nvPr/>
        </p:nvPicPr>
        <p:blipFill>
          <a:blip r:embed="rId8"/>
          <a:stretch>
            <a:fillRect/>
          </a:stretch>
        </p:blipFill>
        <p:spPr>
          <a:xfrm>
            <a:off x="9144000" y="999186"/>
            <a:ext cx="2649005" cy="5325414"/>
          </a:xfrm>
          <a:prstGeom prst="rect">
            <a:avLst/>
          </a:prstGeom>
          <a:ln w="28575">
            <a:solidFill>
              <a:schemeClr val="accent1">
                <a:lumMod val="50000"/>
              </a:schemeClr>
            </a:solidFill>
          </a:ln>
        </p:spPr>
      </p:pic>
      <p:pic>
        <p:nvPicPr>
          <p:cNvPr id="19" name="Picture 18"/>
          <p:cNvPicPr>
            <a:picLocks noChangeAspect="1"/>
          </p:cNvPicPr>
          <p:nvPr/>
        </p:nvPicPr>
        <p:blipFill>
          <a:blip r:embed="rId9"/>
          <a:stretch>
            <a:fillRect/>
          </a:stretch>
        </p:blipFill>
        <p:spPr>
          <a:xfrm>
            <a:off x="1481416" y="4456307"/>
            <a:ext cx="3343635" cy="1845881"/>
          </a:xfrm>
          <a:prstGeom prst="rect">
            <a:avLst/>
          </a:prstGeom>
        </p:spPr>
      </p:pic>
      <p:pic>
        <p:nvPicPr>
          <p:cNvPr id="20" name="Picture 19"/>
          <p:cNvPicPr>
            <a:picLocks noChangeAspect="1"/>
          </p:cNvPicPr>
          <p:nvPr/>
        </p:nvPicPr>
        <p:blipFill>
          <a:blip r:embed="rId10"/>
          <a:stretch>
            <a:fillRect/>
          </a:stretch>
        </p:blipFill>
        <p:spPr>
          <a:xfrm>
            <a:off x="1481416" y="4000561"/>
            <a:ext cx="4286250" cy="2447925"/>
          </a:xfrm>
          <a:prstGeom prst="rect">
            <a:avLst/>
          </a:prstGeom>
        </p:spPr>
      </p:pic>
      <p:pic>
        <p:nvPicPr>
          <p:cNvPr id="22" name="Picture 21"/>
          <p:cNvPicPr>
            <a:picLocks noChangeAspect="1"/>
          </p:cNvPicPr>
          <p:nvPr/>
        </p:nvPicPr>
        <p:blipFill>
          <a:blip r:embed="rId11"/>
          <a:stretch>
            <a:fillRect/>
          </a:stretch>
        </p:blipFill>
        <p:spPr>
          <a:xfrm>
            <a:off x="9050994" y="943036"/>
            <a:ext cx="2905125" cy="5505450"/>
          </a:xfrm>
          <a:prstGeom prst="rect">
            <a:avLst/>
          </a:prstGeom>
          <a:ln w="28575">
            <a:solidFill>
              <a:schemeClr val="accent1">
                <a:lumMod val="50000"/>
              </a:schemeClr>
            </a:solidFill>
          </a:ln>
        </p:spPr>
      </p:pic>
      <p:cxnSp>
        <p:nvCxnSpPr>
          <p:cNvPr id="25" name="Straight Connector 24"/>
          <p:cNvCxnSpPr/>
          <p:nvPr/>
        </p:nvCxnSpPr>
        <p:spPr>
          <a:xfrm>
            <a:off x="10439400" y="2286000"/>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0441608" y="6069106"/>
            <a:ext cx="35189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27" name="Picture 26"/>
          <p:cNvPicPr>
            <a:picLocks noChangeAspect="1"/>
          </p:cNvPicPr>
          <p:nvPr/>
        </p:nvPicPr>
        <p:blipFill>
          <a:blip r:embed="rId12"/>
          <a:stretch>
            <a:fillRect/>
          </a:stretch>
        </p:blipFill>
        <p:spPr>
          <a:xfrm>
            <a:off x="312081" y="950373"/>
            <a:ext cx="7244930" cy="5629336"/>
          </a:xfrm>
          <a:prstGeom prst="rect">
            <a:avLst/>
          </a:prstGeom>
        </p:spPr>
      </p:pic>
      <p:pic>
        <p:nvPicPr>
          <p:cNvPr id="28" name="Picture 27"/>
          <p:cNvPicPr>
            <a:picLocks noChangeAspect="1"/>
          </p:cNvPicPr>
          <p:nvPr/>
        </p:nvPicPr>
        <p:blipFill>
          <a:blip r:embed="rId13"/>
          <a:stretch>
            <a:fillRect/>
          </a:stretch>
        </p:blipFill>
        <p:spPr>
          <a:xfrm>
            <a:off x="3419675" y="1157920"/>
            <a:ext cx="6040029" cy="5612247"/>
          </a:xfrm>
          <a:prstGeom prst="rect">
            <a:avLst/>
          </a:prstGeom>
        </p:spPr>
      </p:pic>
      <p:pic>
        <p:nvPicPr>
          <p:cNvPr id="29" name="Picture 28"/>
          <p:cNvPicPr>
            <a:picLocks noChangeAspect="1"/>
          </p:cNvPicPr>
          <p:nvPr/>
        </p:nvPicPr>
        <p:blipFill>
          <a:blip r:embed="rId14"/>
          <a:stretch>
            <a:fillRect/>
          </a:stretch>
        </p:blipFill>
        <p:spPr>
          <a:xfrm>
            <a:off x="687840" y="4451629"/>
            <a:ext cx="3810000" cy="1647825"/>
          </a:xfrm>
          <a:prstGeom prst="rect">
            <a:avLst/>
          </a:prstGeom>
        </p:spPr>
      </p:pic>
      <p:sp>
        <p:nvSpPr>
          <p:cNvPr id="21" name="Content Placeholder 3"/>
          <p:cNvSpPr txBox="1">
            <a:spLocks/>
          </p:cNvSpPr>
          <p:nvPr/>
        </p:nvSpPr>
        <p:spPr>
          <a:xfrm>
            <a:off x="1278552" y="1957316"/>
            <a:ext cx="9429424" cy="3283566"/>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2 new requirements for the “hold” case for speed setting input buttons</a:t>
            </a:r>
          </a:p>
          <a:p>
            <a:r>
              <a:rPr lang="en-US" sz="2000" dirty="0"/>
              <a:t>Added 5 test cases to the original 14 requirements based test cases </a:t>
            </a:r>
          </a:p>
          <a:p>
            <a:pPr lvl="1"/>
            <a:r>
              <a:rPr lang="en-US" sz="1600" dirty="0"/>
              <a:t>3 test cases for the 2 new requirements</a:t>
            </a:r>
          </a:p>
          <a:p>
            <a:pPr lvl="1"/>
            <a:r>
              <a:rPr lang="en-US" sz="1600" dirty="0"/>
              <a:t>2 test cases for the missing test cases for the vehicle speed exist conditions</a:t>
            </a:r>
          </a:p>
          <a:p>
            <a:r>
              <a:rPr lang="en-US" sz="2000" dirty="0"/>
              <a:t>4/5 new functional test cases pass</a:t>
            </a:r>
          </a:p>
          <a:p>
            <a:pPr lvl="1"/>
            <a:r>
              <a:rPr lang="en-US" sz="1600" dirty="0"/>
              <a:t>Failed test case showed overshoot beyond target speed limits</a:t>
            </a:r>
          </a:p>
          <a:p>
            <a:pPr lvl="1"/>
            <a:r>
              <a:rPr lang="en-US" sz="1600" dirty="0"/>
              <a:t>Coverage analysis highlighted transitions with design errors</a:t>
            </a:r>
          </a:p>
          <a:p>
            <a:pPr lvl="1"/>
            <a:r>
              <a:rPr lang="en-US" sz="1600" dirty="0"/>
              <a:t>Fixed comparison operators, (&lt;) </a:t>
            </a:r>
            <a:r>
              <a:rPr lang="en-US" sz="1600" dirty="0">
                <a:sym typeface="Wingdings" panose="05000000000000000000" pitchFamily="2" charset="2"/>
              </a:rPr>
              <a:t> (&lt;=),</a:t>
            </a:r>
            <a:r>
              <a:rPr lang="en-US" sz="1600" dirty="0"/>
              <a:t> and (&gt;) </a:t>
            </a:r>
            <a:r>
              <a:rPr lang="en-US" sz="1600" dirty="0">
                <a:sym typeface="Wingdings" panose="05000000000000000000" pitchFamily="2" charset="2"/>
              </a:rPr>
              <a:t> </a:t>
            </a:r>
            <a:r>
              <a:rPr lang="en-US" sz="1600" dirty="0"/>
              <a:t>(&gt;=)</a:t>
            </a:r>
          </a:p>
          <a:p>
            <a:r>
              <a:rPr lang="en-US" sz="2000" b="1" dirty="0"/>
              <a:t>Now all (19) functional test cases pass with 100% model coverage!</a:t>
            </a:r>
          </a:p>
        </p:txBody>
      </p:sp>
    </p:spTree>
    <p:extLst>
      <p:ext uri="{BB962C8B-B14F-4D97-AF65-F5344CB8AC3E}">
        <p14:creationId xmlns:p14="http://schemas.microsoft.com/office/powerpoint/2010/main" val="584342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1">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
                                            <p:txEl>
                                              <p:pRg st="3" end="3"/>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1">
                                            <p:txEl>
                                              <p:pRg st="4" end="4"/>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21">
                                            <p:txEl>
                                              <p:pRg st="5" end="5"/>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1">
                                            <p:txEl>
                                              <p:pRg st="6" end="6"/>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1">
                                            <p:txEl>
                                              <p:pRg st="7" end="7"/>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2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Functional Testing with Added Requirements &amp; Test Cases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22" name="Picture 21"/>
          <p:cNvPicPr>
            <a:picLocks noChangeAspect="1"/>
          </p:cNvPicPr>
          <p:nvPr/>
        </p:nvPicPr>
        <p:blipFill>
          <a:blip r:embed="rId3"/>
          <a:stretch>
            <a:fillRect/>
          </a:stretch>
        </p:blipFill>
        <p:spPr>
          <a:xfrm>
            <a:off x="8072664" y="1066800"/>
            <a:ext cx="2598897" cy="4925123"/>
          </a:xfrm>
          <a:prstGeom prst="rect">
            <a:avLst/>
          </a:prstGeom>
          <a:ln w="28575">
            <a:noFill/>
          </a:ln>
          <a:effectLst>
            <a:outerShdw blurRad="50800" dist="38100" dir="2700000" algn="tl" rotWithShape="0">
              <a:prstClr val="black">
                <a:alpha val="40000"/>
              </a:prstClr>
            </a:outerShdw>
          </a:effectLst>
        </p:spPr>
      </p:pic>
      <p:pic>
        <p:nvPicPr>
          <p:cNvPr id="1026" name="Picture 2" descr="C:\Users\colosky\AppData\Local\Temp\SNAGHTML229e83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351993"/>
            <a:ext cx="6651025" cy="482020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p:nvPicPr>
        <p:blipFill>
          <a:blip r:embed="rId5"/>
          <a:stretch>
            <a:fillRect/>
          </a:stretch>
        </p:blipFill>
        <p:spPr>
          <a:xfrm>
            <a:off x="268335" y="4477805"/>
            <a:ext cx="3697224" cy="2111526"/>
          </a:xfrm>
          <a:prstGeom prst="rect">
            <a:avLst/>
          </a:prstGeom>
        </p:spPr>
      </p:pic>
      <p:cxnSp>
        <p:nvCxnSpPr>
          <p:cNvPr id="25" name="Straight Connector 24"/>
          <p:cNvCxnSpPr/>
          <p:nvPr/>
        </p:nvCxnSpPr>
        <p:spPr>
          <a:xfrm>
            <a:off x="5325196" y="2008632"/>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5288620" y="5184648"/>
            <a:ext cx="35189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4" name="Striped Right Arrow 3"/>
          <p:cNvSpPr/>
          <p:nvPr/>
        </p:nvSpPr>
        <p:spPr>
          <a:xfrm>
            <a:off x="7137513" y="3360420"/>
            <a:ext cx="1320687" cy="533400"/>
          </a:xfrm>
          <a:prstGeom prst="stripedRightArrow">
            <a:avLst/>
          </a:prstGeom>
          <a:gradFill flip="none" rotWithShape="1">
            <a:gsLst>
              <a:gs pos="0">
                <a:schemeClr val="tx2">
                  <a:tint val="66000"/>
                  <a:satMod val="160000"/>
                </a:schemeClr>
              </a:gs>
              <a:gs pos="50000">
                <a:schemeClr val="tx2">
                  <a:tint val="44500"/>
                  <a:satMod val="160000"/>
                </a:schemeClr>
              </a:gs>
              <a:gs pos="100000">
                <a:schemeClr val="tx2">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64486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3" y="4782499"/>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519245" y="5245739"/>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3133207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9" presetClass="emph" presetSubtype="0" fill="hold" nodeType="clickEffect">
                                  <p:stCondLst>
                                    <p:cond delay="0"/>
                                  </p:stCondLst>
                                  <p:childTnLst>
                                    <p:animClr clrSpc="rgb" dir="cw">
                                      <p:cBhvr override="childStyle">
                                        <p:cTn id="14" dur="500" fill="hold"/>
                                        <p:tgtEl>
                                          <p:spTgt spid="24">
                                            <p:txEl>
                                              <p:pRg st="0" end="0"/>
                                            </p:txEl>
                                          </p:spTgt>
                                        </p:tgtEl>
                                        <p:attrNameLst>
                                          <p:attrName>style.color</p:attrName>
                                        </p:attrNameLst>
                                      </p:cBhvr>
                                      <p:to>
                                        <a:srgbClr val="D27809"/>
                                      </p:to>
                                    </p:animClr>
                                    <p:animClr clrSpc="rgb" dir="cw">
                                      <p:cBhvr>
                                        <p:cTn id="15" dur="500" fill="hold"/>
                                        <p:tgtEl>
                                          <p:spTgt spid="24">
                                            <p:txEl>
                                              <p:pRg st="0" end="0"/>
                                            </p:txEl>
                                          </p:spTgt>
                                        </p:tgtEl>
                                        <p:attrNameLst>
                                          <p:attrName>fillcolor</p:attrName>
                                        </p:attrNameLst>
                                      </p:cBhvr>
                                      <p:to>
                                        <a:srgbClr val="D27809"/>
                                      </p:to>
                                    </p:animClr>
                                    <p:set>
                                      <p:cBhvr>
                                        <p:cTn id="16" dur="500" fill="hold"/>
                                        <p:tgtEl>
                                          <p:spTgt spid="24">
                                            <p:txEl>
                                              <p:pRg st="0" end="0"/>
                                            </p:txEl>
                                          </p:spTgt>
                                        </p:tgtEl>
                                        <p:attrNameLst>
                                          <p:attrName>fill.type</p:attrName>
                                        </p:attrNameLst>
                                      </p:cBhvr>
                                      <p:to>
                                        <p:strVal val="solid"/>
                                      </p:to>
                                    </p:set>
                                    <p:set>
                                      <p:cBhvr>
                                        <p:cTn id="17" dur="500" fill="hold"/>
                                        <p:tgtEl>
                                          <p:spTgt spid="2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endParaRPr lang="en-US" sz="2800" dirty="0">
              <a:solidFill>
                <a:srgbClr val="008000"/>
              </a:solidFill>
            </a:endParaRPr>
          </a:p>
          <a:p>
            <a:pPr fontAlgn="base"/>
            <a:r>
              <a:rPr lang="en-US" sz="2800" dirty="0">
                <a:solidFill>
                  <a:srgbClr val="D26E00"/>
                </a:solidFill>
              </a:rPr>
              <a:t>Does the implementation pass all functional requirements?</a:t>
            </a:r>
          </a:p>
          <a:p>
            <a:pPr fontAlgn="base"/>
            <a:r>
              <a:rPr lang="en-US" sz="2800" dirty="0">
                <a:solidFill>
                  <a:srgbClr val="D26E00"/>
                </a:solidFill>
              </a:rPr>
              <a:t>Do the tests completely exercise the implementation?</a:t>
            </a:r>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39900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6" end="6"/>
                                            </p:txEl>
                                          </p:spTgt>
                                        </p:tgtEl>
                                        <p:attrNameLst>
                                          <p:attrName>style.color</p:attrName>
                                        </p:attrNameLst>
                                      </p:cBhvr>
                                      <p:to>
                                        <p:clrVal>
                                          <a:srgbClr val="008000"/>
                                        </p:clrVal>
                                      </p:to>
                                    </p:set>
                                    <p:set>
                                      <p:cBhvr>
                                        <p:cTn id="7" dur="500" fill="hold"/>
                                        <p:tgtEl>
                                          <p:spTgt spid="6">
                                            <p:txEl>
                                              <p:pRg st="6" end="6"/>
                                            </p:txEl>
                                          </p:spTgt>
                                        </p:tgtEl>
                                        <p:attrNameLst>
                                          <p:attrName>fillcolor</p:attrName>
                                        </p:attrNameLst>
                                      </p:cBhvr>
                                      <p:to>
                                        <p:clrVal>
                                          <a:srgbClr val="008000"/>
                                        </p:clrVal>
                                      </p:to>
                                    </p:set>
                                    <p:set>
                                      <p:cBhvr>
                                        <p:cTn id="8" dur="500" fill="hold"/>
                                        <p:tgtEl>
                                          <p:spTgt spid="6">
                                            <p:txEl>
                                              <p:pRg st="6" end="6"/>
                                            </p:txEl>
                                          </p:spTgt>
                                        </p:tgtEl>
                                        <p:attrNameLst>
                                          <p:attrName>fill.type</p:attrName>
                                        </p:attrNameLst>
                                      </p:cBhvr>
                                      <p:to>
                                        <p:strVal val="solid"/>
                                      </p:to>
                                    </p:set>
                                  </p:childTnLst>
                                </p:cTn>
                              </p:par>
                            </p:childTnLst>
                          </p:cTn>
                        </p:par>
                      </p:childTnLst>
                    </p:cTn>
                  </p:par>
                  <p:par>
                    <p:cTn id="9" fill="hold">
                      <p:stCondLst>
                        <p:cond delay="indefinite"/>
                      </p:stCondLst>
                      <p:childTnLst>
                        <p:par>
                          <p:cTn id="10" fill="hold">
                            <p:stCondLst>
                              <p:cond delay="0"/>
                            </p:stCondLst>
                            <p:childTnLst>
                              <p:par>
                                <p:cTn id="11" presetID="16" presetClass="emph" presetSubtype="0" fill="hold" nodeType="clickEffect">
                                  <p:stCondLst>
                                    <p:cond delay="0"/>
                                  </p:stCondLst>
                                  <p:iterate type="lt">
                                    <p:tmPct val="4000"/>
                                  </p:iterate>
                                  <p:childTnLst>
                                    <p:set>
                                      <p:cBhvr override="childStyle">
                                        <p:cTn id="12" dur="500" fill="hold"/>
                                        <p:tgtEl>
                                          <p:spTgt spid="6">
                                            <p:txEl>
                                              <p:pRg st="7" end="7"/>
                                            </p:txEl>
                                          </p:spTgt>
                                        </p:tgtEl>
                                        <p:attrNameLst>
                                          <p:attrName>style.color</p:attrName>
                                        </p:attrNameLst>
                                      </p:cBhvr>
                                      <p:to>
                                        <p:clrVal>
                                          <a:srgbClr val="008000"/>
                                        </p:clrVal>
                                      </p:to>
                                    </p:set>
                                    <p:set>
                                      <p:cBhvr>
                                        <p:cTn id="13" dur="500" fill="hold"/>
                                        <p:tgtEl>
                                          <p:spTgt spid="6">
                                            <p:txEl>
                                              <p:pRg st="7" end="7"/>
                                            </p:txEl>
                                          </p:spTgt>
                                        </p:tgtEl>
                                        <p:attrNameLst>
                                          <p:attrName>fillcolor</p:attrName>
                                        </p:attrNameLst>
                                      </p:cBhvr>
                                      <p:to>
                                        <p:clrVal>
                                          <a:srgbClr val="008000"/>
                                        </p:clrVal>
                                      </p:to>
                                    </p:set>
                                    <p:set>
                                      <p:cBhvr>
                                        <p:cTn id="14" dur="500" fill="hold"/>
                                        <p:tgtEl>
                                          <p:spTgt spid="6">
                                            <p:txEl>
                                              <p:pRg st="7" end="7"/>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2381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D27809"/>
                                        </p:clrVal>
                                      </p:to>
                                    </p:set>
                                    <p:set>
                                      <p:cBhvr>
                                        <p:cTn id="7" dur="500" fill="hold"/>
                                        <p:tgtEl>
                                          <p:spTgt spid="6">
                                            <p:txEl>
                                              <p:pRg st="8" end="8"/>
                                            </p:txEl>
                                          </p:spTgt>
                                        </p:tgtEl>
                                        <p:attrNameLst>
                                          <p:attrName>fillcolor</p:attrName>
                                        </p:attrNameLst>
                                      </p:cBhvr>
                                      <p:to>
                                        <p:clrVal>
                                          <a:srgbClr val="D27809"/>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equivalence  tests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32" name="TextBox 31"/>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33" name="Group 32"/>
          <p:cNvGrpSpPr/>
          <p:nvPr/>
        </p:nvGrpSpPr>
        <p:grpSpPr>
          <a:xfrm>
            <a:off x="3616454" y="5517434"/>
            <a:ext cx="332097" cy="376554"/>
            <a:chOff x="4404515" y="5181599"/>
            <a:chExt cx="2133607" cy="1235152"/>
          </a:xfrm>
        </p:grpSpPr>
        <p:sp>
          <p:nvSpPr>
            <p:cNvPr id="35" name="Diagonal Stripe 34"/>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Diagonal Stripe 39"/>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522134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4">
                                            <p:txEl>
                                              <p:pRg st="0" end="0"/>
                                            </p:txEl>
                                          </p:spTgt>
                                        </p:tgtEl>
                                        <p:attrNameLst>
                                          <p:attrName>style.color</p:attrName>
                                        </p:attrNameLst>
                                      </p:cBhvr>
                                      <p:to>
                                        <a:srgbClr val="D27809"/>
                                      </p:to>
                                    </p:animClr>
                                    <p:animClr clrSpc="rgb" dir="cw">
                                      <p:cBhvr>
                                        <p:cTn id="11" dur="500" fill="hold"/>
                                        <p:tgtEl>
                                          <p:spTgt spid="24">
                                            <p:txEl>
                                              <p:pRg st="0" end="0"/>
                                            </p:txEl>
                                          </p:spTgt>
                                        </p:tgtEl>
                                        <p:attrNameLst>
                                          <p:attrName>fillcolor</p:attrName>
                                        </p:attrNameLst>
                                      </p:cBhvr>
                                      <p:to>
                                        <a:srgbClr val="D27809"/>
                                      </p:to>
                                    </p:animClr>
                                    <p:set>
                                      <p:cBhvr>
                                        <p:cTn id="12" dur="500" fill="hold"/>
                                        <p:tgtEl>
                                          <p:spTgt spid="24">
                                            <p:txEl>
                                              <p:pRg st="0" end="0"/>
                                            </p:txEl>
                                          </p:spTgt>
                                        </p:tgtEl>
                                        <p:attrNameLst>
                                          <p:attrName>fill.type</p:attrName>
                                        </p:attrNameLst>
                                      </p:cBhvr>
                                      <p:to>
                                        <p:strVal val="solid"/>
                                      </p:to>
                                    </p:set>
                                    <p:set>
                                      <p:cBhvr>
                                        <p:cTn id="13" dur="500" fill="hold"/>
                                        <p:tgtEl>
                                          <p:spTgt spid="24">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8333" y="2226731"/>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8332"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8333" y="2218270"/>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28333" y="2226734"/>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9391" y="2218267"/>
            <a:ext cx="791527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533400" y="411891"/>
            <a:ext cx="8077200" cy="990600"/>
          </a:xfrm>
        </p:spPr>
        <p:txBody>
          <a:bodyPr/>
          <a:lstStyle/>
          <a:p>
            <a:r>
              <a:rPr lang="en-US" dirty="0">
                <a:solidFill>
                  <a:srgbClr val="993200"/>
                </a:solidFill>
              </a:rPr>
              <a:t>Equivalence Testing: </a:t>
            </a:r>
            <a:br>
              <a:rPr lang="en-US" dirty="0">
                <a:solidFill>
                  <a:srgbClr val="993200"/>
                </a:solidFill>
              </a:rPr>
            </a:br>
            <a:r>
              <a:rPr lang="en-US" dirty="0">
                <a:solidFill>
                  <a:srgbClr val="993200"/>
                </a:solidFill>
              </a:rPr>
              <a:t>Model </a:t>
            </a:r>
            <a:r>
              <a:rPr lang="en-US" dirty="0" err="1">
                <a:solidFill>
                  <a:srgbClr val="993200"/>
                </a:solidFill>
              </a:rPr>
              <a:t>vs</a:t>
            </a:r>
            <a:r>
              <a:rPr lang="en-US" dirty="0">
                <a:solidFill>
                  <a:srgbClr val="993200"/>
                </a:solidFill>
              </a:rPr>
              <a:t> SIL or PIL Mode Testing</a:t>
            </a:r>
          </a:p>
        </p:txBody>
      </p:sp>
      <p:sp>
        <p:nvSpPr>
          <p:cNvPr id="9" name="TextBox 8"/>
          <p:cNvSpPr txBox="1"/>
          <p:nvPr/>
        </p:nvSpPr>
        <p:spPr>
          <a:xfrm>
            <a:off x="2667000" y="2501736"/>
            <a:ext cx="14478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Model</a:t>
            </a:r>
          </a:p>
          <a:p>
            <a:pPr algn="ctr"/>
            <a:r>
              <a:rPr lang="en-US" sz="1600" i="1" dirty="0">
                <a:solidFill>
                  <a:schemeClr val="tx1">
                    <a:lumMod val="65000"/>
                    <a:lumOff val="35000"/>
                  </a:schemeClr>
                </a:solidFill>
                <a:latin typeface="Arial" pitchFamily="34" charset="0"/>
                <a:cs typeface="Arial" pitchFamily="34" charset="0"/>
              </a:rPr>
              <a:t>Testing</a:t>
            </a:r>
          </a:p>
        </p:txBody>
      </p:sp>
      <p:sp>
        <p:nvSpPr>
          <p:cNvPr id="12" name="TextBox 11"/>
          <p:cNvSpPr txBox="1"/>
          <p:nvPr/>
        </p:nvSpPr>
        <p:spPr>
          <a:xfrm>
            <a:off x="7467600" y="2501736"/>
            <a:ext cx="1752600" cy="584775"/>
          </a:xfrm>
          <a:prstGeom prst="rect">
            <a:avLst/>
          </a:prstGeom>
          <a:noFill/>
        </p:spPr>
        <p:txBody>
          <a:bodyPr wrap="square" rtlCol="0">
            <a:spAutoFit/>
          </a:bodyPr>
          <a:lstStyle/>
          <a:p>
            <a:pPr algn="ctr"/>
            <a:r>
              <a:rPr lang="en-US" sz="1600" i="1" dirty="0">
                <a:solidFill>
                  <a:schemeClr val="tx1">
                    <a:lumMod val="65000"/>
                    <a:lumOff val="35000"/>
                  </a:schemeClr>
                </a:solidFill>
                <a:latin typeface="Arial" pitchFamily="34" charset="0"/>
                <a:cs typeface="Arial" pitchFamily="34" charset="0"/>
              </a:rPr>
              <a:t>SIL or PIL</a:t>
            </a:r>
          </a:p>
          <a:p>
            <a:pPr algn="ctr"/>
            <a:r>
              <a:rPr lang="en-US" sz="1600" i="1" dirty="0">
                <a:solidFill>
                  <a:schemeClr val="tx1">
                    <a:lumMod val="65000"/>
                    <a:lumOff val="35000"/>
                  </a:schemeClr>
                </a:solidFill>
                <a:latin typeface="Arial" pitchFamily="34" charset="0"/>
                <a:cs typeface="Arial" pitchFamily="34" charset="0"/>
              </a:rPr>
              <a:t>Mode Testing</a:t>
            </a:r>
          </a:p>
        </p:txBody>
      </p:sp>
      <p:sp>
        <p:nvSpPr>
          <p:cNvPr id="13" name="TextBox 12"/>
          <p:cNvSpPr txBox="1"/>
          <p:nvPr/>
        </p:nvSpPr>
        <p:spPr>
          <a:xfrm>
            <a:off x="4823874" y="1902024"/>
            <a:ext cx="2315655" cy="276999"/>
          </a:xfrm>
          <a:prstGeom prst="rect">
            <a:avLst/>
          </a:prstGeom>
          <a:noFill/>
        </p:spPr>
        <p:txBody>
          <a:bodyPr wrap="square" rtlCol="0">
            <a:spAutoFit/>
          </a:bodyPr>
          <a:lstStyle/>
          <a:p>
            <a:pPr algn="ctr"/>
            <a:r>
              <a:rPr lang="en-US" sz="1200" i="1" dirty="0">
                <a:solidFill>
                  <a:schemeClr val="tx1">
                    <a:lumMod val="65000"/>
                    <a:lumOff val="35000"/>
                  </a:schemeClr>
                </a:solidFill>
                <a:latin typeface="Arial" pitchFamily="34" charset="0"/>
                <a:cs typeface="Arial" pitchFamily="34" charset="0"/>
              </a:rPr>
              <a:t>Model Coverage</a:t>
            </a:r>
            <a:r>
              <a:rPr lang="en-US" sz="1200" i="1" dirty="0">
                <a:solidFill>
                  <a:schemeClr val="tx1">
                    <a:lumMod val="65000"/>
                    <a:lumOff val="35000"/>
                  </a:schemeClr>
                </a:solidFill>
                <a:latin typeface="Arial" pitchFamily="34" charset="0"/>
                <a:cs typeface="Arial" pitchFamily="34" charset="0"/>
                <a:sym typeface="Wingdings" panose="05000000000000000000" pitchFamily="2" charset="2"/>
              </a:rPr>
              <a:t> 100%</a:t>
            </a:r>
            <a:endParaRPr lang="en-US" sz="1200" i="1" dirty="0">
              <a:solidFill>
                <a:schemeClr val="tx1">
                  <a:lumMod val="65000"/>
                  <a:lumOff val="35000"/>
                </a:schemeClr>
              </a:solidFill>
              <a:latin typeface="Arial" pitchFamily="34" charset="0"/>
              <a:cs typeface="Arial" pitchFamily="34" charset="0"/>
            </a:endParaRPr>
          </a:p>
        </p:txBody>
      </p:sp>
      <p:sp>
        <p:nvSpPr>
          <p:cNvPr id="11" name="TextBox 10">
            <a:extLst>
              <a:ext uri="{FF2B5EF4-FFF2-40B4-BE49-F238E27FC236}">
                <a16:creationId xmlns:a16="http://schemas.microsoft.com/office/drawing/2014/main" id="{FE33EB1D-2F0C-43B9-B343-E5830E5B10DA}"/>
              </a:ext>
            </a:extLst>
          </p:cNvPr>
          <p:cNvSpPr txBox="1"/>
          <p:nvPr/>
        </p:nvSpPr>
        <p:spPr>
          <a:xfrm>
            <a:off x="4823875" y="5562600"/>
            <a:ext cx="2186526" cy="430887"/>
          </a:xfrm>
          <a:prstGeom prst="rect">
            <a:avLst/>
          </a:prstGeom>
          <a:noFill/>
        </p:spPr>
        <p:txBody>
          <a:bodyPr wrap="square" rtlCol="0">
            <a:spAutoFit/>
          </a:bodyPr>
          <a:lstStyle/>
          <a:p>
            <a:pPr algn="ctr"/>
            <a:r>
              <a:rPr lang="en-US" sz="1100" i="1" dirty="0">
                <a:solidFill>
                  <a:schemeClr val="tx1">
                    <a:lumMod val="65000"/>
                    <a:lumOff val="35000"/>
                  </a:schemeClr>
                </a:solidFill>
                <a:latin typeface="Arial" pitchFamily="34" charset="0"/>
                <a:cs typeface="Arial" pitchFamily="34" charset="0"/>
              </a:rPr>
              <a:t>Model to Code </a:t>
            </a:r>
          </a:p>
          <a:p>
            <a:pPr algn="ctr"/>
            <a:r>
              <a:rPr lang="en-US" sz="1100" i="1" dirty="0">
                <a:solidFill>
                  <a:schemeClr val="tx1">
                    <a:lumMod val="65000"/>
                    <a:lumOff val="35000"/>
                  </a:schemeClr>
                </a:solidFill>
                <a:latin typeface="Arial" pitchFamily="34" charset="0"/>
                <a:cs typeface="Arial" pitchFamily="34" charset="0"/>
              </a:rPr>
              <a:t>Coverage Comparison</a:t>
            </a:r>
          </a:p>
        </p:txBody>
      </p:sp>
    </p:spTree>
    <p:extLst>
      <p:ext uri="{BB962C8B-B14F-4D97-AF65-F5344CB8AC3E}">
        <p14:creationId xmlns:p14="http://schemas.microsoft.com/office/powerpoint/2010/main" val="81081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2054"/>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20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53"/>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205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990600" y="914400"/>
            <a:ext cx="9296400" cy="4724400"/>
          </a:xfrm>
        </p:spPr>
        <p:txBody>
          <a:bodyPr/>
          <a:lstStyle/>
          <a:p>
            <a:r>
              <a:rPr lang="en-US" sz="4000" u="sng" dirty="0"/>
              <a:t>Demo</a:t>
            </a:r>
            <a:br>
              <a:rPr lang="en-US" sz="4400" u="sng" dirty="0"/>
            </a:br>
            <a:br>
              <a:rPr lang="en-US" sz="4400" dirty="0"/>
            </a:br>
            <a:r>
              <a:rPr lang="en-US" sz="4400" dirty="0"/>
              <a:t>Testing of the generated code:</a:t>
            </a:r>
            <a:br>
              <a:rPr lang="en-US" sz="4400" dirty="0"/>
            </a:br>
            <a:br>
              <a:rPr lang="en-US" sz="4400" dirty="0"/>
            </a:br>
            <a:r>
              <a:rPr lang="en-US" sz="3600" b="0" i="1" dirty="0"/>
              <a:t>Test Generation for Full Coverage</a:t>
            </a:r>
            <a:br>
              <a:rPr lang="en-US" sz="3600" b="0" i="1" dirty="0"/>
            </a:br>
            <a:br>
              <a:rPr lang="en-US" sz="3600" b="0" i="1" dirty="0"/>
            </a:br>
            <a:r>
              <a:rPr lang="en-US" sz="3600" b="0" i="1" dirty="0"/>
              <a:t>Equivalence Testing</a:t>
            </a:r>
            <a:br>
              <a:rPr lang="en-US" sz="3600" b="0" i="1" dirty="0"/>
            </a:br>
            <a:br>
              <a:rPr lang="en-US" sz="3600" b="0" i="1" dirty="0"/>
            </a:br>
            <a:r>
              <a:rPr lang="en-US" sz="3600" b="0" i="1" dirty="0"/>
              <a:t>Model vs Code Coverage Comparison</a:t>
            </a:r>
            <a:br>
              <a:rPr lang="en-US" sz="3600" b="0" i="1" dirty="0"/>
            </a:br>
            <a:endParaRPr lang="en-US" sz="3600" b="0" i="1" strike="sngStrike" dirty="0"/>
          </a:p>
        </p:txBody>
      </p:sp>
    </p:spTree>
    <p:extLst>
      <p:ext uri="{BB962C8B-B14F-4D97-AF65-F5344CB8AC3E}">
        <p14:creationId xmlns:p14="http://schemas.microsoft.com/office/powerpoint/2010/main" val="2404438294"/>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90057" y="4572000"/>
            <a:ext cx="7134225" cy="1828800"/>
          </a:xfrm>
          <a:prstGeom prst="rect">
            <a:avLst/>
          </a:prstGeom>
        </p:spPr>
      </p:pic>
      <p:sp>
        <p:nvSpPr>
          <p:cNvPr id="2" name="Title 1"/>
          <p:cNvSpPr>
            <a:spLocks noGrp="1"/>
          </p:cNvSpPr>
          <p:nvPr>
            <p:ph type="title"/>
          </p:nvPr>
        </p:nvSpPr>
        <p:spPr>
          <a:xfrm>
            <a:off x="457200" y="304800"/>
            <a:ext cx="9448800" cy="990600"/>
          </a:xfrm>
        </p:spPr>
        <p:txBody>
          <a:bodyPr/>
          <a:lstStyle/>
          <a:p>
            <a:r>
              <a:rPr lang="en-US" dirty="0"/>
              <a:t>Model Based Design Verification Workflow</a:t>
            </a:r>
          </a:p>
        </p:txBody>
      </p:sp>
      <p:grpSp>
        <p:nvGrpSpPr>
          <p:cNvPr id="14" name="Group 13"/>
          <p:cNvGrpSpPr/>
          <p:nvPr/>
        </p:nvGrpSpPr>
        <p:grpSpPr>
          <a:xfrm>
            <a:off x="2166256" y="1295399"/>
            <a:ext cx="3768762" cy="1752600"/>
            <a:chOff x="340749" y="2743201"/>
            <a:chExt cx="4141245" cy="1752600"/>
          </a:xfrm>
        </p:grpSpPr>
        <p:sp>
          <p:nvSpPr>
            <p:cNvPr id="15" name="TextBox 14"/>
            <p:cNvSpPr txBox="1"/>
            <p:nvPr/>
          </p:nvSpPr>
          <p:spPr>
            <a:xfrm>
              <a:off x="1214518" y="2799432"/>
              <a:ext cx="2371948" cy="400110"/>
            </a:xfrm>
            <a:prstGeom prst="rect">
              <a:avLst/>
            </a:prstGeom>
            <a:noFill/>
          </p:spPr>
          <p:txBody>
            <a:bodyPr wrap="none" rtlCol="0">
              <a:spAutoFit/>
            </a:bodyPr>
            <a:lstStyle/>
            <a:p>
              <a:r>
                <a:rPr lang="en-US" sz="2000" b="1" dirty="0">
                  <a:solidFill>
                    <a:srgbClr val="0F5D3F"/>
                  </a:solidFill>
                  <a:latin typeface="Calibri" panose="020F0502020204030204" pitchFamily="34" charset="0"/>
                </a:rPr>
                <a:t>Model Verification</a:t>
              </a:r>
            </a:p>
          </p:txBody>
        </p:sp>
        <p:sp>
          <p:nvSpPr>
            <p:cNvPr id="16" name="Inhaltsplatzhalter 2"/>
            <p:cNvSpPr txBox="1">
              <a:spLocks/>
            </p:cNvSpPr>
            <p:nvPr/>
          </p:nvSpPr>
          <p:spPr>
            <a:xfrm>
              <a:off x="614621" y="3168957"/>
              <a:ext cx="3579119"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Discover design errors at design time</a:t>
              </a:r>
            </a:p>
          </p:txBody>
        </p:sp>
        <p:sp>
          <p:nvSpPr>
            <p:cNvPr id="17" name="Left Bracket 16"/>
            <p:cNvSpPr/>
            <p:nvPr/>
          </p:nvSpPr>
          <p:spPr>
            <a:xfrm rot="5400000">
              <a:off x="1535072" y="1548878"/>
              <a:ext cx="17526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grpSp>
        <p:nvGrpSpPr>
          <p:cNvPr id="18" name="Group 17"/>
          <p:cNvGrpSpPr/>
          <p:nvPr/>
        </p:nvGrpSpPr>
        <p:grpSpPr>
          <a:xfrm>
            <a:off x="6052456" y="1295398"/>
            <a:ext cx="2971800" cy="1752602"/>
            <a:chOff x="4553712" y="2743200"/>
            <a:chExt cx="3627120" cy="1752602"/>
          </a:xfrm>
        </p:grpSpPr>
        <p:sp>
          <p:nvSpPr>
            <p:cNvPr id="19" name="TextBox 18"/>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20" name="Inhaltsplatzhalter 2"/>
            <p:cNvSpPr txBox="1">
              <a:spLocks/>
            </p:cNvSpPr>
            <p:nvPr/>
          </p:nvSpPr>
          <p:spPr>
            <a:xfrm>
              <a:off x="4553712" y="3155510"/>
              <a:ext cx="3627120" cy="353568"/>
            </a:xfrm>
            <a:prstGeom prst="rect">
              <a:avLst/>
            </a:prstGeom>
          </p:spPr>
          <p:txBody>
            <a:bodyPr/>
            <a:lstStyle/>
            <a:p>
              <a:pPr marL="284163" indent="-284163" algn="ctr">
                <a:spcBef>
                  <a:spcPts val="1200"/>
                </a:spcBef>
                <a:spcAft>
                  <a:spcPts val="600"/>
                </a:spcAft>
                <a:buClr>
                  <a:srgbClr val="215383"/>
                </a:buClr>
              </a:pPr>
              <a:r>
                <a:rPr lang="en-US" sz="1200" i="1" dirty="0">
                  <a:latin typeface="Arial"/>
                </a:rPr>
                <a:t>Gain confidence in the generated code</a:t>
              </a:r>
            </a:p>
          </p:txBody>
        </p:sp>
        <p:sp>
          <p:nvSpPr>
            <p:cNvPr id="21" name="Left Bracket 20"/>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pic>
        <p:nvPicPr>
          <p:cNvPr id="9" name="Picture 8"/>
          <p:cNvPicPr>
            <a:picLocks noChangeAspect="1"/>
          </p:cNvPicPr>
          <p:nvPr/>
        </p:nvPicPr>
        <p:blipFill>
          <a:blip r:embed="rId3"/>
          <a:stretch>
            <a:fillRect/>
          </a:stretch>
        </p:blipFill>
        <p:spPr>
          <a:xfrm>
            <a:off x="1905000" y="3099817"/>
            <a:ext cx="7467600" cy="3324225"/>
          </a:xfrm>
          <a:prstGeom prst="rect">
            <a:avLst/>
          </a:prstGeom>
        </p:spPr>
      </p:pic>
      <p:pic>
        <p:nvPicPr>
          <p:cNvPr id="10" name="Picture 9"/>
          <p:cNvPicPr>
            <a:picLocks noChangeAspect="1"/>
          </p:cNvPicPr>
          <p:nvPr/>
        </p:nvPicPr>
        <p:blipFill>
          <a:blip r:embed="rId4"/>
          <a:stretch>
            <a:fillRect/>
          </a:stretch>
        </p:blipFill>
        <p:spPr>
          <a:xfrm>
            <a:off x="1907176" y="3099817"/>
            <a:ext cx="7467600" cy="3324225"/>
          </a:xfrm>
          <a:prstGeom prst="rect">
            <a:avLst/>
          </a:prstGeom>
        </p:spPr>
      </p:pic>
      <p:pic>
        <p:nvPicPr>
          <p:cNvPr id="11" name="Picture 10"/>
          <p:cNvPicPr>
            <a:picLocks noChangeAspect="1"/>
          </p:cNvPicPr>
          <p:nvPr/>
        </p:nvPicPr>
        <p:blipFill>
          <a:blip r:embed="rId5"/>
          <a:stretch>
            <a:fillRect/>
          </a:stretch>
        </p:blipFill>
        <p:spPr>
          <a:xfrm>
            <a:off x="1906911" y="3101974"/>
            <a:ext cx="7467600" cy="3324225"/>
          </a:xfrm>
          <a:prstGeom prst="rect">
            <a:avLst/>
          </a:prstGeom>
        </p:spPr>
      </p:pic>
    </p:spTree>
    <p:extLst>
      <p:ext uri="{BB962C8B-B14F-4D97-AF65-F5344CB8AC3E}">
        <p14:creationId xmlns:p14="http://schemas.microsoft.com/office/powerpoint/2010/main" val="3923379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619651" y="339028"/>
            <a:ext cx="8077200" cy="990600"/>
          </a:xfrm>
        </p:spPr>
        <p:txBody>
          <a:bodyPr/>
          <a:lstStyle/>
          <a:p>
            <a:r>
              <a:rPr lang="en-US" dirty="0"/>
              <a:t>Traceability:  Code Generation Report</a:t>
            </a: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1543050"/>
            <a:ext cx="6057900"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0" y="1673225"/>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8744" y="1396302"/>
            <a:ext cx="6926262" cy="5284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43275" y="1405936"/>
            <a:ext cx="5181600" cy="5274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1678042"/>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3125" y="1676400"/>
            <a:ext cx="7956550" cy="473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28925" y="1774630"/>
            <a:ext cx="6565900" cy="4700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51" name="Picture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26899" y="1658796"/>
            <a:ext cx="5169952"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139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24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02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0244"/>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10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0245"/>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1024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48"/>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2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024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025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0250"/>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102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10247"/>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02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8371" y="346946"/>
            <a:ext cx="8534400" cy="990600"/>
          </a:xfrm>
        </p:spPr>
        <p:txBody>
          <a:bodyPr/>
          <a:lstStyle/>
          <a:p>
            <a:r>
              <a:rPr lang="en-US" dirty="0"/>
              <a:t>Test Vector Generation for Equivalence Testing:</a:t>
            </a:r>
            <a:br>
              <a:rPr lang="en-US" dirty="0"/>
            </a:br>
            <a:r>
              <a:rPr lang="en-US" dirty="0"/>
              <a:t>Adding to Requirements Based Test Coverage</a:t>
            </a:r>
          </a:p>
        </p:txBody>
      </p:sp>
      <p:pic>
        <p:nvPicPr>
          <p:cNvPr id="4098" name="Picture 2" descr="C:\Users\colosky\AppData\Local\Temp\SNAGHTML1a8416d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275" y="1519237"/>
            <a:ext cx="6096000" cy="47815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colosky\AppData\Local\Temp\SNAGHTML1a8587f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830" y="4648201"/>
            <a:ext cx="5790621" cy="1925718"/>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colosky\AppData\Local\Temp\SNAGHTML1a88acd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4800" y="1958892"/>
            <a:ext cx="3613794" cy="4372375"/>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C:\Users\colosky\AppData\Local\Temp\SNAGHTML1a89b44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 y="1524000"/>
            <a:ext cx="4984427" cy="3671612"/>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C:\Users\colosky\AppData\Local\Temp\SNAGHTML1a8c2e1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5819" y="4964449"/>
            <a:ext cx="6962775" cy="174307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C:\Users\colosky\AppData\Local\Temp\SNAGHTML1a90cc74.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54466" y="1519237"/>
            <a:ext cx="5684128" cy="3446440"/>
          </a:xfrm>
          <a:prstGeom prst="rect">
            <a:avLst/>
          </a:prstGeom>
          <a:noFill/>
          <a:extLst>
            <a:ext uri="{909E8E84-426E-40DD-AFC4-6F175D3DCCD1}">
              <a14:hiddenFill xmlns:a14="http://schemas.microsoft.com/office/drawing/2010/main">
                <a:solidFill>
                  <a:srgbClr val="FFFFFF"/>
                </a:solidFill>
              </a14:hiddenFill>
            </a:ext>
          </a:extLst>
        </p:spPr>
      </p:pic>
      <p:sp>
        <p:nvSpPr>
          <p:cNvPr id="20" name="Content Placeholder 3"/>
          <p:cNvSpPr txBox="1">
            <a:spLocks/>
          </p:cNvSpPr>
          <p:nvPr/>
        </p:nvSpPr>
        <p:spPr>
          <a:xfrm>
            <a:off x="2209800" y="2971800"/>
            <a:ext cx="8458200" cy="167640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Collected coverage for the original 14 requirements based test cases</a:t>
            </a:r>
          </a:p>
          <a:p>
            <a:r>
              <a:rPr lang="en-US" sz="2000" dirty="0"/>
              <a:t>Created test cases for missing coverage</a:t>
            </a:r>
          </a:p>
          <a:p>
            <a:r>
              <a:rPr lang="en-US" sz="2000" dirty="0"/>
              <a:t>Ran original plus generated test cases to achieve 100% coverage</a:t>
            </a:r>
          </a:p>
          <a:p>
            <a:r>
              <a:rPr lang="en-US" sz="2000" dirty="0"/>
              <a:t>Ready for model/code equivalence testing</a:t>
            </a:r>
          </a:p>
        </p:txBody>
      </p:sp>
      <p:sp>
        <p:nvSpPr>
          <p:cNvPr id="21" name="Rectangle: Rounded Corners 20"/>
          <p:cNvSpPr/>
          <p:nvPr/>
        </p:nvSpPr>
        <p:spPr>
          <a:xfrm>
            <a:off x="1171312" y="2572633"/>
            <a:ext cx="896970" cy="234485"/>
          </a:xfrm>
          <a:prstGeom prst="roundRect">
            <a:avLst/>
          </a:prstGeom>
          <a:noFill/>
          <a:ln>
            <a:solidFill>
              <a:srgbClr val="00B05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311752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098"/>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4100"/>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410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410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colosky\AppData\Local\Temp\SNAGHTML1a90cc7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2057399"/>
            <a:ext cx="5770061" cy="34985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colosky\AppData\Local\Temp\SNAGHTML1a93b87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4219683"/>
            <a:ext cx="4848225" cy="246697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Users\colosky\AppData\Local\Temp\SNAGHTML1a94b3c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1295" y="3705055"/>
            <a:ext cx="3571875" cy="2476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324486"/>
            <a:ext cx="10769600" cy="990600"/>
          </a:xfrm>
        </p:spPr>
        <p:txBody>
          <a:bodyPr/>
          <a:lstStyle/>
          <a:p>
            <a:r>
              <a:rPr lang="en-US" dirty="0"/>
              <a:t>Code Equivalence Check Results:</a:t>
            </a:r>
            <a:br>
              <a:rPr lang="en-US" dirty="0"/>
            </a:br>
            <a:r>
              <a:rPr lang="en-US" dirty="0"/>
              <a:t>Model vs Code</a:t>
            </a:r>
          </a:p>
        </p:txBody>
      </p:sp>
      <p:pic>
        <p:nvPicPr>
          <p:cNvPr id="5" name="Picture 4"/>
          <p:cNvPicPr>
            <a:picLocks noChangeAspect="1"/>
          </p:cNvPicPr>
          <p:nvPr/>
        </p:nvPicPr>
        <p:blipFill>
          <a:blip r:embed="rId6"/>
          <a:stretch>
            <a:fillRect/>
          </a:stretch>
        </p:blipFill>
        <p:spPr>
          <a:xfrm>
            <a:off x="5148410" y="1274877"/>
            <a:ext cx="6792398" cy="1238273"/>
          </a:xfrm>
          <a:prstGeom prst="rect">
            <a:avLst/>
          </a:prstGeom>
        </p:spPr>
      </p:pic>
      <p:pic>
        <p:nvPicPr>
          <p:cNvPr id="6" name="Picture 5"/>
          <p:cNvPicPr>
            <a:picLocks noChangeAspect="1"/>
          </p:cNvPicPr>
          <p:nvPr/>
        </p:nvPicPr>
        <p:blipFill>
          <a:blip r:embed="rId7"/>
          <a:stretch>
            <a:fillRect/>
          </a:stretch>
        </p:blipFill>
        <p:spPr>
          <a:xfrm>
            <a:off x="5148410" y="2815499"/>
            <a:ext cx="6792398" cy="3339477"/>
          </a:xfrm>
          <a:prstGeom prst="rect">
            <a:avLst/>
          </a:prstGeom>
        </p:spPr>
      </p:pic>
      <p:pic>
        <p:nvPicPr>
          <p:cNvPr id="4" name="Picture 3"/>
          <p:cNvPicPr>
            <a:picLocks noChangeAspect="1"/>
          </p:cNvPicPr>
          <p:nvPr/>
        </p:nvPicPr>
        <p:blipFill>
          <a:blip r:embed="rId8"/>
          <a:stretch>
            <a:fillRect/>
          </a:stretch>
        </p:blipFill>
        <p:spPr>
          <a:xfrm>
            <a:off x="5867400" y="1066800"/>
            <a:ext cx="5837906" cy="5411781"/>
          </a:xfrm>
          <a:prstGeom prst="rect">
            <a:avLst/>
          </a:prstGeom>
        </p:spPr>
      </p:pic>
      <p:sp>
        <p:nvSpPr>
          <p:cNvPr id="15" name="Content Placeholder 3"/>
          <p:cNvSpPr txBox="1">
            <a:spLocks/>
          </p:cNvSpPr>
          <p:nvPr/>
        </p:nvSpPr>
        <p:spPr>
          <a:xfrm>
            <a:off x="2108744" y="2491894"/>
            <a:ext cx="8991600" cy="2451411"/>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Started with 100% model coverage test vectors and test harness</a:t>
            </a:r>
          </a:p>
          <a:p>
            <a:r>
              <a:rPr lang="en-US" sz="2000" dirty="0"/>
              <a:t>Configured harness component to run in SIL mode</a:t>
            </a:r>
          </a:p>
          <a:p>
            <a:r>
              <a:rPr lang="en-US" sz="2000" dirty="0"/>
              <a:t>Collected code coverage by executing 100% model coverage test vectors</a:t>
            </a:r>
          </a:p>
          <a:p>
            <a:r>
              <a:rPr lang="en-US" sz="2000" dirty="0"/>
              <a:t>Verified SIL component outputs match expected functional behavior</a:t>
            </a:r>
          </a:p>
          <a:p>
            <a:r>
              <a:rPr lang="en-US" sz="2000" dirty="0"/>
              <a:t>Analyzed code coverage differences for possible unintended functionality due to code generation</a:t>
            </a:r>
          </a:p>
        </p:txBody>
      </p:sp>
    </p:spTree>
    <p:extLst>
      <p:ext uri="{BB962C8B-B14F-4D97-AF65-F5344CB8AC3E}">
        <p14:creationId xmlns:p14="http://schemas.microsoft.com/office/powerpoint/2010/main" val="1561222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xEl>
                                              <p:pRg st="2" end="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5">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0676" y="1676400"/>
            <a:ext cx="5521325" cy="4549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7200" y="351814"/>
            <a:ext cx="9601200" cy="990600"/>
          </a:xfrm>
        </p:spPr>
        <p:txBody>
          <a:bodyPr/>
          <a:lstStyle/>
          <a:p>
            <a:r>
              <a:rPr lang="en-US" dirty="0"/>
              <a:t>Equivalence Testing:  Model vs SIL S-Function Testing</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752600"/>
            <a:ext cx="6661150" cy="408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9900" y="2705101"/>
            <a:ext cx="4273550" cy="3329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6200" y="2362200"/>
            <a:ext cx="3152774" cy="31814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812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7170"/>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990600" y="914400"/>
            <a:ext cx="9296400" cy="4724400"/>
          </a:xfrm>
        </p:spPr>
        <p:txBody>
          <a:bodyPr/>
          <a:lstStyle/>
          <a:p>
            <a:r>
              <a:rPr lang="en-US" sz="4000" u="sng" dirty="0"/>
              <a:t>Slide Demo</a:t>
            </a:r>
            <a:br>
              <a:rPr lang="en-US" sz="4400" u="sng" dirty="0"/>
            </a:br>
            <a:br>
              <a:rPr lang="en-US" sz="4400" dirty="0"/>
            </a:br>
            <a:r>
              <a:rPr lang="en-US" sz="4400" dirty="0"/>
              <a:t>Testing of the generated code:</a:t>
            </a:r>
            <a:br>
              <a:rPr lang="en-US" sz="4400" dirty="0"/>
            </a:br>
            <a:br>
              <a:rPr lang="en-US" sz="4400" dirty="0"/>
            </a:br>
            <a:r>
              <a:rPr lang="en-US" sz="3600" b="0" i="1" dirty="0"/>
              <a:t>Code Integration Check with </a:t>
            </a:r>
            <a:r>
              <a:rPr lang="en-US" sz="3600" b="0" i="1" dirty="0" err="1"/>
              <a:t>Polyspace</a:t>
            </a:r>
            <a:endParaRPr lang="en-US" sz="3600" b="0" i="1" strike="sngStrike" dirty="0"/>
          </a:p>
        </p:txBody>
      </p:sp>
    </p:spTree>
    <p:extLst>
      <p:ext uri="{BB962C8B-B14F-4D97-AF65-F5344CB8AC3E}">
        <p14:creationId xmlns:p14="http://schemas.microsoft.com/office/powerpoint/2010/main" val="2399372902"/>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92476" y="2706467"/>
            <a:ext cx="5778723" cy="384673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457200" y="324486"/>
            <a:ext cx="10769600" cy="990600"/>
          </a:xfrm>
        </p:spPr>
        <p:txBody>
          <a:bodyPr/>
          <a:lstStyle/>
          <a:p>
            <a:r>
              <a:rPr lang="en-US" dirty="0"/>
              <a:t>Code Integration Check with </a:t>
            </a:r>
            <a:r>
              <a:rPr lang="en-US" dirty="0" err="1"/>
              <a:t>Polyspace</a:t>
            </a:r>
            <a:r>
              <a:rPr lang="en-US" dirty="0"/>
              <a:t>:</a:t>
            </a:r>
            <a:br>
              <a:rPr lang="en-US" dirty="0"/>
            </a:br>
            <a:r>
              <a:rPr lang="en-US" dirty="0"/>
              <a:t>Dead Code Found in Generated Code</a:t>
            </a:r>
          </a:p>
        </p:txBody>
      </p:sp>
      <p:sp>
        <p:nvSpPr>
          <p:cNvPr id="5" name="TextBox 4"/>
          <p:cNvSpPr txBox="1"/>
          <p:nvPr/>
        </p:nvSpPr>
        <p:spPr>
          <a:xfrm>
            <a:off x="8637801" y="4615424"/>
            <a:ext cx="1964901" cy="496668"/>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Dead code</a:t>
            </a:r>
          </a:p>
          <a:p>
            <a:pPr lvl="1"/>
            <a:endParaRPr lang="en-US" dirty="0">
              <a:solidFill>
                <a:schemeClr val="tx1"/>
              </a:solidFill>
            </a:endParaRPr>
          </a:p>
        </p:txBody>
      </p:sp>
      <p:sp>
        <p:nvSpPr>
          <p:cNvPr id="6" name="TextBox 5"/>
          <p:cNvSpPr txBox="1"/>
          <p:nvPr/>
        </p:nvSpPr>
        <p:spPr>
          <a:xfrm>
            <a:off x="6858000" y="1570715"/>
            <a:ext cx="4097130" cy="496668"/>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Maximum target speed parameter = 90</a:t>
            </a:r>
          </a:p>
          <a:p>
            <a:pPr lvl="1"/>
            <a:endParaRPr lang="en-US" dirty="0">
              <a:solidFill>
                <a:schemeClr val="tx1"/>
              </a:solidFill>
            </a:endParaRPr>
          </a:p>
        </p:txBody>
      </p:sp>
      <p:sp>
        <p:nvSpPr>
          <p:cNvPr id="7" name="TextBox 6"/>
          <p:cNvSpPr txBox="1"/>
          <p:nvPr/>
        </p:nvSpPr>
        <p:spPr>
          <a:xfrm>
            <a:off x="663713" y="1696843"/>
            <a:ext cx="5181600" cy="759605"/>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dirty="0">
                <a:solidFill>
                  <a:schemeClr val="tx1"/>
                </a:solidFill>
              </a:rPr>
              <a:t>Target speed signal propagated to “</a:t>
            </a:r>
            <a:r>
              <a:rPr lang="en-US" dirty="0" err="1">
                <a:solidFill>
                  <a:schemeClr val="tx1"/>
                </a:solidFill>
              </a:rPr>
              <a:t>CruiseControl.c</a:t>
            </a:r>
            <a:r>
              <a:rPr lang="en-US" dirty="0">
                <a:solidFill>
                  <a:schemeClr val="tx1"/>
                </a:solidFill>
              </a:rPr>
              <a:t>” [0 … 40]</a:t>
            </a:r>
          </a:p>
          <a:p>
            <a:pPr lvl="1"/>
            <a:endParaRPr lang="en-US" dirty="0">
              <a:solidFill>
                <a:schemeClr val="tx1"/>
              </a:solidFill>
            </a:endParaRPr>
          </a:p>
        </p:txBody>
      </p:sp>
      <p:cxnSp>
        <p:nvCxnSpPr>
          <p:cNvPr id="9" name="Straight Arrow Connector 8"/>
          <p:cNvCxnSpPr/>
          <p:nvPr/>
        </p:nvCxnSpPr>
        <p:spPr>
          <a:xfrm>
            <a:off x="3048000" y="2514600"/>
            <a:ext cx="1752600" cy="923385"/>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6494956" y="2362200"/>
            <a:ext cx="1838044" cy="1075785"/>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Left Brace 11"/>
          <p:cNvSpPr/>
          <p:nvPr/>
        </p:nvSpPr>
        <p:spPr>
          <a:xfrm rot="10800000">
            <a:off x="8028200" y="3894455"/>
            <a:ext cx="609600" cy="1938607"/>
          </a:xfrm>
          <a:prstGeom prst="leftBrace">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370807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2792"/>
            <a:ext cx="10769600" cy="990600"/>
          </a:xfrm>
        </p:spPr>
        <p:txBody>
          <a:bodyPr/>
          <a:lstStyle/>
          <a:p>
            <a:r>
              <a:rPr lang="en-US" dirty="0"/>
              <a:t>Root Cause for Dead Code:  Speed Sensor Input Hand Code </a:t>
            </a:r>
          </a:p>
        </p:txBody>
      </p:sp>
      <p:sp>
        <p:nvSpPr>
          <p:cNvPr id="3" name="Content Placeholder 2"/>
          <p:cNvSpPr>
            <a:spLocks noGrp="1"/>
          </p:cNvSpPr>
          <p:nvPr>
            <p:ph idx="1"/>
          </p:nvPr>
        </p:nvSpPr>
        <p:spPr>
          <a:xfrm>
            <a:off x="643597" y="1257300"/>
            <a:ext cx="10742957" cy="762000"/>
          </a:xfrm>
        </p:spPr>
        <p:txBody>
          <a:bodyPr/>
          <a:lstStyle/>
          <a:p>
            <a:pPr marL="0" indent="0">
              <a:buNone/>
            </a:pPr>
            <a:r>
              <a:rPr lang="en-US" dirty="0"/>
              <a:t>Changing analog-to-digital converter from 14 to 12-bit results in dead code</a:t>
            </a:r>
          </a:p>
          <a:p>
            <a:endParaRPr lang="en-US" dirty="0"/>
          </a:p>
        </p:txBody>
      </p:sp>
      <p:pic>
        <p:nvPicPr>
          <p:cNvPr id="5" name="Picture 4"/>
          <p:cNvPicPr>
            <a:picLocks noChangeAspect="1"/>
          </p:cNvPicPr>
          <p:nvPr/>
        </p:nvPicPr>
        <p:blipFill>
          <a:blip r:embed="rId3"/>
          <a:stretch>
            <a:fillRect/>
          </a:stretch>
        </p:blipFill>
        <p:spPr>
          <a:xfrm>
            <a:off x="4800600" y="1981200"/>
            <a:ext cx="6781800" cy="4626156"/>
          </a:xfrm>
          <a:prstGeom prst="rect">
            <a:avLst/>
          </a:prstGeom>
          <a:ln>
            <a:noFill/>
          </a:ln>
          <a:effectLst>
            <a:outerShdw blurRad="292100" dist="139700" dir="2700000" algn="tl" rotWithShape="0">
              <a:srgbClr val="333333">
                <a:alpha val="65000"/>
              </a:srgbClr>
            </a:outerShdw>
          </a:effectLst>
        </p:spPr>
      </p:pic>
      <p:sp>
        <p:nvSpPr>
          <p:cNvPr id="6" name="Rounded Rectangle 5"/>
          <p:cNvSpPr/>
          <p:nvPr/>
        </p:nvSpPr>
        <p:spPr>
          <a:xfrm>
            <a:off x="4800600" y="6226356"/>
            <a:ext cx="6601034"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7" name="Straight Arrow Connector 6"/>
          <p:cNvCxnSpPr/>
          <p:nvPr/>
        </p:nvCxnSpPr>
        <p:spPr>
          <a:xfrm>
            <a:off x="9296400" y="3124200"/>
            <a:ext cx="0" cy="3292656"/>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7162800" y="3124200"/>
            <a:ext cx="2133600" cy="0"/>
          </a:xfrm>
          <a:prstGeom prst="straightConnector1">
            <a:avLst/>
          </a:prstGeom>
          <a:ln w="34925">
            <a:solidFill>
              <a:srgbClr val="FF0000"/>
            </a:solidFill>
            <a:tailEnd type="non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7315200" y="4549956"/>
            <a:ext cx="457200" cy="1866901"/>
          </a:xfrm>
          <a:prstGeom prst="straightConnector1">
            <a:avLst/>
          </a:prstGeom>
          <a:ln w="34925">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701279" y="2286000"/>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chemeClr val="tx1"/>
                </a:solidFill>
              </a:rPr>
              <a:t>MASK – accounts for scaling down for new ADC from 14-bit to 12-bit</a:t>
            </a:r>
          </a:p>
          <a:p>
            <a:pPr lvl="1"/>
            <a:endParaRPr lang="en-US" sz="1800" dirty="0">
              <a:solidFill>
                <a:schemeClr val="tx1"/>
              </a:solidFill>
            </a:endParaRPr>
          </a:p>
        </p:txBody>
      </p:sp>
      <p:sp>
        <p:nvSpPr>
          <p:cNvPr id="19" name="TextBox 18"/>
          <p:cNvSpPr txBox="1"/>
          <p:nvPr/>
        </p:nvSpPr>
        <p:spPr>
          <a:xfrm>
            <a:off x="714167" y="3722778"/>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chemeClr val="tx1"/>
                </a:solidFill>
              </a:rPr>
              <a:t>CONV_FACTOR – accounts for translating sensor input counts to mph</a:t>
            </a:r>
          </a:p>
          <a:p>
            <a:pPr lvl="1"/>
            <a:endParaRPr lang="en-US" sz="1800" dirty="0">
              <a:solidFill>
                <a:schemeClr val="tx1"/>
              </a:solidFill>
            </a:endParaRPr>
          </a:p>
        </p:txBody>
      </p:sp>
      <p:sp>
        <p:nvSpPr>
          <p:cNvPr id="20" name="TextBox 19"/>
          <p:cNvSpPr txBox="1"/>
          <p:nvPr/>
        </p:nvSpPr>
        <p:spPr>
          <a:xfrm>
            <a:off x="723146" y="5181600"/>
            <a:ext cx="3962400" cy="1143000"/>
          </a:xfrm>
          <a:prstGeom prst="rect">
            <a:avLst/>
          </a:prstGeom>
        </p:spPr>
        <p:txBody>
          <a:bodyPr vert="horz" lIns="91440" tIns="45720" rIns="91440" bIns="45720" rtlCol="0">
            <a:noAutofit/>
          </a:bodyPr>
          <a:lstStyle>
            <a:lvl1pPr marL="342900" lvl="0" indent="-342900">
              <a:spcBef>
                <a:spcPct val="20000"/>
              </a:spcBef>
              <a:buClr>
                <a:srgbClr val="125687"/>
              </a:buClr>
              <a:buSzPct val="75000"/>
              <a:buFont typeface="Wingdings" pitchFamily="2" charset="2"/>
              <a:buChar char="§"/>
              <a:defRPr sz="2400">
                <a:solidFill>
                  <a:prstClr val="black"/>
                </a:solidFill>
                <a:latin typeface="Arial" pitchFamily="34" charset="0"/>
                <a:cs typeface="Arial" pitchFamily="34" charset="0"/>
              </a:defRPr>
            </a:lvl1pPr>
            <a:lvl2pPr marL="742950" lvl="1" indent="-285750">
              <a:lnSpc>
                <a:spcPct val="105000"/>
              </a:lnSpc>
              <a:spcBef>
                <a:spcPct val="20000"/>
              </a:spcBef>
              <a:buClr>
                <a:srgbClr val="125687"/>
              </a:buClr>
              <a:buFont typeface="Arial" pitchFamily="34" charset="0"/>
              <a:buChar char="–"/>
              <a:defRPr sz="2000">
                <a:solidFill>
                  <a:prstClr val="black"/>
                </a:solidFill>
                <a:latin typeface="Arial" pitchFamily="34" charset="0"/>
                <a:cs typeface="Arial" pitchFamily="34" charset="0"/>
              </a:defRPr>
            </a:lvl2pPr>
            <a:lvl3pPr marL="1143000" indent="-228600">
              <a:lnSpc>
                <a:spcPct val="105000"/>
              </a:lnSpc>
              <a:spcBef>
                <a:spcPct val="20000"/>
              </a:spcBef>
              <a:buClr>
                <a:schemeClr val="tx2"/>
              </a:buClr>
              <a:buSzPct val="75000"/>
              <a:buFont typeface="Wingdings" pitchFamily="2" charset="2"/>
              <a:buChar char="§"/>
              <a:defRPr sz="1600">
                <a:latin typeface="Arial" pitchFamily="34" charset="0"/>
                <a:cs typeface="Arial" pitchFamily="34" charset="0"/>
              </a:defRPr>
            </a:lvl3pPr>
            <a:lvl4pPr marL="1600200" indent="-228600">
              <a:lnSpc>
                <a:spcPct val="105000"/>
              </a:lnSpc>
              <a:spcBef>
                <a:spcPct val="20000"/>
              </a:spcBef>
              <a:buFont typeface="Arial" pitchFamily="34" charset="0"/>
              <a:buNone/>
              <a:defRPr sz="1600">
                <a:latin typeface="Arial" pitchFamily="34" charset="0"/>
                <a:cs typeface="Arial" pitchFamily="34" charset="0"/>
              </a:defRPr>
            </a:lvl4pPr>
            <a:lvl5pPr marL="2057400" indent="-228600">
              <a:lnSpc>
                <a:spcPct val="105000"/>
              </a:lnSpc>
              <a:spcBef>
                <a:spcPct val="20000"/>
              </a:spcBef>
              <a:buClr>
                <a:schemeClr val="tx2"/>
              </a:buClr>
              <a:buFont typeface="Arial" pitchFamily="34" charset="0"/>
              <a:buChar char="»"/>
              <a:defRPr sz="1400">
                <a:latin typeface="Arial" pitchFamily="34" charset="0"/>
                <a:cs typeface="Arial" pitchFamily="34"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indent="0">
              <a:buNone/>
            </a:pPr>
            <a:r>
              <a:rPr lang="en-US" sz="2000" dirty="0">
                <a:solidFill>
                  <a:srgbClr val="FF0000"/>
                </a:solidFill>
              </a:rPr>
              <a:t>Overlooked changing CONV_FACTOR for new ADC</a:t>
            </a:r>
          </a:p>
        </p:txBody>
      </p:sp>
      <p:sp>
        <p:nvSpPr>
          <p:cNvPr id="21" name="Rounded Rectangle 20"/>
          <p:cNvSpPr/>
          <p:nvPr/>
        </p:nvSpPr>
        <p:spPr>
          <a:xfrm>
            <a:off x="6400800" y="4253185"/>
            <a:ext cx="1600200" cy="296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2" name="Rounded Rectangle 21"/>
          <p:cNvSpPr/>
          <p:nvPr/>
        </p:nvSpPr>
        <p:spPr>
          <a:xfrm>
            <a:off x="4820802" y="3037998"/>
            <a:ext cx="1600200" cy="29677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2843814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animBg="1"/>
      <p:bldP spid="22"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63237" name="Picture 5" descr="rte"/>
          <p:cNvPicPr>
            <a:picLocks noChangeAspect="1" noChangeArrowheads="1"/>
          </p:cNvPicPr>
          <p:nvPr/>
        </p:nvPicPr>
        <p:blipFill>
          <a:blip r:embed="rId3" cstate="print"/>
          <a:srcRect l="12169"/>
          <a:stretch>
            <a:fillRect/>
          </a:stretch>
        </p:blipFill>
        <p:spPr bwMode="auto">
          <a:xfrm>
            <a:off x="4875212" y="1589089"/>
            <a:ext cx="3689350" cy="4327525"/>
          </a:xfrm>
          <a:prstGeom prst="rect">
            <a:avLst/>
          </a:prstGeom>
          <a:noFill/>
          <a:ln w="9525">
            <a:noFill/>
            <a:miter lim="800000"/>
            <a:headEnd/>
            <a:tailEnd/>
          </a:ln>
        </p:spPr>
      </p:pic>
      <p:sp>
        <p:nvSpPr>
          <p:cNvPr id="863235" name="Rectangle 3"/>
          <p:cNvSpPr>
            <a:spLocks noChangeArrowheads="1"/>
          </p:cNvSpPr>
          <p:nvPr/>
        </p:nvSpPr>
        <p:spPr bwMode="auto">
          <a:xfrm>
            <a:off x="5668962" y="809625"/>
            <a:ext cx="3060700" cy="698500"/>
          </a:xfrm>
          <a:prstGeom prst="rect">
            <a:avLst/>
          </a:prstGeom>
          <a:noFill/>
          <a:ln w="12700">
            <a:noFill/>
            <a:miter lim="800000"/>
            <a:headEnd/>
            <a:tailEnd/>
          </a:ln>
          <a:effectLst/>
        </p:spPr>
        <p:txBody>
          <a:bodyPr lIns="90488" tIns="44450" rIns="90488" bIns="44450">
            <a:spAutoFit/>
          </a:bodyPr>
          <a:lstStyle/>
          <a:p>
            <a:pPr algn="ctr">
              <a:spcBef>
                <a:spcPct val="50000"/>
              </a:spcBef>
              <a:defRPr/>
            </a:pPr>
            <a:r>
              <a:rPr lang="en-US" sz="2000">
                <a:solidFill>
                  <a:srgbClr val="00CC00"/>
                </a:solidFill>
                <a:effectLst>
                  <a:outerShdw blurRad="38100" dist="38100" dir="2700000" algn="tl">
                    <a:srgbClr val="C0C0C0"/>
                  </a:outerShdw>
                </a:effectLst>
                <a:latin typeface="Arial" charset="0"/>
              </a:rPr>
              <a:t>Formal method:</a:t>
            </a:r>
            <a:br>
              <a:rPr lang="en-US" sz="2000">
                <a:solidFill>
                  <a:srgbClr val="00CC00"/>
                </a:solidFill>
                <a:effectLst>
                  <a:outerShdw blurRad="38100" dist="38100" dir="2700000" algn="tl">
                    <a:srgbClr val="C0C0C0"/>
                  </a:outerShdw>
                </a:effectLst>
                <a:latin typeface="Arial" charset="0"/>
              </a:rPr>
            </a:br>
            <a:r>
              <a:rPr lang="en-US" sz="2000">
                <a:solidFill>
                  <a:srgbClr val="00CC00"/>
                </a:solidFill>
                <a:effectLst>
                  <a:outerShdw blurRad="38100" dist="38100" dir="2700000" algn="tl">
                    <a:srgbClr val="C0C0C0"/>
                  </a:outerShdw>
                </a:effectLst>
                <a:latin typeface="Arial" charset="0"/>
              </a:rPr>
              <a:t>Abstract Interpretation</a:t>
            </a:r>
            <a:endParaRPr lang="en-US" sz="2000">
              <a:solidFill>
                <a:srgbClr val="000066"/>
              </a:solidFill>
              <a:effectLst>
                <a:outerShdw blurRad="38100" dist="38100" dir="2700000" algn="tl">
                  <a:srgbClr val="C0C0C0"/>
                </a:outerShdw>
              </a:effectLst>
              <a:latin typeface="Arial" charset="0"/>
            </a:endParaRPr>
          </a:p>
        </p:txBody>
      </p:sp>
      <p:grpSp>
        <p:nvGrpSpPr>
          <p:cNvPr id="2" name="Group 6"/>
          <p:cNvGrpSpPr>
            <a:grpSpLocks/>
          </p:cNvGrpSpPr>
          <p:nvPr/>
        </p:nvGrpSpPr>
        <p:grpSpPr bwMode="auto">
          <a:xfrm>
            <a:off x="1579563" y="3492501"/>
            <a:ext cx="4079875" cy="644525"/>
            <a:chOff x="100" y="2111"/>
            <a:chExt cx="2348" cy="776"/>
          </a:xfrm>
        </p:grpSpPr>
        <p:sp>
          <p:nvSpPr>
            <p:cNvPr id="88095" name="Rectangle 7"/>
            <p:cNvSpPr>
              <a:spLocks noChangeArrowheads="1"/>
            </p:cNvSpPr>
            <p:nvPr/>
          </p:nvSpPr>
          <p:spPr bwMode="auto">
            <a:xfrm>
              <a:off x="100" y="2111"/>
              <a:ext cx="1536" cy="77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FF0000"/>
                  </a:solidFill>
                </a:rPr>
                <a:t>Red</a:t>
              </a:r>
              <a:br>
                <a:rPr lang="en-US">
                  <a:solidFill>
                    <a:srgbClr val="FF0000"/>
                  </a:solidFill>
                </a:rPr>
              </a:br>
              <a:r>
                <a:rPr lang="en-US">
                  <a:solidFill>
                    <a:srgbClr val="FF0000"/>
                  </a:solidFill>
                </a:rPr>
                <a:t>faulty</a:t>
              </a:r>
            </a:p>
          </p:txBody>
        </p:sp>
        <p:sp>
          <p:nvSpPr>
            <p:cNvPr id="15377" name="Line 8"/>
            <p:cNvSpPr>
              <a:spLocks noChangeShapeType="1"/>
            </p:cNvSpPr>
            <p:nvPr/>
          </p:nvSpPr>
          <p:spPr bwMode="auto">
            <a:xfrm>
              <a:off x="1136" y="2296"/>
              <a:ext cx="1312" cy="55"/>
            </a:xfrm>
            <a:prstGeom prst="line">
              <a:avLst/>
            </a:prstGeom>
            <a:noFill/>
            <a:ln w="12700">
              <a:solidFill>
                <a:srgbClr val="FF0000"/>
              </a:solidFill>
              <a:round/>
              <a:headEnd/>
              <a:tailEnd/>
            </a:ln>
          </p:spPr>
          <p:txBody>
            <a:bodyPr wrap="none" anchor="ctr"/>
            <a:lstStyle/>
            <a:p>
              <a:pPr>
                <a:defRPr/>
              </a:pPr>
              <a:endParaRPr lang="en-US" sz="600"/>
            </a:p>
          </p:txBody>
        </p:sp>
      </p:grpSp>
      <p:grpSp>
        <p:nvGrpSpPr>
          <p:cNvPr id="3" name="Group 9"/>
          <p:cNvGrpSpPr>
            <a:grpSpLocks/>
          </p:cNvGrpSpPr>
          <p:nvPr/>
        </p:nvGrpSpPr>
        <p:grpSpPr bwMode="auto">
          <a:xfrm>
            <a:off x="1768475" y="2286001"/>
            <a:ext cx="3432175" cy="644525"/>
            <a:chOff x="64" y="1468"/>
            <a:chExt cx="2360" cy="775"/>
          </a:xfrm>
        </p:grpSpPr>
        <p:sp>
          <p:nvSpPr>
            <p:cNvPr id="88093" name="Rectangle 10"/>
            <p:cNvSpPr>
              <a:spLocks noChangeArrowheads="1"/>
            </p:cNvSpPr>
            <p:nvPr/>
          </p:nvSpPr>
          <p:spPr bwMode="auto">
            <a:xfrm>
              <a:off x="64" y="1468"/>
              <a:ext cx="1609" cy="775"/>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reliable</a:t>
              </a:r>
            </a:p>
          </p:txBody>
        </p:sp>
        <p:sp>
          <p:nvSpPr>
            <p:cNvPr id="7" name="Line 11"/>
            <p:cNvSpPr>
              <a:spLocks noChangeShapeType="1"/>
            </p:cNvSpPr>
            <p:nvPr/>
          </p:nvSpPr>
          <p:spPr bwMode="auto">
            <a:xfrm>
              <a:off x="1240" y="1647"/>
              <a:ext cx="1184" cy="330"/>
            </a:xfrm>
            <a:prstGeom prst="line">
              <a:avLst/>
            </a:prstGeom>
            <a:noFill/>
            <a:ln w="12700">
              <a:solidFill>
                <a:srgbClr val="00FF00"/>
              </a:solidFill>
              <a:round/>
              <a:headEnd/>
              <a:tailEnd/>
            </a:ln>
          </p:spPr>
          <p:txBody>
            <a:bodyPr wrap="none" anchor="ctr"/>
            <a:lstStyle/>
            <a:p>
              <a:pPr>
                <a:defRPr/>
              </a:pPr>
              <a:endParaRPr lang="en-US" sz="600"/>
            </a:p>
          </p:txBody>
        </p:sp>
      </p:grpSp>
      <p:grpSp>
        <p:nvGrpSpPr>
          <p:cNvPr id="4" name="Group 12"/>
          <p:cNvGrpSpPr>
            <a:grpSpLocks/>
          </p:cNvGrpSpPr>
          <p:nvPr/>
        </p:nvGrpSpPr>
        <p:grpSpPr bwMode="auto">
          <a:xfrm>
            <a:off x="1558925" y="4079875"/>
            <a:ext cx="4079875" cy="908050"/>
            <a:chOff x="288" y="2832"/>
            <a:chExt cx="2592" cy="726"/>
          </a:xfrm>
        </p:grpSpPr>
        <p:sp>
          <p:nvSpPr>
            <p:cNvPr id="15372" name="Rectangle 13"/>
            <p:cNvSpPr>
              <a:spLocks noChangeArrowheads="1"/>
            </p:cNvSpPr>
            <p:nvPr/>
          </p:nvSpPr>
          <p:spPr bwMode="auto">
            <a:xfrm>
              <a:off x="288" y="3043"/>
              <a:ext cx="1632" cy="515"/>
            </a:xfrm>
            <a:prstGeom prst="rect">
              <a:avLst/>
            </a:prstGeom>
            <a:noFill/>
            <a:ln w="12700">
              <a:noFill/>
              <a:miter lim="800000"/>
              <a:headEnd/>
              <a:tailEnd/>
            </a:ln>
          </p:spPr>
          <p:txBody>
            <a:bodyPr lIns="90488" tIns="44450" rIns="90488" bIns="44450">
              <a:spAutoFit/>
            </a:bodyPr>
            <a:lstStyle/>
            <a:p>
              <a:pPr algn="ctr">
                <a:spcBef>
                  <a:spcPct val="50000"/>
                </a:spcBef>
                <a:defRPr/>
              </a:pPr>
              <a:r>
                <a:rPr lang="en-US" dirty="0">
                  <a:solidFill>
                    <a:srgbClr val="CCCCCC"/>
                  </a:solidFill>
                </a:rPr>
                <a:t>Grey</a:t>
              </a:r>
              <a:br>
                <a:rPr lang="en-US" dirty="0">
                  <a:solidFill>
                    <a:srgbClr val="CCCCCC"/>
                  </a:solidFill>
                </a:rPr>
              </a:br>
              <a:r>
                <a:rPr lang="en-US" dirty="0">
                  <a:solidFill>
                    <a:srgbClr val="CCCCCC"/>
                  </a:solidFill>
                </a:rPr>
                <a:t>dead</a:t>
              </a:r>
            </a:p>
          </p:txBody>
        </p:sp>
        <p:sp>
          <p:nvSpPr>
            <p:cNvPr id="15373" name="Line 14"/>
            <p:cNvSpPr>
              <a:spLocks noChangeShapeType="1"/>
            </p:cNvSpPr>
            <p:nvPr/>
          </p:nvSpPr>
          <p:spPr bwMode="auto">
            <a:xfrm flipV="1">
              <a:off x="1412" y="2832"/>
              <a:ext cx="1468" cy="407"/>
            </a:xfrm>
            <a:prstGeom prst="line">
              <a:avLst/>
            </a:prstGeom>
            <a:noFill/>
            <a:ln w="12700">
              <a:solidFill>
                <a:srgbClr val="808080"/>
              </a:solidFill>
              <a:round/>
              <a:headEnd/>
              <a:tailEnd/>
            </a:ln>
          </p:spPr>
          <p:txBody>
            <a:bodyPr wrap="none" anchor="ctr"/>
            <a:lstStyle/>
            <a:p>
              <a:pPr>
                <a:defRPr/>
              </a:pPr>
              <a:endParaRPr lang="en-US" sz="600"/>
            </a:p>
          </p:txBody>
        </p:sp>
      </p:grpSp>
      <p:grpSp>
        <p:nvGrpSpPr>
          <p:cNvPr id="5" name="Group 15"/>
          <p:cNvGrpSpPr>
            <a:grpSpLocks/>
          </p:cNvGrpSpPr>
          <p:nvPr/>
        </p:nvGrpSpPr>
        <p:grpSpPr bwMode="auto">
          <a:xfrm>
            <a:off x="1862138" y="4833938"/>
            <a:ext cx="4859337" cy="920750"/>
            <a:chOff x="172" y="3000"/>
            <a:chExt cx="3148" cy="734"/>
          </a:xfrm>
        </p:grpSpPr>
        <p:sp>
          <p:nvSpPr>
            <p:cNvPr id="15370" name="Rectangle 16"/>
            <p:cNvSpPr>
              <a:spLocks noChangeArrowheads="1"/>
            </p:cNvSpPr>
            <p:nvPr/>
          </p:nvSpPr>
          <p:spPr bwMode="auto">
            <a:xfrm>
              <a:off x="172" y="3221"/>
              <a:ext cx="1392" cy="513"/>
            </a:xfrm>
            <a:prstGeom prst="rect">
              <a:avLst/>
            </a:prstGeom>
            <a:noFill/>
            <a:ln w="12700">
              <a:noFill/>
              <a:miter lim="800000"/>
              <a:headEnd/>
              <a:tailEnd/>
            </a:ln>
          </p:spPr>
          <p:txBody>
            <a:bodyPr lIns="90488" tIns="44450" rIns="90488" bIns="44450">
              <a:spAutoFit/>
            </a:bodyPr>
            <a:lstStyle/>
            <a:p>
              <a:pPr algn="ctr">
                <a:spcBef>
                  <a:spcPct val="50000"/>
                </a:spcBef>
                <a:defRPr/>
              </a:pPr>
              <a:r>
                <a:rPr lang="en-US" dirty="0">
                  <a:solidFill>
                    <a:srgbClr val="CA8304"/>
                  </a:solidFill>
                </a:rPr>
                <a:t>Orange</a:t>
              </a:r>
              <a:br>
                <a:rPr lang="en-US" dirty="0">
                  <a:solidFill>
                    <a:srgbClr val="CA8304"/>
                  </a:solidFill>
                </a:rPr>
              </a:br>
              <a:r>
                <a:rPr lang="en-US" dirty="0">
                  <a:solidFill>
                    <a:srgbClr val="CA8304"/>
                  </a:solidFill>
                </a:rPr>
                <a:t>unproven</a:t>
              </a:r>
            </a:p>
          </p:txBody>
        </p:sp>
        <p:sp>
          <p:nvSpPr>
            <p:cNvPr id="15371" name="Line 17"/>
            <p:cNvSpPr>
              <a:spLocks noChangeShapeType="1"/>
            </p:cNvSpPr>
            <p:nvPr/>
          </p:nvSpPr>
          <p:spPr bwMode="auto">
            <a:xfrm flipV="1">
              <a:off x="1311" y="3000"/>
              <a:ext cx="2009" cy="392"/>
            </a:xfrm>
            <a:prstGeom prst="line">
              <a:avLst/>
            </a:prstGeom>
            <a:noFill/>
            <a:ln w="12700">
              <a:solidFill>
                <a:srgbClr val="FF9900"/>
              </a:solidFill>
              <a:round/>
              <a:headEnd/>
              <a:tailEnd/>
            </a:ln>
          </p:spPr>
          <p:txBody>
            <a:bodyPr wrap="none" anchor="ctr"/>
            <a:lstStyle/>
            <a:p>
              <a:pPr>
                <a:defRPr/>
              </a:pPr>
              <a:endParaRPr lang="en-US" sz="600"/>
            </a:p>
          </p:txBody>
        </p:sp>
      </p:grpSp>
      <p:sp>
        <p:nvSpPr>
          <p:cNvPr id="1079312" name="Rectangle 16"/>
          <p:cNvSpPr>
            <a:spLocks noChangeArrowheads="1"/>
          </p:cNvSpPr>
          <p:nvPr/>
        </p:nvSpPr>
        <p:spPr bwMode="auto">
          <a:xfrm>
            <a:off x="528601" y="281230"/>
            <a:ext cx="4737100" cy="914400"/>
          </a:xfrm>
          <a:prstGeom prst="rect">
            <a:avLst/>
          </a:prstGeom>
          <a:noFill/>
          <a:ln w="9525">
            <a:noFill/>
            <a:miter lim="800000"/>
            <a:headEnd/>
            <a:tailEnd/>
          </a:ln>
          <a:effectLst/>
        </p:spPr>
        <p:txBody>
          <a:bodyPr lIns="90488" tIns="44450" rIns="90488" bIns="44450" anchor="ctr"/>
          <a:lstStyle/>
          <a:p>
            <a:pPr eaLnBrk="1" hangingPunct="1">
              <a:defRPr/>
            </a:pPr>
            <a:r>
              <a:rPr lang="en-US" sz="2800" dirty="0" err="1">
                <a:effectLst>
                  <a:outerShdw blurRad="38100" dist="38100" dir="2700000" algn="tl">
                    <a:srgbClr val="C0C0C0"/>
                  </a:outerShdw>
                </a:effectLst>
                <a:latin typeface="Arial" charset="0"/>
              </a:rPr>
              <a:t>PolySpace</a:t>
            </a:r>
            <a:r>
              <a:rPr lang="en-US" sz="2800" baseline="30000" dirty="0" err="1">
                <a:latin typeface="Arial" charset="0"/>
              </a:rPr>
              <a:t>TM</a:t>
            </a:r>
            <a:r>
              <a:rPr lang="en-US" sz="2800" dirty="0">
                <a:effectLst>
                  <a:outerShdw blurRad="38100" dist="38100" dir="2700000" algn="tl">
                    <a:srgbClr val="C0C0C0"/>
                  </a:outerShdw>
                </a:effectLst>
                <a:latin typeface="Arial" charset="0"/>
              </a:rPr>
              <a:t> Solution</a:t>
            </a:r>
            <a:br>
              <a:rPr lang="en-US" dirty="0">
                <a:effectLst>
                  <a:outerShdw blurRad="38100" dist="38100" dir="2700000" algn="tl">
                    <a:srgbClr val="C0C0C0"/>
                  </a:outerShdw>
                </a:effectLst>
                <a:latin typeface="Arial" charset="0"/>
              </a:rPr>
            </a:br>
            <a:endParaRPr lang="en-US" sz="2000" dirty="0">
              <a:solidFill>
                <a:schemeClr val="bg2"/>
              </a:solidFill>
              <a:effectLst>
                <a:outerShdw blurRad="38100" dist="38100" dir="2700000" algn="tl">
                  <a:srgbClr val="C0C0C0"/>
                </a:outerShdw>
              </a:effectLst>
              <a:latin typeface="Arial" charset="0"/>
            </a:endParaRPr>
          </a:p>
        </p:txBody>
      </p:sp>
      <p:sp>
        <p:nvSpPr>
          <p:cNvPr id="2474001" name="Rectangle 3"/>
          <p:cNvSpPr>
            <a:spLocks noChangeArrowheads="1"/>
          </p:cNvSpPr>
          <p:nvPr/>
        </p:nvSpPr>
        <p:spPr bwMode="auto">
          <a:xfrm>
            <a:off x="1038225" y="6126163"/>
            <a:ext cx="8715375" cy="493712"/>
          </a:xfrm>
          <a:prstGeom prst="rect">
            <a:avLst/>
          </a:prstGeom>
          <a:noFill/>
          <a:ln w="9525">
            <a:noFill/>
            <a:miter lim="800000"/>
            <a:headEnd/>
            <a:tailEnd/>
          </a:ln>
        </p:spPr>
        <p:txBody>
          <a:bodyPr/>
          <a:lstStyle/>
          <a:p>
            <a:pPr marL="284163" indent="-284163">
              <a:lnSpc>
                <a:spcPct val="80000"/>
              </a:lnSpc>
              <a:spcBef>
                <a:spcPct val="100000"/>
              </a:spcBef>
              <a:buClr>
                <a:srgbClr val="215383"/>
              </a:buClr>
              <a:buSzPct val="75000"/>
            </a:pPr>
            <a:r>
              <a:rPr lang="en-US" i="1">
                <a:solidFill>
                  <a:schemeClr val="accent1"/>
                </a:solidFill>
              </a:rPr>
              <a:t>Results are proven for </a:t>
            </a:r>
            <a:br>
              <a:rPr lang="en-US" i="1">
                <a:solidFill>
                  <a:schemeClr val="accent1"/>
                </a:solidFill>
              </a:rPr>
            </a:br>
            <a:r>
              <a:rPr lang="en-US" i="1">
                <a:solidFill>
                  <a:schemeClr val="accent1"/>
                </a:solidFill>
              </a:rPr>
              <a:t>all possible executions of the code!!</a:t>
            </a:r>
          </a:p>
        </p:txBody>
      </p:sp>
      <p:grpSp>
        <p:nvGrpSpPr>
          <p:cNvPr id="6" name="Group 18"/>
          <p:cNvGrpSpPr>
            <a:grpSpLocks/>
          </p:cNvGrpSpPr>
          <p:nvPr/>
        </p:nvGrpSpPr>
        <p:grpSpPr bwMode="auto">
          <a:xfrm>
            <a:off x="5221287" y="2376489"/>
            <a:ext cx="4532312" cy="3381375"/>
            <a:chOff x="2799" y="1497"/>
            <a:chExt cx="2855" cy="2130"/>
          </a:xfrm>
        </p:grpSpPr>
        <p:sp>
          <p:nvSpPr>
            <p:cNvPr id="88078" name="Rectangle 10"/>
            <p:cNvSpPr>
              <a:spLocks noChangeArrowheads="1"/>
            </p:cNvSpPr>
            <p:nvPr/>
          </p:nvSpPr>
          <p:spPr bwMode="auto">
            <a:xfrm>
              <a:off x="4820" y="3019"/>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79" name="Line 11"/>
            <p:cNvSpPr>
              <a:spLocks noChangeShapeType="1"/>
            </p:cNvSpPr>
            <p:nvPr/>
          </p:nvSpPr>
          <p:spPr bwMode="auto">
            <a:xfrm flipV="1">
              <a:off x="4752" y="3220"/>
              <a:ext cx="257" cy="114"/>
            </a:xfrm>
            <a:prstGeom prst="line">
              <a:avLst/>
            </a:prstGeom>
            <a:noFill/>
            <a:ln w="12700">
              <a:solidFill>
                <a:srgbClr val="00FF00"/>
              </a:solidFill>
              <a:round/>
              <a:headEnd/>
              <a:tailEnd/>
            </a:ln>
          </p:spPr>
          <p:txBody>
            <a:bodyPr wrap="none" anchor="ctr"/>
            <a:lstStyle/>
            <a:p>
              <a:endParaRPr lang="de-DE"/>
            </a:p>
          </p:txBody>
        </p:sp>
        <p:sp>
          <p:nvSpPr>
            <p:cNvPr id="88080" name="Rectangle 10"/>
            <p:cNvSpPr>
              <a:spLocks noChangeArrowheads="1"/>
            </p:cNvSpPr>
            <p:nvPr/>
          </p:nvSpPr>
          <p:spPr bwMode="auto">
            <a:xfrm>
              <a:off x="4752" y="1497"/>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81" name="Line 11"/>
            <p:cNvSpPr>
              <a:spLocks noChangeShapeType="1"/>
            </p:cNvSpPr>
            <p:nvPr/>
          </p:nvSpPr>
          <p:spPr bwMode="auto">
            <a:xfrm flipV="1">
              <a:off x="4290" y="1698"/>
              <a:ext cx="651" cy="201"/>
            </a:xfrm>
            <a:prstGeom prst="line">
              <a:avLst/>
            </a:prstGeom>
            <a:noFill/>
            <a:ln w="12700">
              <a:solidFill>
                <a:srgbClr val="00FF00"/>
              </a:solidFill>
              <a:round/>
              <a:headEnd/>
              <a:tailEnd/>
            </a:ln>
          </p:spPr>
          <p:txBody>
            <a:bodyPr wrap="none" anchor="ctr"/>
            <a:lstStyle/>
            <a:p>
              <a:endParaRPr lang="de-DE"/>
            </a:p>
          </p:txBody>
        </p:sp>
        <p:sp>
          <p:nvSpPr>
            <p:cNvPr id="88082" name="AutoShape 23"/>
            <p:cNvSpPr>
              <a:spLocks noChangeArrowheads="1"/>
            </p:cNvSpPr>
            <p:nvPr/>
          </p:nvSpPr>
          <p:spPr bwMode="auto">
            <a:xfrm>
              <a:off x="2799" y="1497"/>
              <a:ext cx="1491" cy="791"/>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3" name="AutoShape 24"/>
            <p:cNvSpPr>
              <a:spLocks noChangeArrowheads="1"/>
            </p:cNvSpPr>
            <p:nvPr/>
          </p:nvSpPr>
          <p:spPr bwMode="auto">
            <a:xfrm>
              <a:off x="2799" y="3138"/>
              <a:ext cx="1953" cy="489"/>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4" name="AutoShape 25"/>
            <p:cNvSpPr>
              <a:spLocks noChangeArrowheads="1"/>
            </p:cNvSpPr>
            <p:nvPr/>
          </p:nvSpPr>
          <p:spPr bwMode="auto">
            <a:xfrm>
              <a:off x="2799" y="2800"/>
              <a:ext cx="874" cy="338"/>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5" name="AutoShape 26"/>
            <p:cNvSpPr>
              <a:spLocks noChangeArrowheads="1"/>
            </p:cNvSpPr>
            <p:nvPr/>
          </p:nvSpPr>
          <p:spPr bwMode="auto">
            <a:xfrm>
              <a:off x="3849" y="2944"/>
              <a:ext cx="441" cy="149"/>
            </a:xfrm>
            <a:prstGeom prst="roundRect">
              <a:avLst>
                <a:gd name="adj" fmla="val 16667"/>
              </a:avLst>
            </a:prstGeom>
            <a:solidFill>
              <a:srgbClr val="0EF285">
                <a:alpha val="23921"/>
              </a:srgbClr>
            </a:solidFill>
            <a:ln w="9525">
              <a:solidFill>
                <a:schemeClr val="tx1"/>
              </a:solidFill>
              <a:round/>
              <a:headEnd/>
              <a:tailEnd/>
            </a:ln>
          </p:spPr>
          <p:txBody>
            <a:bodyPr wrap="none" anchor="ctr"/>
            <a:lstStyle/>
            <a:p>
              <a:endParaRPr lang="de-DE"/>
            </a:p>
          </p:txBody>
        </p:sp>
        <p:sp>
          <p:nvSpPr>
            <p:cNvPr id="88086" name="Rectangle 10"/>
            <p:cNvSpPr>
              <a:spLocks noChangeArrowheads="1"/>
            </p:cNvSpPr>
            <p:nvPr/>
          </p:nvSpPr>
          <p:spPr bwMode="auto">
            <a:xfrm>
              <a:off x="4820" y="2200"/>
              <a:ext cx="834" cy="406"/>
            </a:xfrm>
            <a:prstGeom prst="rect">
              <a:avLst/>
            </a:prstGeom>
            <a:noFill/>
            <a:ln w="12700">
              <a:noFill/>
              <a:miter lim="800000"/>
              <a:headEnd/>
              <a:tailEnd/>
            </a:ln>
          </p:spPr>
          <p:txBody>
            <a:bodyPr lIns="90488" tIns="44450" rIns="90488" bIns="44450">
              <a:spAutoFit/>
            </a:bodyPr>
            <a:lstStyle/>
            <a:p>
              <a:pPr algn="ctr">
                <a:spcBef>
                  <a:spcPct val="50000"/>
                </a:spcBef>
              </a:pPr>
              <a:r>
                <a:rPr lang="en-US">
                  <a:solidFill>
                    <a:srgbClr val="00FF00"/>
                  </a:solidFill>
                </a:rPr>
                <a:t>Green</a:t>
              </a:r>
              <a:br>
                <a:rPr lang="en-US">
                  <a:solidFill>
                    <a:srgbClr val="00FF00"/>
                  </a:solidFill>
                </a:rPr>
              </a:br>
              <a:r>
                <a:rPr lang="en-US">
                  <a:solidFill>
                    <a:srgbClr val="00FF00"/>
                  </a:solidFill>
                </a:rPr>
                <a:t> reliable</a:t>
              </a:r>
            </a:p>
          </p:txBody>
        </p:sp>
        <p:sp>
          <p:nvSpPr>
            <p:cNvPr id="88087" name="Line 11"/>
            <p:cNvSpPr>
              <a:spLocks noChangeShapeType="1"/>
            </p:cNvSpPr>
            <p:nvPr/>
          </p:nvSpPr>
          <p:spPr bwMode="auto">
            <a:xfrm flipV="1">
              <a:off x="3673" y="2401"/>
              <a:ext cx="1336" cy="490"/>
            </a:xfrm>
            <a:prstGeom prst="line">
              <a:avLst/>
            </a:prstGeom>
            <a:noFill/>
            <a:ln w="12700">
              <a:solidFill>
                <a:srgbClr val="00FF00"/>
              </a:solidFill>
              <a:round/>
              <a:headEnd/>
              <a:tailEnd/>
            </a:ln>
          </p:spPr>
          <p:txBody>
            <a:bodyPr wrap="none" anchor="ctr"/>
            <a:lstStyle/>
            <a:p>
              <a:endParaRPr lang="de-DE"/>
            </a:p>
          </p:txBody>
        </p:sp>
        <p:sp>
          <p:nvSpPr>
            <p:cNvPr id="88088" name="Line 11"/>
            <p:cNvSpPr>
              <a:spLocks noChangeShapeType="1"/>
            </p:cNvSpPr>
            <p:nvPr/>
          </p:nvSpPr>
          <p:spPr bwMode="auto">
            <a:xfrm flipV="1">
              <a:off x="4290" y="2401"/>
              <a:ext cx="719" cy="543"/>
            </a:xfrm>
            <a:prstGeom prst="line">
              <a:avLst/>
            </a:prstGeom>
            <a:noFill/>
            <a:ln w="12700">
              <a:solidFill>
                <a:srgbClr val="00FF00"/>
              </a:solidFill>
              <a:round/>
              <a:headEnd/>
              <a:tailEnd/>
            </a:ln>
          </p:spPr>
          <p:txBody>
            <a:bodyPr wrap="none" anchor="ctr"/>
            <a:lstStyle/>
            <a:p>
              <a:endParaRPr lang="de-DE"/>
            </a:p>
          </p:txBody>
        </p:sp>
      </p:grpSp>
      <p:grpSp>
        <p:nvGrpSpPr>
          <p:cNvPr id="8" name="Group 30"/>
          <p:cNvGrpSpPr>
            <a:grpSpLocks/>
          </p:cNvGrpSpPr>
          <p:nvPr/>
        </p:nvGrpSpPr>
        <p:grpSpPr bwMode="auto">
          <a:xfrm>
            <a:off x="1882775" y="2409825"/>
            <a:ext cx="574675" cy="2571750"/>
            <a:chOff x="130" y="1260"/>
            <a:chExt cx="362" cy="1620"/>
          </a:xfrm>
        </p:grpSpPr>
        <p:sp>
          <p:nvSpPr>
            <p:cNvPr id="88076" name="AutoShape 31"/>
            <p:cNvSpPr>
              <a:spLocks/>
            </p:cNvSpPr>
            <p:nvPr/>
          </p:nvSpPr>
          <p:spPr bwMode="auto">
            <a:xfrm>
              <a:off x="336" y="1260"/>
              <a:ext cx="156" cy="1620"/>
            </a:xfrm>
            <a:prstGeom prst="leftBrace">
              <a:avLst>
                <a:gd name="adj1" fmla="val 86538"/>
                <a:gd name="adj2" fmla="val 50000"/>
              </a:avLst>
            </a:prstGeom>
            <a:noFill/>
            <a:ln w="25400">
              <a:solidFill>
                <a:srgbClr val="003366"/>
              </a:solidFill>
              <a:round/>
              <a:headEnd/>
              <a:tailEnd/>
            </a:ln>
          </p:spPr>
          <p:txBody>
            <a:bodyPr wrap="none" anchor="ctr"/>
            <a:lstStyle/>
            <a:p>
              <a:endParaRPr lang="de-DE"/>
            </a:p>
          </p:txBody>
        </p:sp>
        <p:sp>
          <p:nvSpPr>
            <p:cNvPr id="2474016" name="Rectangle 32"/>
            <p:cNvSpPr>
              <a:spLocks noChangeArrowheads="1"/>
            </p:cNvSpPr>
            <p:nvPr/>
          </p:nvSpPr>
          <p:spPr bwMode="auto">
            <a:xfrm>
              <a:off x="130" y="1584"/>
              <a:ext cx="224" cy="1034"/>
            </a:xfrm>
            <a:prstGeom prst="rect">
              <a:avLst/>
            </a:prstGeom>
            <a:noFill/>
            <a:ln w="12700">
              <a:noFill/>
              <a:miter lim="800000"/>
              <a:headEnd/>
              <a:tailEnd/>
            </a:ln>
            <a:effectLst/>
          </p:spPr>
          <p:txBody>
            <a:bodyPr lIns="90488" tIns="44450" rIns="90488" bIns="44450">
              <a:spAutoFit/>
            </a:bodyPr>
            <a:lstStyle/>
            <a:p>
              <a:pPr algn="ctr">
                <a:lnSpc>
                  <a:spcPct val="70000"/>
                </a:lnSpc>
                <a:spcBef>
                  <a:spcPct val="20000"/>
                </a:spcBef>
                <a:defRPr/>
              </a:pPr>
              <a:r>
                <a:rPr lang="en-US" sz="2400">
                  <a:solidFill>
                    <a:srgbClr val="003366"/>
                  </a:solidFill>
                  <a:effectLst>
                    <a:outerShdw blurRad="38100" dist="38100" dir="2700000" algn="tl">
                      <a:srgbClr val="C0C0C0"/>
                    </a:outerShdw>
                  </a:effectLst>
                  <a:latin typeface="Arial" charset="0"/>
                </a:rPr>
                <a:t>Proven</a:t>
              </a:r>
            </a:p>
          </p:txBody>
        </p:sp>
      </p:grpSp>
    </p:spTree>
    <p:extLst>
      <p:ext uri="{BB962C8B-B14F-4D97-AF65-F5344CB8AC3E}">
        <p14:creationId xmlns:p14="http://schemas.microsoft.com/office/powerpoint/2010/main" val="417616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63235"/>
                                        </p:tgtEl>
                                        <p:attrNameLst>
                                          <p:attrName>style.visibility</p:attrName>
                                        </p:attrNameLst>
                                      </p:cBhvr>
                                      <p:to>
                                        <p:strVal val="visible"/>
                                      </p:to>
                                    </p:set>
                                    <p:anim calcmode="lin" valueType="num">
                                      <p:cBhvr additive="base">
                                        <p:cTn id="7" dur="500" fill="hold"/>
                                        <p:tgtEl>
                                          <p:spTgt spid="863235"/>
                                        </p:tgtEl>
                                        <p:attrNameLst>
                                          <p:attrName>ppt_x</p:attrName>
                                        </p:attrNameLst>
                                      </p:cBhvr>
                                      <p:tavLst>
                                        <p:tav tm="0">
                                          <p:val>
                                            <p:strVal val="#ppt_x"/>
                                          </p:val>
                                        </p:tav>
                                        <p:tav tm="100000">
                                          <p:val>
                                            <p:strVal val="#ppt_x"/>
                                          </p:val>
                                        </p:tav>
                                      </p:tavLst>
                                    </p:anim>
                                    <p:anim calcmode="lin" valueType="num">
                                      <p:cBhvr additive="base">
                                        <p:cTn id="8" dur="500" fill="hold"/>
                                        <p:tgtEl>
                                          <p:spTgt spid="86323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63237"/>
                                        </p:tgtEl>
                                        <p:attrNameLst>
                                          <p:attrName>style.visibility</p:attrName>
                                        </p:attrNameLst>
                                      </p:cBhvr>
                                      <p:to>
                                        <p:strVal val="visible"/>
                                      </p:to>
                                    </p:set>
                                    <p:anim calcmode="lin" valueType="num">
                                      <p:cBhvr additive="base">
                                        <p:cTn id="12" dur="500" fill="hold"/>
                                        <p:tgtEl>
                                          <p:spTgt spid="863237"/>
                                        </p:tgtEl>
                                        <p:attrNameLst>
                                          <p:attrName>ppt_x</p:attrName>
                                        </p:attrNameLst>
                                      </p:cBhvr>
                                      <p:tavLst>
                                        <p:tav tm="0">
                                          <p:val>
                                            <p:strVal val="0-#ppt_w/2"/>
                                          </p:val>
                                        </p:tav>
                                        <p:tav tm="100000">
                                          <p:val>
                                            <p:strVal val="#ppt_x"/>
                                          </p:val>
                                        </p:tav>
                                      </p:tavLst>
                                    </p:anim>
                                    <p:anim calcmode="lin" valueType="num">
                                      <p:cBhvr additive="base">
                                        <p:cTn id="13" dur="500" fill="hold"/>
                                        <p:tgtEl>
                                          <p:spTgt spid="863237"/>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0-#ppt_w/2"/>
                                          </p:val>
                                        </p:tav>
                                        <p:tav tm="100000">
                                          <p:val>
                                            <p:strVal val="#ppt_x"/>
                                          </p:val>
                                        </p:tav>
                                      </p:tavLst>
                                    </p:anim>
                                    <p:anim calcmode="lin" valueType="num">
                                      <p:cBhvr additive="base">
                                        <p:cTn id="23" dur="500" fill="hold"/>
                                        <p:tgtEl>
                                          <p:spTgt spid="2"/>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0-#ppt_w/2"/>
                                          </p:val>
                                        </p:tav>
                                        <p:tav tm="100000">
                                          <p:val>
                                            <p:strVal val="#ppt_x"/>
                                          </p:val>
                                        </p:tav>
                                      </p:tavLst>
                                    </p:anim>
                                    <p:anim calcmode="lin" valueType="num">
                                      <p:cBhvr additive="base">
                                        <p:cTn id="28" dur="500" fill="hold"/>
                                        <p:tgtEl>
                                          <p:spTgt spid="4"/>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additive="base">
                                        <p:cTn id="32" dur="500" fill="hold"/>
                                        <p:tgtEl>
                                          <p:spTgt spid="5"/>
                                        </p:tgtEl>
                                        <p:attrNameLst>
                                          <p:attrName>ppt_x</p:attrName>
                                        </p:attrNameLst>
                                      </p:cBhvr>
                                      <p:tavLst>
                                        <p:tav tm="0">
                                          <p:val>
                                            <p:strVal val="0-#ppt_w/2"/>
                                          </p:val>
                                        </p:tav>
                                        <p:tav tm="100000">
                                          <p:val>
                                            <p:strVal val="#ppt_x"/>
                                          </p:val>
                                        </p:tav>
                                      </p:tavLst>
                                    </p:anim>
                                    <p:anim calcmode="lin" valueType="num">
                                      <p:cBhvr additive="base">
                                        <p:cTn id="33" dur="500" fill="hold"/>
                                        <p:tgtEl>
                                          <p:spTgt spid="5"/>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2474001"/>
                                        </p:tgtEl>
                                        <p:attrNameLst>
                                          <p:attrName>style.visibility</p:attrName>
                                        </p:attrNameLst>
                                      </p:cBhvr>
                                      <p:to>
                                        <p:strVal val="visible"/>
                                      </p:to>
                                    </p:set>
                                    <p:anim calcmode="lin" valueType="num">
                                      <p:cBhvr additive="base">
                                        <p:cTn id="37" dur="3000" fill="hold"/>
                                        <p:tgtEl>
                                          <p:spTgt spid="2474001"/>
                                        </p:tgtEl>
                                        <p:attrNameLst>
                                          <p:attrName>ppt_x</p:attrName>
                                        </p:attrNameLst>
                                      </p:cBhvr>
                                      <p:tavLst>
                                        <p:tav tm="0">
                                          <p:val>
                                            <p:strVal val="#ppt_x"/>
                                          </p:val>
                                        </p:tav>
                                        <p:tav tm="100000">
                                          <p:val>
                                            <p:strVal val="#ppt_x"/>
                                          </p:val>
                                        </p:tav>
                                      </p:tavLst>
                                    </p:anim>
                                    <p:anim calcmode="lin" valueType="num">
                                      <p:cBhvr additive="base">
                                        <p:cTn id="38" dur="3000" fill="hold"/>
                                        <p:tgtEl>
                                          <p:spTgt spid="2474001"/>
                                        </p:tgtEl>
                                        <p:attrNameLst>
                                          <p:attrName>ppt_y</p:attrName>
                                        </p:attrNameLst>
                                      </p:cBhvr>
                                      <p:tavLst>
                                        <p:tav tm="0">
                                          <p:val>
                                            <p:strVal val="1+#ppt_h/2"/>
                                          </p:val>
                                        </p:tav>
                                        <p:tav tm="100000">
                                          <p:val>
                                            <p:strVal val="#ppt_y"/>
                                          </p:val>
                                        </p:tav>
                                      </p:tavLst>
                                    </p:anim>
                                  </p:childTnLst>
                                </p:cTn>
                              </p:par>
                            </p:childTnLst>
                          </p:cTn>
                        </p:par>
                        <p:par>
                          <p:cTn id="39" fill="hold">
                            <p:stCondLst>
                              <p:cond delay="6000"/>
                            </p:stCondLst>
                            <p:childTnLst>
                              <p:par>
                                <p:cTn id="40" presetID="3" presetClass="entr" presetSubtype="10" fill="hold" nodeType="after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blinds(horizontal)">
                                      <p:cBhvr>
                                        <p:cTn id="42" dur="500"/>
                                        <p:tgtEl>
                                          <p:spTgt spid="6"/>
                                        </p:tgtEl>
                                      </p:cBhvr>
                                    </p:animEffec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3235" grpId="0" autoUpdateAnimBg="0"/>
      <p:bldP spid="247400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endParaRPr lang="en-US" sz="2800" dirty="0"/>
          </a:p>
          <a:p>
            <a:pPr fontAlgn="base"/>
            <a:r>
              <a:rPr lang="en-US" sz="2800" dirty="0">
                <a:solidFill>
                  <a:srgbClr val="D26E00"/>
                </a:solidFill>
              </a:rPr>
              <a:t>Does the generated code behave the same as the model?</a:t>
            </a: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06789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8" end="8"/>
                                            </p:txEl>
                                          </p:spTgt>
                                        </p:tgtEl>
                                        <p:attrNameLst>
                                          <p:attrName>style.color</p:attrName>
                                        </p:attrNameLst>
                                      </p:cBhvr>
                                      <p:to>
                                        <p:clrVal>
                                          <a:srgbClr val="008000"/>
                                        </p:clrVal>
                                      </p:to>
                                    </p:set>
                                    <p:set>
                                      <p:cBhvr>
                                        <p:cTn id="7" dur="500" fill="hold"/>
                                        <p:tgtEl>
                                          <p:spTgt spid="6">
                                            <p:txEl>
                                              <p:pRg st="8" end="8"/>
                                            </p:txEl>
                                          </p:spTgt>
                                        </p:tgtEl>
                                        <p:attrNameLst>
                                          <p:attrName>fillcolor</p:attrName>
                                        </p:attrNameLst>
                                      </p:cBhvr>
                                      <p:to>
                                        <p:clrVal>
                                          <a:srgbClr val="008000"/>
                                        </p:clrVal>
                                      </p:to>
                                    </p:set>
                                    <p:set>
                                      <p:cBhvr>
                                        <p:cTn id="8" dur="500" fill="hold"/>
                                        <p:tgtEl>
                                          <p:spTgt spid="6">
                                            <p:txEl>
                                              <p:pRg st="8" end="8"/>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6720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D26E00"/>
                                        </p:clrVal>
                                      </p:to>
                                    </p:set>
                                    <p:set>
                                      <p:cBhvr>
                                        <p:cTn id="7" dur="500" fill="hold"/>
                                        <p:tgtEl>
                                          <p:spTgt spid="6">
                                            <p:txEl>
                                              <p:pRg st="9" end="9"/>
                                            </p:txEl>
                                          </p:spTgt>
                                        </p:tgtEl>
                                        <p:attrNameLst>
                                          <p:attrName>fillcolor</p:attrName>
                                        </p:attrNameLst>
                                      </p:cBhvr>
                                      <p:to>
                                        <p:clrVal>
                                          <a:srgbClr val="D26E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4"/>
          <a:stretch>
            <a:fillRect/>
          </a:stretch>
        </p:blipFill>
        <p:spPr>
          <a:xfrm>
            <a:off x="0" y="3103918"/>
            <a:ext cx="8001000" cy="3286125"/>
          </a:xfrm>
          <a:prstGeom prst="rect">
            <a:avLst/>
          </a:prstGeom>
        </p:spPr>
      </p:pic>
      <p:grpSp>
        <p:nvGrpSpPr>
          <p:cNvPr id="13" name="Group 12"/>
          <p:cNvGrpSpPr/>
          <p:nvPr/>
        </p:nvGrpSpPr>
        <p:grpSpPr>
          <a:xfrm>
            <a:off x="685800" y="1143001"/>
            <a:ext cx="3768760" cy="1295400"/>
            <a:chOff x="340749" y="2819402"/>
            <a:chExt cx="4141245" cy="1295400"/>
          </a:xfrm>
        </p:grpSpPr>
        <p:sp>
          <p:nvSpPr>
            <p:cNvPr id="14" name="TextBox 13"/>
            <p:cNvSpPr txBox="1"/>
            <p:nvPr/>
          </p:nvSpPr>
          <p:spPr>
            <a:xfrm>
              <a:off x="1237295" y="2876491"/>
              <a:ext cx="2371948" cy="400110"/>
            </a:xfrm>
            <a:prstGeom prst="rect">
              <a:avLst/>
            </a:prstGeom>
            <a:noFill/>
          </p:spPr>
          <p:txBody>
            <a:bodyPr wrap="none" rtlCol="0">
              <a:spAutoFit/>
            </a:bodyPr>
            <a:lstStyle/>
            <a:p>
              <a:pPr algn="ctr"/>
              <a:r>
                <a:rPr lang="en-US" sz="2000" b="1" dirty="0">
                  <a:solidFill>
                    <a:srgbClr val="0F5D3F"/>
                  </a:solidFill>
                  <a:latin typeface="Calibri" panose="020F0502020204030204" pitchFamily="34" charset="0"/>
                </a:rPr>
                <a:t>Model Verification</a:t>
              </a:r>
            </a:p>
          </p:txBody>
        </p:sp>
        <p:sp>
          <p:nvSpPr>
            <p:cNvPr id="16" name="Left Bracket 15"/>
            <p:cNvSpPr/>
            <p:nvPr/>
          </p:nvSpPr>
          <p:spPr>
            <a:xfrm rot="5400000">
              <a:off x="1763672" y="1396479"/>
              <a:ext cx="1295400" cy="4141245"/>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8" name="Rectangle 14"/>
          <p:cNvSpPr>
            <a:spLocks noChangeArrowheads="1"/>
          </p:cNvSpPr>
          <p:nvPr/>
        </p:nvSpPr>
        <p:spPr bwMode="auto">
          <a:xfrm>
            <a:off x="228599" y="1930400"/>
            <a:ext cx="3586405" cy="1163395"/>
          </a:xfrm>
          <a:prstGeom prst="rect">
            <a:avLst/>
          </a:prstGeom>
          <a:solidFill>
            <a:schemeClr val="bg1"/>
          </a:solidFill>
          <a:ln w="19050">
            <a:solidFill>
              <a:srgbClr val="176338"/>
            </a:solidFill>
            <a:miter lim="800000"/>
            <a:headEnd/>
            <a:tailEnd/>
          </a:ln>
        </p:spPr>
        <p:txBody>
          <a:bodyPr wrap="square">
            <a:spAutoFit/>
          </a:bodyPr>
          <a:lstStyle/>
          <a:p>
            <a:pPr eaLnBrk="0" hangingPunct="0">
              <a:spcBef>
                <a:spcPct val="20000"/>
              </a:spcBef>
              <a:buClr>
                <a:srgbClr val="215383"/>
              </a:buClr>
              <a:buFont typeface="Wingdings" pitchFamily="2" charset="2"/>
              <a:buNone/>
            </a:pPr>
            <a:r>
              <a:rPr lang="de-DE" sz="1200" dirty="0">
                <a:cs typeface="Arial" pitchFamily="34" charset="0"/>
              </a:rPr>
              <a:t>Pressing </a:t>
            </a:r>
            <a:r>
              <a:rPr lang="de-DE" sz="1200" i="1" dirty="0">
                <a:cs typeface="Arial" pitchFamily="34" charset="0"/>
              </a:rPr>
              <a:t>play</a:t>
            </a:r>
            <a:r>
              <a:rPr lang="de-DE" sz="1200" dirty="0">
                <a:cs typeface="Arial" pitchFamily="34" charset="0"/>
              </a:rPr>
              <a:t> (Simulink) </a:t>
            </a:r>
          </a:p>
          <a:p>
            <a:pPr eaLnBrk="0" hangingPunct="0">
              <a:spcBef>
                <a:spcPct val="20000"/>
              </a:spcBef>
              <a:buClr>
                <a:srgbClr val="215383"/>
              </a:buClr>
              <a:buFont typeface="Wingdings" pitchFamily="2" charset="2"/>
              <a:buNone/>
            </a:pPr>
            <a:r>
              <a:rPr lang="de-DE" sz="1200" dirty="0">
                <a:cs typeface="Arial" pitchFamily="34" charset="0"/>
              </a:rPr>
              <a:t>Requirements linking/reporting (SL Reqs)</a:t>
            </a:r>
          </a:p>
          <a:p>
            <a:pPr eaLnBrk="0" hangingPunct="0">
              <a:spcBef>
                <a:spcPct val="20000"/>
              </a:spcBef>
              <a:buClr>
                <a:srgbClr val="215383"/>
              </a:buClr>
              <a:buFont typeface="Wingdings" pitchFamily="2" charset="2"/>
              <a:buNone/>
            </a:pPr>
            <a:r>
              <a:rPr lang="de-DE" sz="1200" dirty="0">
                <a:cs typeface="Arial" pitchFamily="34" charset="0"/>
              </a:rPr>
              <a:t>Test harness creation (SL Test)</a:t>
            </a:r>
          </a:p>
          <a:p>
            <a:pPr eaLnBrk="0" hangingPunct="0">
              <a:spcBef>
                <a:spcPct val="20000"/>
              </a:spcBef>
              <a:buClr>
                <a:srgbClr val="215383"/>
              </a:buClr>
            </a:pPr>
            <a:r>
              <a:rPr lang="de-DE" sz="1200" u="sng" dirty="0">
                <a:cs typeface="Arial" pitchFamily="34" charset="0"/>
              </a:rPr>
              <a:t>Test execution/reporting (SL Test)*</a:t>
            </a:r>
            <a:endParaRPr lang="en-US" sz="1200" u="sng" dirty="0">
              <a:cs typeface="Arial" pitchFamily="34" charset="0"/>
            </a:endParaRPr>
          </a:p>
          <a:p>
            <a:pPr eaLnBrk="0" hangingPunct="0">
              <a:spcBef>
                <a:spcPct val="20000"/>
              </a:spcBef>
              <a:buClr>
                <a:srgbClr val="215383"/>
              </a:buClr>
              <a:buFont typeface="Wingdings" pitchFamily="2" charset="2"/>
              <a:buNone/>
            </a:pPr>
            <a:r>
              <a:rPr lang="de-DE" sz="1200" u="sng" dirty="0">
                <a:cs typeface="Arial" pitchFamily="34" charset="0"/>
              </a:rPr>
              <a:t>Measure test case coverage on model (SL Cov)*</a:t>
            </a:r>
          </a:p>
        </p:txBody>
      </p:sp>
      <p:sp>
        <p:nvSpPr>
          <p:cNvPr id="83979" name="Rectangle 16"/>
          <p:cNvSpPr>
            <a:spLocks noChangeArrowheads="1"/>
          </p:cNvSpPr>
          <p:nvPr/>
        </p:nvSpPr>
        <p:spPr bwMode="auto">
          <a:xfrm>
            <a:off x="4114800" y="2286803"/>
            <a:ext cx="3581400" cy="720197"/>
          </a:xfrm>
          <a:prstGeom prst="rect">
            <a:avLst/>
          </a:prstGeom>
          <a:solidFill>
            <a:schemeClr val="bg1"/>
          </a:solidFill>
          <a:ln w="19050">
            <a:solidFill>
              <a:srgbClr val="176338"/>
            </a:solidFill>
            <a:miter lim="800000"/>
            <a:headEnd/>
            <a:tailEnd/>
          </a:ln>
        </p:spPr>
        <p:txBody>
          <a:bodyPr wrap="square">
            <a:spAutoFit/>
          </a:bodyPr>
          <a:lstStyle/>
          <a:p>
            <a:pPr>
              <a:spcBef>
                <a:spcPct val="20000"/>
              </a:spcBef>
              <a:buClr>
                <a:srgbClr val="215383"/>
              </a:buClr>
            </a:pPr>
            <a:r>
              <a:rPr lang="de-DE" sz="1200" u="sng" dirty="0">
                <a:cs typeface="Arial" pitchFamily="34" charset="0"/>
              </a:rPr>
              <a:t>Modeling standards compliance (SL Check)*</a:t>
            </a:r>
          </a:p>
          <a:p>
            <a:pPr>
              <a:spcBef>
                <a:spcPct val="20000"/>
              </a:spcBef>
              <a:buClr>
                <a:srgbClr val="215383"/>
              </a:buClr>
            </a:pPr>
            <a:r>
              <a:rPr lang="de-DE" sz="1200" dirty="0">
                <a:cs typeface="Arial" pitchFamily="34" charset="0"/>
              </a:rPr>
              <a:t>Finding dead logic, divide by zero (SLDV)</a:t>
            </a:r>
          </a:p>
          <a:p>
            <a:pPr>
              <a:spcBef>
                <a:spcPct val="20000"/>
              </a:spcBef>
              <a:buClr>
                <a:srgbClr val="215383"/>
              </a:buClr>
            </a:pPr>
            <a:r>
              <a:rPr lang="de-DE" sz="1200" dirty="0">
                <a:cs typeface="Arial" pitchFamily="34" charset="0"/>
              </a:rPr>
              <a:t>Prove model behavior compliance (SLDV)</a:t>
            </a:r>
          </a:p>
        </p:txBody>
      </p:sp>
      <p:sp>
        <p:nvSpPr>
          <p:cNvPr id="83980" name="Line 17"/>
          <p:cNvSpPr>
            <a:spLocks noChangeShapeType="1"/>
          </p:cNvSpPr>
          <p:nvPr/>
        </p:nvSpPr>
        <p:spPr bwMode="auto">
          <a:xfrm>
            <a:off x="990600" y="3093795"/>
            <a:ext cx="511107" cy="695922"/>
          </a:xfrm>
          <a:prstGeom prst="line">
            <a:avLst/>
          </a:prstGeom>
          <a:noFill/>
          <a:ln w="9525">
            <a:solidFill>
              <a:srgbClr val="176338"/>
            </a:solidFill>
            <a:round/>
            <a:headEnd type="oval" w="med" len="med"/>
            <a:tailEnd type="oval" w="med" len="med"/>
          </a:ln>
        </p:spPr>
        <p:txBody>
          <a:bodyPr/>
          <a:lstStyle/>
          <a:p>
            <a:endParaRPr lang="en-US" sz="900"/>
          </a:p>
        </p:txBody>
      </p:sp>
      <p:sp>
        <p:nvSpPr>
          <p:cNvPr id="83981" name="Line 19"/>
          <p:cNvSpPr>
            <a:spLocks noChangeShapeType="1"/>
          </p:cNvSpPr>
          <p:nvPr/>
        </p:nvSpPr>
        <p:spPr bwMode="auto">
          <a:xfrm flipH="1">
            <a:off x="3891204" y="3008141"/>
            <a:ext cx="833195" cy="1336316"/>
          </a:xfrm>
          <a:prstGeom prst="line">
            <a:avLst/>
          </a:prstGeom>
          <a:noFill/>
          <a:ln w="9525">
            <a:solidFill>
              <a:srgbClr val="176338"/>
            </a:solidFill>
            <a:round/>
            <a:headEnd type="oval" w="med" len="med"/>
            <a:tailEnd type="oval" w="med" len="med"/>
          </a:ln>
        </p:spPr>
        <p:txBody>
          <a:bodyPr/>
          <a:lstStyle/>
          <a:p>
            <a:endParaRPr lang="en-US" sz="900"/>
          </a:p>
        </p:txBody>
      </p:sp>
      <p:pic>
        <p:nvPicPr>
          <p:cNvPr id="83982" name="Picture 14">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7176654" y="2432954"/>
            <a:ext cx="457200" cy="457200"/>
          </a:xfrm>
          <a:prstGeom prst="rect">
            <a:avLst/>
          </a:prstGeom>
          <a:noFill/>
          <a:ln w="9525">
            <a:noFill/>
            <a:miter lim="800000"/>
            <a:headEnd/>
            <a:tailEnd/>
          </a:ln>
        </p:spPr>
      </p:pic>
      <p:pic>
        <p:nvPicPr>
          <p:cNvPr id="83983" name="Picture 15">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124200" y="2317783"/>
            <a:ext cx="457200" cy="457200"/>
          </a:xfrm>
          <a:prstGeom prst="rect">
            <a:avLst/>
          </a:prstGeom>
          <a:noFill/>
          <a:ln w="9525">
            <a:noFill/>
            <a:miter lim="800000"/>
            <a:headEnd/>
            <a:tailEnd/>
          </a:ln>
        </p:spPr>
      </p:pic>
      <p:sp>
        <p:nvSpPr>
          <p:cNvPr id="18" name="Rectangle 18"/>
          <p:cNvSpPr>
            <a:spLocks noChangeArrowheads="1"/>
          </p:cNvSpPr>
          <p:nvPr/>
        </p:nvSpPr>
        <p:spPr bwMode="auto">
          <a:xfrm>
            <a:off x="1550966" y="6184258"/>
            <a:ext cx="1970567" cy="461665"/>
          </a:xfrm>
          <a:prstGeom prst="rect">
            <a:avLst/>
          </a:prstGeom>
          <a:solidFill>
            <a:schemeClr val="bg1"/>
          </a:solidFill>
          <a:ln w="19050">
            <a:solidFill>
              <a:srgbClr val="176338"/>
            </a:solidFill>
            <a:miter lim="800000"/>
            <a:headEnd/>
            <a:tailEnd/>
          </a:ln>
        </p:spPr>
        <p:txBody>
          <a:bodyPr wrap="square">
            <a:spAutoFit/>
          </a:bodyPr>
          <a:lstStyle/>
          <a:p>
            <a:pPr eaLnBrk="0" hangingPunct="0"/>
            <a:r>
              <a:rPr lang="de-DE" sz="1200" dirty="0">
                <a:latin typeface="Arial" pitchFamily="34" charset="0"/>
                <a:cs typeface="Arial" pitchFamily="34" charset="0"/>
              </a:rPr>
              <a:t>Simulink, Stateflow, </a:t>
            </a:r>
            <a:br>
              <a:rPr lang="de-DE" sz="1200" dirty="0">
                <a:latin typeface="Arial" pitchFamily="34" charset="0"/>
                <a:cs typeface="Arial" pitchFamily="34" charset="0"/>
              </a:rPr>
            </a:br>
            <a:r>
              <a:rPr lang="de-DE" sz="1200" dirty="0">
                <a:latin typeface="Arial" pitchFamily="34" charset="0"/>
                <a:cs typeface="Arial" pitchFamily="34" charset="0"/>
              </a:rPr>
              <a:t>Simulink Fixed Point</a:t>
            </a:r>
            <a:endParaRPr lang="en-US" sz="1200" dirty="0">
              <a:latin typeface="Arial" pitchFamily="34" charset="0"/>
              <a:cs typeface="Arial" pitchFamily="34" charset="0"/>
            </a:endParaRPr>
          </a:p>
        </p:txBody>
      </p:sp>
      <p:pic>
        <p:nvPicPr>
          <p:cNvPr id="20" name="Picture 20">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020492" y="6197600"/>
            <a:ext cx="457200" cy="457200"/>
          </a:xfrm>
          <a:prstGeom prst="rect">
            <a:avLst/>
          </a:prstGeom>
          <a:noFill/>
          <a:ln w="9525">
            <a:noFill/>
            <a:miter lim="800000"/>
            <a:headEnd/>
            <a:tailEnd/>
          </a:ln>
        </p:spPr>
      </p:pic>
      <p:sp>
        <p:nvSpPr>
          <p:cNvPr id="26" name="Line 22"/>
          <p:cNvSpPr>
            <a:spLocks noChangeShapeType="1"/>
          </p:cNvSpPr>
          <p:nvPr/>
        </p:nvSpPr>
        <p:spPr bwMode="auto">
          <a:xfrm>
            <a:off x="2378533" y="5928377"/>
            <a:ext cx="0" cy="245247"/>
          </a:xfrm>
          <a:prstGeom prst="line">
            <a:avLst/>
          </a:prstGeom>
          <a:noFill/>
          <a:ln w="9525">
            <a:solidFill>
              <a:srgbClr val="176338"/>
            </a:solidFill>
            <a:round/>
            <a:headEnd type="oval" w="med" len="med"/>
            <a:tailEnd type="oval" w="med" len="med"/>
          </a:ln>
        </p:spPr>
        <p:txBody>
          <a:bodyPr/>
          <a:lstStyle/>
          <a:p>
            <a:endParaRPr lang="en-US" sz="900"/>
          </a:p>
        </p:txBody>
      </p:sp>
      <p:sp>
        <p:nvSpPr>
          <p:cNvPr id="22" name="Rectangle 2"/>
          <p:cNvSpPr txBox="1">
            <a:spLocks noChangeArrowheads="1"/>
          </p:cNvSpPr>
          <p:nvPr/>
        </p:nvSpPr>
        <p:spPr>
          <a:xfrm>
            <a:off x="395224" y="333730"/>
            <a:ext cx="11339576" cy="580670"/>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de-DE" dirty="0">
                <a:solidFill>
                  <a:srgbClr val="0F5D3F"/>
                </a:solidFill>
                <a:latin typeface="+mj-lt"/>
                <a:ea typeface="+mn-ea"/>
                <a:cs typeface="+mn-cs"/>
              </a:rPr>
              <a:t>Model Verification Tools </a:t>
            </a:r>
            <a:endParaRPr lang="en-US" dirty="0">
              <a:solidFill>
                <a:srgbClr val="0F5D3F"/>
              </a:solidFill>
              <a:latin typeface="+mj-lt"/>
              <a:ea typeface="+mn-ea"/>
              <a:cs typeface="+mn-cs"/>
            </a:endParaRPr>
          </a:p>
        </p:txBody>
      </p:sp>
      <p:sp>
        <p:nvSpPr>
          <p:cNvPr id="17" name="Content Placeholder 15"/>
          <p:cNvSpPr txBox="1">
            <a:spLocks/>
          </p:cNvSpPr>
          <p:nvPr/>
        </p:nvSpPr>
        <p:spPr>
          <a:xfrm>
            <a:off x="7772400" y="854617"/>
            <a:ext cx="4297681" cy="5586020"/>
          </a:xfrm>
          <a:prstGeom prst="rect">
            <a:avLst/>
          </a:prstGeom>
        </p:spPr>
        <p:txBody>
          <a:bodyP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Early Ad-hoc Testing </a:t>
            </a:r>
          </a:p>
          <a:p>
            <a:pPr lvl="1"/>
            <a:r>
              <a:rPr lang="en-US" dirty="0"/>
              <a:t>Simulink</a:t>
            </a:r>
          </a:p>
          <a:p>
            <a:r>
              <a:rPr lang="en-US" dirty="0"/>
              <a:t>Trace to Requirements</a:t>
            </a:r>
          </a:p>
          <a:p>
            <a:pPr lvl="1"/>
            <a:r>
              <a:rPr lang="en-US" dirty="0"/>
              <a:t>SL </a:t>
            </a:r>
            <a:r>
              <a:rPr lang="en-US" dirty="0" err="1"/>
              <a:t>Reqs</a:t>
            </a:r>
            <a:r>
              <a:rPr lang="en-US" dirty="0"/>
              <a:t> </a:t>
            </a:r>
          </a:p>
          <a:p>
            <a:r>
              <a:rPr lang="en-US" dirty="0"/>
              <a:t>Model Advisor Checks</a:t>
            </a:r>
          </a:p>
          <a:p>
            <a:pPr lvl="1"/>
            <a:r>
              <a:rPr lang="en-US" dirty="0"/>
              <a:t>SL Check</a:t>
            </a:r>
          </a:p>
          <a:p>
            <a:r>
              <a:rPr lang="en-US" dirty="0"/>
              <a:t>Design Error Detection</a:t>
            </a:r>
          </a:p>
          <a:p>
            <a:pPr lvl="1"/>
            <a:r>
              <a:rPr lang="en-US" dirty="0"/>
              <a:t>SLDV</a:t>
            </a:r>
          </a:p>
          <a:p>
            <a:r>
              <a:rPr lang="en-US" dirty="0"/>
              <a:t>Testing by Simulation with Model Coverage</a:t>
            </a:r>
          </a:p>
          <a:p>
            <a:pPr lvl="1"/>
            <a:r>
              <a:rPr lang="en-US" dirty="0"/>
              <a:t>SL Test </a:t>
            </a:r>
          </a:p>
          <a:p>
            <a:pPr lvl="1"/>
            <a:r>
              <a:rPr lang="en-US" dirty="0"/>
              <a:t>SL Coverage</a:t>
            </a:r>
          </a:p>
          <a:p>
            <a:r>
              <a:rPr lang="en-US" dirty="0"/>
              <a:t>Property Proving</a:t>
            </a:r>
          </a:p>
          <a:p>
            <a:pPr lvl="1"/>
            <a:r>
              <a:rPr lang="en-US" dirty="0"/>
              <a:t>SLDV</a:t>
            </a:r>
          </a:p>
          <a:p>
            <a:pPr marL="0" indent="0">
              <a:buNone/>
            </a:pPr>
            <a:endParaRPr lang="en-US" dirty="0"/>
          </a:p>
        </p:txBody>
      </p:sp>
      <p:sp>
        <p:nvSpPr>
          <p:cNvPr id="21" name="Inhaltsplatzhalter 2"/>
          <p:cNvSpPr txBox="1">
            <a:spLocks/>
          </p:cNvSpPr>
          <p:nvPr/>
        </p:nvSpPr>
        <p:spPr>
          <a:xfrm>
            <a:off x="1094308" y="1610834"/>
            <a:ext cx="2944292" cy="294166"/>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Discover design errors at design time</a:t>
            </a:r>
          </a:p>
        </p:txBody>
      </p:sp>
      <p:sp>
        <p:nvSpPr>
          <p:cNvPr id="23" name="Rectangle 18">
            <a:extLst>
              <a:ext uri="{FF2B5EF4-FFF2-40B4-BE49-F238E27FC236}">
                <a16:creationId xmlns:a16="http://schemas.microsoft.com/office/drawing/2014/main" id="{F52F1027-D59A-4A0F-B6D9-5FB6287E7B2B}"/>
              </a:ext>
            </a:extLst>
          </p:cNvPr>
          <p:cNvSpPr>
            <a:spLocks noChangeArrowheads="1"/>
          </p:cNvSpPr>
          <p:nvPr/>
        </p:nvSpPr>
        <p:spPr bwMode="auto">
          <a:xfrm>
            <a:off x="4568751" y="6373644"/>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972368514"/>
      </p:ext>
    </p:extLst>
  </p:cSld>
  <p:clrMapOvr>
    <a:masterClrMapping/>
  </p:clrMapOvr>
  <p:transition advTm="34553"/>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397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9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98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978">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3978">
                                            <p:txEl>
                                              <p:pRg st="1" end="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98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397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398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xEl>
                                              <p:pRg st="4" end="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
                                            <p:txEl>
                                              <p:pRg st="5" end="5"/>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3979">
                                            <p:txEl>
                                              <p:pRg st="0" end="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xEl>
                                              <p:pRg st="6" end="6"/>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xEl>
                                              <p:pRg st="7" end="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3979">
                                            <p:txEl>
                                              <p:pRg st="1" end="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xEl>
                                              <p:pRg st="8" end="8"/>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7">
                                            <p:txEl>
                                              <p:pRg st="9" end="9"/>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3978">
                                            <p:txEl>
                                              <p:pRg st="2" end="2"/>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8">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xEl>
                                              <p:pRg st="10" end="10"/>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3978">
                                            <p:txEl>
                                              <p:pRg st="4" end="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7">
                                            <p:txEl>
                                              <p:pRg st="11" end="11"/>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7">
                                            <p:txEl>
                                              <p:pRg st="12" end="12"/>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83979">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8" grpId="0" animBg="1"/>
      <p:bldP spid="83979" grpId="0" animBg="1"/>
      <p:bldP spid="83980" grpId="0" animBg="1"/>
      <p:bldP spid="83981" grpId="0" animBg="1"/>
      <p:bldP spid="18" grpId="0" animBg="1"/>
      <p:bldP spid="26" grpId="0" animBg="1"/>
      <p:bldP spid="17" grpId="0" uiExpand="1" build="p"/>
      <p:bldP spid="23"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815252" y="4782499"/>
            <a:ext cx="16043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equivalence  tests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41" name="Group 40"/>
          <p:cNvGrpSpPr/>
          <p:nvPr/>
        </p:nvGrpSpPr>
        <p:grpSpPr>
          <a:xfrm>
            <a:off x="3321759" y="5459325"/>
            <a:ext cx="332096" cy="376553"/>
            <a:chOff x="4404519" y="5181600"/>
            <a:chExt cx="2133600" cy="1235149"/>
          </a:xfrm>
        </p:grpSpPr>
        <p:sp>
          <p:nvSpPr>
            <p:cNvPr id="42" name="Diagonal Stripe 41"/>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3" name="Diagonal Stripe 42"/>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2" name="Group 31"/>
          <p:cNvGrpSpPr/>
          <p:nvPr/>
        </p:nvGrpSpPr>
        <p:grpSpPr>
          <a:xfrm>
            <a:off x="8230627" y="3108442"/>
            <a:ext cx="332096" cy="376553"/>
            <a:chOff x="4404519" y="5181600"/>
            <a:chExt cx="2133600" cy="1235149"/>
          </a:xfrm>
        </p:grpSpPr>
        <p:sp>
          <p:nvSpPr>
            <p:cNvPr id="33" name="Diagonal Stripe 3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5" name="Diagonal Stripe 34"/>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40" name="Content Placeholder 3"/>
          <p:cNvSpPr txBox="1">
            <a:spLocks/>
          </p:cNvSpPr>
          <p:nvPr/>
        </p:nvSpPr>
        <p:spPr>
          <a:xfrm>
            <a:off x="5184184" y="4899365"/>
            <a:ext cx="6517627" cy="8156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000" dirty="0">
                <a:solidFill>
                  <a:srgbClr val="993200"/>
                </a:solidFill>
              </a:rPr>
              <a:t>Issues were identified and fixed with each test but …</a:t>
            </a:r>
          </a:p>
          <a:p>
            <a:pPr marL="0" indent="0" algn="ctr">
              <a:buNone/>
            </a:pPr>
            <a:r>
              <a:rPr lang="en-US" sz="2000" b="1" dirty="0">
                <a:solidFill>
                  <a:srgbClr val="993200"/>
                </a:solidFill>
              </a:rPr>
              <a:t>Field testing will show the algorithm still had issues</a:t>
            </a:r>
          </a:p>
          <a:p>
            <a:pPr algn="ctr"/>
            <a:endParaRPr lang="en-US" sz="1600" dirty="0">
              <a:solidFill>
                <a:srgbClr val="993200"/>
              </a:solidFill>
            </a:endParaRPr>
          </a:p>
        </p:txBody>
      </p:sp>
    </p:spTree>
    <p:extLst>
      <p:ext uri="{BB962C8B-B14F-4D97-AF65-F5344CB8AC3E}">
        <p14:creationId xmlns:p14="http://schemas.microsoft.com/office/powerpoint/2010/main" val="1750674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9" presetClass="emph" presetSubtype="0" fill="hold" nodeType="clickEffect">
                                  <p:stCondLst>
                                    <p:cond delay="0"/>
                                  </p:stCondLst>
                                  <p:childTnLst>
                                    <p:animClr clrSpc="rgb" dir="cw">
                                      <p:cBhvr override="childStyle">
                                        <p:cTn id="16" dur="500" fill="hold"/>
                                        <p:tgtEl>
                                          <p:spTgt spid="25">
                                            <p:txEl>
                                              <p:pRg st="0" end="0"/>
                                            </p:txEl>
                                          </p:spTgt>
                                        </p:tgtEl>
                                        <p:attrNameLst>
                                          <p:attrName>style.color</p:attrName>
                                        </p:attrNameLst>
                                      </p:cBhvr>
                                      <p:to>
                                        <a:srgbClr val="D27809"/>
                                      </p:to>
                                    </p:animClr>
                                    <p:animClr clrSpc="rgb" dir="cw">
                                      <p:cBhvr>
                                        <p:cTn id="17" dur="500" fill="hold"/>
                                        <p:tgtEl>
                                          <p:spTgt spid="25">
                                            <p:txEl>
                                              <p:pRg st="0" end="0"/>
                                            </p:txEl>
                                          </p:spTgt>
                                        </p:tgtEl>
                                        <p:attrNameLst>
                                          <p:attrName>fillcolor</p:attrName>
                                        </p:attrNameLst>
                                      </p:cBhvr>
                                      <p:to>
                                        <a:srgbClr val="D27809"/>
                                      </p:to>
                                    </p:animClr>
                                    <p:set>
                                      <p:cBhvr>
                                        <p:cTn id="18" dur="500" fill="hold"/>
                                        <p:tgtEl>
                                          <p:spTgt spid="25">
                                            <p:txEl>
                                              <p:pRg st="0" end="0"/>
                                            </p:txEl>
                                          </p:spTgt>
                                        </p:tgtEl>
                                        <p:attrNameLst>
                                          <p:attrName>fill.type</p:attrName>
                                        </p:attrNameLst>
                                      </p:cBhvr>
                                      <p:to>
                                        <p:strVal val="solid"/>
                                      </p:to>
                                    </p:set>
                                    <p:set>
                                      <p:cBhvr>
                                        <p:cTn id="19" dur="500" fill="hold"/>
                                        <p:tgtEl>
                                          <p:spTgt spid="25">
                                            <p:txEl>
                                              <p:pRg st="0" end="0"/>
                                            </p:txEl>
                                          </p:spTgt>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40">
                                            <p:txEl>
                                              <p:pRg st="0" end="0"/>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4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build="allAtOnce"/>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613589" y="2688460"/>
            <a:ext cx="1649104" cy="1015663"/>
          </a:xfrm>
          <a:prstGeom prst="rect">
            <a:avLst/>
          </a:prstGeom>
          <a:noFill/>
        </p:spPr>
        <p:txBody>
          <a:bodyPr wrap="square" rtlCol="0">
            <a:spAutoFit/>
          </a:bodyPr>
          <a:lstStyle/>
          <a:p>
            <a:r>
              <a:rPr lang="en-US" sz="2000" dirty="0">
                <a:latin typeface="Arial" pitchFamily="34" charset="0"/>
                <a:cs typeface="Arial" pitchFamily="34" charset="0"/>
              </a:rPr>
              <a:t>Functional  &amp; structural tests</a:t>
            </a:r>
          </a:p>
        </p:txBody>
      </p:sp>
      <p:sp>
        <p:nvSpPr>
          <p:cNvPr id="22" name="TextBox 21"/>
          <p:cNvSpPr txBox="1"/>
          <p:nvPr/>
        </p:nvSpPr>
        <p:spPr>
          <a:xfrm>
            <a:off x="3948551" y="3729120"/>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4" name="TextBox 23"/>
          <p:cNvSpPr txBox="1"/>
          <p:nvPr/>
        </p:nvSpPr>
        <p:spPr>
          <a:xfrm>
            <a:off x="7723091" y="2081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a:t>
            </a:r>
            <a:r>
              <a:rPr lang="en-US" sz="2000" dirty="0" err="1">
                <a:latin typeface="Arial" pitchFamily="34" charset="0"/>
                <a:cs typeface="Arial" pitchFamily="34" charset="0"/>
              </a:rPr>
              <a:t>equiv</a:t>
            </a:r>
            <a:r>
              <a:rPr lang="en-US" sz="2000" dirty="0">
                <a:latin typeface="Arial" pitchFamily="34" charset="0"/>
                <a:cs typeface="Arial" pitchFamily="34" charset="0"/>
              </a:rPr>
              <a:t> &amp; integration checks</a:t>
            </a:r>
          </a:p>
        </p:txBody>
      </p:sp>
      <p:sp>
        <p:nvSpPr>
          <p:cNvPr id="25" name="TextBox 24"/>
          <p:cNvSpPr txBox="1"/>
          <p:nvPr/>
        </p:nvSpPr>
        <p:spPr>
          <a:xfrm>
            <a:off x="9579212" y="1997803"/>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521010" y="4708980"/>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801098" y="3526955"/>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585743">
            <a:off x="5416023" y="2573634"/>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7520474" y="1919987"/>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885195">
            <a:off x="10035075" y="166219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3" name="Group 22"/>
          <p:cNvGrpSpPr/>
          <p:nvPr/>
        </p:nvGrpSpPr>
        <p:grpSpPr>
          <a:xfrm>
            <a:off x="4882154" y="4405947"/>
            <a:ext cx="332096" cy="376553"/>
            <a:chOff x="4404519" y="5181600"/>
            <a:chExt cx="2133600" cy="1235149"/>
          </a:xfrm>
        </p:grpSpPr>
        <p:sp>
          <p:nvSpPr>
            <p:cNvPr id="26" name="Diagonal Stripe 2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7" name="Diagonal Stripe 2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8" name="Group 27"/>
          <p:cNvGrpSpPr/>
          <p:nvPr/>
        </p:nvGrpSpPr>
        <p:grpSpPr>
          <a:xfrm>
            <a:off x="6436795" y="3609347"/>
            <a:ext cx="332096" cy="376553"/>
            <a:chOff x="4404519" y="5181600"/>
            <a:chExt cx="2133600" cy="1235149"/>
          </a:xfrm>
        </p:grpSpPr>
        <p:sp>
          <p:nvSpPr>
            <p:cNvPr id="29" name="Diagonal Stripe 2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1" name="Diagonal Stripe 3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2" name="Group 31"/>
          <p:cNvGrpSpPr/>
          <p:nvPr/>
        </p:nvGrpSpPr>
        <p:grpSpPr>
          <a:xfrm>
            <a:off x="8230627" y="3108442"/>
            <a:ext cx="332096" cy="376553"/>
            <a:chOff x="4404519" y="5181600"/>
            <a:chExt cx="2133600" cy="1235149"/>
          </a:xfrm>
        </p:grpSpPr>
        <p:sp>
          <p:nvSpPr>
            <p:cNvPr id="33" name="Diagonal Stripe 3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5" name="Diagonal Stripe 34"/>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40" name="TextBox 39"/>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44" name="Group 43"/>
          <p:cNvGrpSpPr/>
          <p:nvPr/>
        </p:nvGrpSpPr>
        <p:grpSpPr>
          <a:xfrm>
            <a:off x="3616454" y="5517434"/>
            <a:ext cx="332097" cy="376554"/>
            <a:chOff x="4404515" y="5181599"/>
            <a:chExt cx="2133607" cy="1235152"/>
          </a:xfrm>
        </p:grpSpPr>
        <p:sp>
          <p:nvSpPr>
            <p:cNvPr id="45" name="Diagonal Stripe 44"/>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6" name="Diagonal Stripe 45"/>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286764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25">
                                            <p:txEl>
                                              <p:pRg st="0" end="0"/>
                                            </p:txEl>
                                          </p:spTgt>
                                        </p:tgtEl>
                                        <p:attrNameLst>
                                          <p:attrName>style.color</p:attrName>
                                        </p:attrNameLst>
                                      </p:cBhvr>
                                      <p:to>
                                        <a:srgbClr val="D27809"/>
                                      </p:to>
                                    </p:animClr>
                                    <p:animClr clrSpc="rgb" dir="cw">
                                      <p:cBhvr>
                                        <p:cTn id="11" dur="500" fill="hold"/>
                                        <p:tgtEl>
                                          <p:spTgt spid="25">
                                            <p:txEl>
                                              <p:pRg st="0" end="0"/>
                                            </p:txEl>
                                          </p:spTgt>
                                        </p:tgtEl>
                                        <p:attrNameLst>
                                          <p:attrName>fillcolor</p:attrName>
                                        </p:attrNameLst>
                                      </p:cBhvr>
                                      <p:to>
                                        <a:srgbClr val="D27809"/>
                                      </p:to>
                                    </p:animClr>
                                    <p:set>
                                      <p:cBhvr>
                                        <p:cTn id="12" dur="500" fill="hold"/>
                                        <p:tgtEl>
                                          <p:spTgt spid="25">
                                            <p:txEl>
                                              <p:pRg st="0" end="0"/>
                                            </p:txEl>
                                          </p:spTgt>
                                        </p:tgtEl>
                                        <p:attrNameLst>
                                          <p:attrName>fill.type</p:attrName>
                                        </p:attrNameLst>
                                      </p:cBhvr>
                                      <p:to>
                                        <p:strVal val="solid"/>
                                      </p:to>
                                    </p:set>
                                    <p:set>
                                      <p:cBhvr>
                                        <p:cTn id="13" dur="500" fill="hold"/>
                                        <p:tgtEl>
                                          <p:spTgt spid="25">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44500" y="323017"/>
            <a:ext cx="10769600" cy="990600"/>
          </a:xfrm>
        </p:spPr>
        <p:txBody>
          <a:bodyPr/>
          <a:lstStyle/>
          <a:p>
            <a:r>
              <a:rPr lang="en-US" dirty="0"/>
              <a:t>Field Test Results:</a:t>
            </a:r>
            <a:br>
              <a:rPr lang="en-US" dirty="0"/>
            </a:br>
            <a:r>
              <a:rPr lang="en-US" dirty="0"/>
              <a:t>Has something like this happened to you? </a:t>
            </a:r>
          </a:p>
        </p:txBody>
      </p:sp>
      <p:sp>
        <p:nvSpPr>
          <p:cNvPr id="5" name="TextBox 4"/>
          <p:cNvSpPr txBox="1"/>
          <p:nvPr/>
        </p:nvSpPr>
        <p:spPr>
          <a:xfrm>
            <a:off x="838200" y="1391483"/>
            <a:ext cx="9982200" cy="4247317"/>
          </a:xfrm>
          <a:prstGeom prst="rect">
            <a:avLst/>
          </a:prstGeom>
          <a:solidFill>
            <a:schemeClr val="accent5">
              <a:lumMod val="20000"/>
              <a:lumOff val="80000"/>
            </a:schemeClr>
          </a:solidFill>
          <a:ln>
            <a:solidFill>
              <a:schemeClr val="bg2">
                <a:lumMod val="25000"/>
              </a:schemeClr>
            </a:solidFill>
          </a:ln>
          <a:effectLst>
            <a:outerShdw blurRad="50800" dist="38100" dir="2700000" algn="tl" rotWithShape="0">
              <a:prstClr val="black">
                <a:alpha val="40000"/>
              </a:prstClr>
            </a:outerShdw>
          </a:effectLst>
        </p:spPr>
        <p:txBody>
          <a:bodyPr wrap="square" rtlCol="0">
            <a:spAutoFit/>
          </a:bodyPr>
          <a:lstStyle/>
          <a:p>
            <a:r>
              <a:rPr lang="en-US" b="1" dirty="0"/>
              <a:t>From:</a:t>
            </a:r>
            <a:r>
              <a:rPr lang="en-US" dirty="0"/>
              <a:t> Larry </a:t>
            </a:r>
            <a:r>
              <a:rPr lang="en-US" dirty="0" err="1"/>
              <a:t>Findebug</a:t>
            </a:r>
            <a:r>
              <a:rPr lang="en-US" dirty="0"/>
              <a:t> </a:t>
            </a:r>
            <a:br>
              <a:rPr lang="en-US" dirty="0"/>
            </a:br>
            <a:r>
              <a:rPr lang="en-US" b="1" dirty="0"/>
              <a:t>Sent:</a:t>
            </a:r>
            <a:r>
              <a:rPr lang="en-US" dirty="0"/>
              <a:t> Monday, March 2, 2015 9:29 PM</a:t>
            </a:r>
            <a:br>
              <a:rPr lang="en-US" dirty="0"/>
            </a:br>
            <a:r>
              <a:rPr lang="en-US" b="1" dirty="0"/>
              <a:t>To:</a:t>
            </a:r>
            <a:r>
              <a:rPr lang="en-US" dirty="0"/>
              <a:t> Chuck Olosky</a:t>
            </a:r>
            <a:br>
              <a:rPr lang="en-US" dirty="0"/>
            </a:br>
            <a:r>
              <a:rPr lang="en-US" b="1" dirty="0"/>
              <a:t>Subject:</a:t>
            </a:r>
            <a:r>
              <a:rPr lang="en-US" dirty="0"/>
              <a:t> </a:t>
            </a:r>
            <a:r>
              <a:rPr lang="en-US" b="1" dirty="0"/>
              <a:t>Cruise Control Target Speed Issue</a:t>
            </a:r>
          </a:p>
          <a:p>
            <a:r>
              <a:rPr lang="en-US" dirty="0"/>
              <a:t> </a:t>
            </a:r>
          </a:p>
          <a:p>
            <a:r>
              <a:rPr lang="en-US" dirty="0"/>
              <a:t>I ran into an unexpected issue with the new Cruise Control feature during vehicle testing.</a:t>
            </a:r>
          </a:p>
          <a:p>
            <a:r>
              <a:rPr lang="en-US" dirty="0"/>
              <a:t> </a:t>
            </a:r>
            <a:endParaRPr lang="en-US" b="1" dirty="0"/>
          </a:p>
          <a:p>
            <a:r>
              <a:rPr lang="en-US" b="1" dirty="0"/>
              <a:t>While going downhill, random target speed increases with “reduce speed” button</a:t>
            </a:r>
          </a:p>
          <a:p>
            <a:pPr marL="800100" lvl="1" indent="-342900">
              <a:buFont typeface="+mj-lt"/>
              <a:buAutoNum type="alphaLcParenR"/>
            </a:pPr>
            <a:r>
              <a:rPr lang="en-US" dirty="0"/>
              <a:t>I set the target speed while going downhill on the track going around 40 mph   </a:t>
            </a:r>
          </a:p>
          <a:p>
            <a:pPr marL="800100" lvl="1" indent="-342900">
              <a:buFont typeface="+mj-lt"/>
              <a:buAutoNum type="alphaLcParenR"/>
            </a:pPr>
            <a:r>
              <a:rPr lang="en-US" dirty="0"/>
              <a:t>While pulsing the “reduce speed” button, target speed reduced to 20 mph limit </a:t>
            </a:r>
          </a:p>
          <a:p>
            <a:pPr marL="800100" lvl="1" indent="-342900">
              <a:buFont typeface="+mj-lt"/>
              <a:buAutoNum type="alphaLcParenR"/>
            </a:pPr>
            <a:r>
              <a:rPr lang="en-US" dirty="0"/>
              <a:t>Next time I hit “reduce speed”, it </a:t>
            </a:r>
            <a:r>
              <a:rPr lang="en-US" u="sng" dirty="0"/>
              <a:t>increased</a:t>
            </a:r>
            <a:r>
              <a:rPr lang="en-US" dirty="0"/>
              <a:t> the target speed from 20 mph to 33 mph  </a:t>
            </a:r>
          </a:p>
          <a:p>
            <a:pPr marL="800100" lvl="1" indent="-342900">
              <a:buFont typeface="+mj-lt"/>
              <a:buAutoNum type="alphaLcParenR"/>
            </a:pPr>
            <a:r>
              <a:rPr lang="en-US" dirty="0"/>
              <a:t>Another time it increased the target speed from 20 mph to 29 mph </a:t>
            </a:r>
          </a:p>
          <a:p>
            <a:pPr marL="342900" indent="-342900">
              <a:buFont typeface="+mj-lt"/>
              <a:buAutoNum type="arabicPeriod"/>
            </a:pPr>
            <a:endParaRPr lang="en-US" dirty="0"/>
          </a:p>
          <a:p>
            <a:pPr lvl="0"/>
            <a:r>
              <a:rPr lang="en-US" dirty="0"/>
              <a:t>Hopefully we can fix this issue quickly. These issues that don’t repeat themselves can be hard to find.  Let me know if I can help.   ---Larry F</a:t>
            </a:r>
            <a:endParaRPr lang="en-US" dirty="0">
              <a:latin typeface="Arial" pitchFamily="34" charset="0"/>
              <a:cs typeface="Arial" pitchFamily="34" charset="0"/>
            </a:endParaRPr>
          </a:p>
        </p:txBody>
      </p:sp>
      <p:sp>
        <p:nvSpPr>
          <p:cNvPr id="6" name="TextBox 5"/>
          <p:cNvSpPr txBox="1"/>
          <p:nvPr/>
        </p:nvSpPr>
        <p:spPr>
          <a:xfrm>
            <a:off x="444500" y="5943600"/>
            <a:ext cx="11061700" cy="461665"/>
          </a:xfrm>
          <a:prstGeom prst="rect">
            <a:avLst/>
          </a:prstGeom>
          <a:noFill/>
        </p:spPr>
        <p:txBody>
          <a:bodyPr wrap="square" rtlCol="0">
            <a:spAutoFit/>
          </a:bodyPr>
          <a:lstStyle/>
          <a:p>
            <a:pPr marL="401638" indent="-401638" algn="ctr"/>
            <a:r>
              <a:rPr lang="en-US" sz="2400" b="1" i="1" dirty="0"/>
              <a:t>While going downhill, target speed increases with “reduce speed” button</a:t>
            </a:r>
          </a:p>
        </p:txBody>
      </p:sp>
    </p:spTree>
    <p:extLst>
      <p:ext uri="{BB962C8B-B14F-4D97-AF65-F5344CB8AC3E}">
        <p14:creationId xmlns:p14="http://schemas.microsoft.com/office/powerpoint/2010/main" val="733706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 Tests Uncover Issue</a:t>
            </a:r>
          </a:p>
        </p:txBody>
      </p:sp>
      <p:sp>
        <p:nvSpPr>
          <p:cNvPr id="3" name="Content Placeholder 2"/>
          <p:cNvSpPr>
            <a:spLocks noGrp="1"/>
          </p:cNvSpPr>
          <p:nvPr>
            <p:ph idx="1"/>
          </p:nvPr>
        </p:nvSpPr>
        <p:spPr/>
        <p:txBody>
          <a:bodyPr/>
          <a:lstStyle/>
          <a:p>
            <a:pPr marL="0" indent="0">
              <a:buNone/>
            </a:pPr>
            <a:r>
              <a:rPr lang="en-US" b="1" dirty="0"/>
              <a:t>Problem: </a:t>
            </a:r>
            <a:r>
              <a:rPr lang="en-US" dirty="0"/>
              <a:t>While going downhill, target speed increases with “reduce speed” button and assumes random values</a:t>
            </a:r>
          </a:p>
          <a:p>
            <a:pPr marL="0" indent="0">
              <a:buNone/>
            </a:pPr>
            <a:endParaRPr lang="en-US" dirty="0"/>
          </a:p>
          <a:p>
            <a:r>
              <a:rPr lang="en-US" dirty="0"/>
              <a:t>Functional tests pass for model</a:t>
            </a:r>
          </a:p>
          <a:p>
            <a:endParaRPr lang="en-US" dirty="0"/>
          </a:p>
          <a:p>
            <a:r>
              <a:rPr lang="en-US" dirty="0"/>
              <a:t>Completely tested the model (100% coverage achieved)</a:t>
            </a:r>
          </a:p>
          <a:p>
            <a:endParaRPr lang="en-US" dirty="0"/>
          </a:p>
          <a:p>
            <a:r>
              <a:rPr lang="en-US" dirty="0"/>
              <a:t>Nominal signal and parameter values worked in simulation</a:t>
            </a:r>
          </a:p>
          <a:p>
            <a:pPr marL="0" indent="0">
              <a:buNone/>
            </a:pPr>
            <a:endParaRPr lang="en-US" dirty="0"/>
          </a:p>
        </p:txBody>
      </p:sp>
    </p:spTree>
    <p:extLst>
      <p:ext uri="{BB962C8B-B14F-4D97-AF65-F5344CB8AC3E}">
        <p14:creationId xmlns:p14="http://schemas.microsoft.com/office/powerpoint/2010/main" val="3129813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1143000"/>
            <a:ext cx="10439400" cy="5447645"/>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Reproduce field issue in Simulink</a:t>
            </a:r>
          </a:p>
          <a:p>
            <a:pPr marL="800969" lvl="1" indent="-343769">
              <a:buFont typeface="Arial" panose="020B0604020202020204" pitchFamily="34" charset="0"/>
              <a:buChar char="•"/>
            </a:pPr>
            <a:r>
              <a:rPr lang="en-US" sz="2200" dirty="0">
                <a:latin typeface="Arial" pitchFamily="34" charset="0"/>
                <a:cs typeface="Arial" pitchFamily="34" charset="0"/>
              </a:rPr>
              <a:t>Use field calibration values</a:t>
            </a:r>
          </a:p>
          <a:p>
            <a:pPr marL="800969" lvl="1" indent="-343769">
              <a:buFont typeface="Arial" panose="020B0604020202020204" pitchFamily="34" charset="0"/>
              <a:buChar char="•"/>
            </a:pPr>
            <a:r>
              <a:rPr lang="en-US" sz="2200" dirty="0">
                <a:latin typeface="Arial" pitchFamily="34" charset="0"/>
                <a:cs typeface="Arial" pitchFamily="34" charset="0"/>
              </a:rPr>
              <a:t>Set inputs manually or replay data if it exists </a:t>
            </a:r>
          </a:p>
          <a:p>
            <a:pPr marL="800969" lvl="1"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But this is just “one” more test case that covers a subset of all possible input ranges, sequences and calibration values</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Already have requirements based test vectors, 100% coverage, and all passed</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How do I know that this will not happen with a different set of conditions?</a:t>
            </a:r>
          </a:p>
          <a:p>
            <a:pPr marL="800969" lvl="1" indent="-343769">
              <a:buFont typeface="Arial" panose="020B0604020202020204" pitchFamily="34" charset="0"/>
              <a:buChar char="•"/>
            </a:pPr>
            <a:r>
              <a:rPr lang="en-US" sz="2200" dirty="0">
                <a:latin typeface="Arial" pitchFamily="34" charset="0"/>
                <a:cs typeface="Arial" pitchFamily="34" charset="0"/>
              </a:rPr>
              <a:t>Road conditions</a:t>
            </a:r>
          </a:p>
          <a:p>
            <a:pPr marL="800969" lvl="1" indent="-343769">
              <a:buFont typeface="Arial" panose="020B0604020202020204" pitchFamily="34" charset="0"/>
              <a:buChar char="•"/>
            </a:pPr>
            <a:r>
              <a:rPr lang="en-US" sz="2200" dirty="0">
                <a:latin typeface="Arial" pitchFamily="34" charset="0"/>
                <a:cs typeface="Arial" pitchFamily="34" charset="0"/>
              </a:rPr>
              <a:t>Driver inputs</a:t>
            </a:r>
          </a:p>
          <a:p>
            <a:pPr marL="800969" lvl="1" indent="-343769">
              <a:buFont typeface="Arial" panose="020B0604020202020204" pitchFamily="34" charset="0"/>
              <a:buChar char="•"/>
            </a:pPr>
            <a:r>
              <a:rPr lang="en-US" sz="2200" dirty="0">
                <a:latin typeface="Arial" pitchFamily="34" charset="0"/>
                <a:cs typeface="Arial" pitchFamily="34" charset="0"/>
              </a:rPr>
              <a:t>Calibration values</a:t>
            </a:r>
          </a:p>
          <a:p>
            <a:pPr marL="800969" lvl="1" indent="-343769">
              <a:buFont typeface="Arial" panose="020B0604020202020204" pitchFamily="34" charset="0"/>
              <a:buChar char="•"/>
            </a:pPr>
            <a:r>
              <a:rPr lang="en-US" sz="2200" dirty="0">
                <a:latin typeface="Arial" pitchFamily="34" charset="0"/>
                <a:cs typeface="Arial" pitchFamily="34" charset="0"/>
              </a:rPr>
              <a:t>Sequence of events</a:t>
            </a:r>
          </a:p>
        </p:txBody>
      </p:sp>
      <p:sp>
        <p:nvSpPr>
          <p:cNvPr id="2" name="Title 1"/>
          <p:cNvSpPr>
            <a:spLocks noGrp="1"/>
          </p:cNvSpPr>
          <p:nvPr>
            <p:ph type="title"/>
          </p:nvPr>
        </p:nvSpPr>
        <p:spPr>
          <a:xfrm>
            <a:off x="533400" y="381000"/>
            <a:ext cx="8077200" cy="609600"/>
          </a:xfrm>
        </p:spPr>
        <p:txBody>
          <a:bodyPr/>
          <a:lstStyle/>
          <a:p>
            <a:r>
              <a:rPr lang="en-US" dirty="0"/>
              <a:t>How can debug the issues found in the field? </a:t>
            </a:r>
          </a:p>
        </p:txBody>
      </p:sp>
    </p:spTree>
    <p:extLst>
      <p:ext uri="{BB962C8B-B14F-4D97-AF65-F5344CB8AC3E}">
        <p14:creationId xmlns:p14="http://schemas.microsoft.com/office/powerpoint/2010/main" val="1966682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stretch>
            <a:fillRect/>
          </a:stretch>
        </p:blipFill>
        <p:spPr>
          <a:xfrm>
            <a:off x="1302328" y="1009485"/>
            <a:ext cx="9387070" cy="4199304"/>
          </a:xfrm>
          <a:prstGeom prst="rect">
            <a:avLst/>
          </a:prstGeom>
        </p:spPr>
      </p:pic>
      <p:sp>
        <p:nvSpPr>
          <p:cNvPr id="3" name="Content Placeholder 2"/>
          <p:cNvSpPr>
            <a:spLocks noGrp="1"/>
          </p:cNvSpPr>
          <p:nvPr>
            <p:ph idx="1"/>
          </p:nvPr>
        </p:nvSpPr>
        <p:spPr>
          <a:xfrm>
            <a:off x="2020020" y="5291917"/>
            <a:ext cx="7782072" cy="1431002"/>
          </a:xfrm>
        </p:spPr>
        <p:txBody>
          <a:bodyPr/>
          <a:lstStyle/>
          <a:p>
            <a:r>
              <a:rPr lang="en-US" sz="1800" dirty="0"/>
              <a:t>Construct a model of field issue for </a:t>
            </a:r>
            <a:r>
              <a:rPr lang="en-US" sz="1800" b="1" dirty="0">
                <a:solidFill>
                  <a:schemeClr val="accent4"/>
                </a:solidFill>
              </a:rPr>
              <a:t>Simulink Design Verifier</a:t>
            </a:r>
          </a:p>
          <a:p>
            <a:r>
              <a:rPr lang="en-US" sz="1800" dirty="0"/>
              <a:t>Constrain inputs to represent field issue</a:t>
            </a:r>
          </a:p>
          <a:p>
            <a:r>
              <a:rPr lang="en-US" sz="1800" dirty="0"/>
              <a:t>Create model of field issue behavior</a:t>
            </a:r>
          </a:p>
          <a:p>
            <a:r>
              <a:rPr lang="en-US" sz="1800" dirty="0"/>
              <a:t>Ask tool to prove whether errant condition can occur</a:t>
            </a:r>
          </a:p>
          <a:p>
            <a:endParaRPr lang="en-US" sz="1800" dirty="0"/>
          </a:p>
        </p:txBody>
      </p:sp>
      <p:sp>
        <p:nvSpPr>
          <p:cNvPr id="2" name="Title 1"/>
          <p:cNvSpPr>
            <a:spLocks noGrp="1"/>
          </p:cNvSpPr>
          <p:nvPr>
            <p:ph type="title"/>
          </p:nvPr>
        </p:nvSpPr>
        <p:spPr>
          <a:xfrm>
            <a:off x="387929" y="320887"/>
            <a:ext cx="10742957" cy="616382"/>
          </a:xfrm>
        </p:spPr>
        <p:txBody>
          <a:bodyPr/>
          <a:lstStyle/>
          <a:p>
            <a:r>
              <a:rPr lang="en-US" dirty="0"/>
              <a:t>Use Model-Based Design to Reproduce Field Issue…</a:t>
            </a:r>
          </a:p>
        </p:txBody>
      </p:sp>
      <p:sp>
        <p:nvSpPr>
          <p:cNvPr id="20" name="Rounded Rectangle 19"/>
          <p:cNvSpPr/>
          <p:nvPr/>
        </p:nvSpPr>
        <p:spPr>
          <a:xfrm>
            <a:off x="2445329" y="1071831"/>
            <a:ext cx="2362199" cy="27432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21" name="Rounded Rectangle 20"/>
          <p:cNvSpPr/>
          <p:nvPr/>
        </p:nvSpPr>
        <p:spPr>
          <a:xfrm>
            <a:off x="8769927" y="2265218"/>
            <a:ext cx="1869803" cy="2819400"/>
          </a:xfrm>
          <a:prstGeom prst="roundRect">
            <a:avLst>
              <a:gd name="adj" fmla="val 10123"/>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936188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0" grpId="0" animBg="1"/>
      <p:bldP spid="21"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5715000" y="1529583"/>
            <a:ext cx="6287739" cy="4978947"/>
          </a:xfrm>
          <a:prstGeom prst="rect">
            <a:avLst/>
          </a:prstGeom>
        </p:spPr>
      </p:pic>
      <p:sp>
        <p:nvSpPr>
          <p:cNvPr id="2" name="Title 1"/>
          <p:cNvSpPr>
            <a:spLocks noGrp="1"/>
          </p:cNvSpPr>
          <p:nvPr>
            <p:ph type="title"/>
          </p:nvPr>
        </p:nvSpPr>
        <p:spPr>
          <a:xfrm>
            <a:off x="464366" y="293355"/>
            <a:ext cx="10742957" cy="990600"/>
          </a:xfrm>
        </p:spPr>
        <p:txBody>
          <a:bodyPr/>
          <a:lstStyle/>
          <a:p>
            <a:pPr lvl="0"/>
            <a:r>
              <a:rPr lang="en-US" dirty="0"/>
              <a:t>Field Issue Behavior Model  </a:t>
            </a:r>
            <a:br>
              <a:rPr lang="en-US" sz="3200" dirty="0"/>
            </a:br>
            <a:r>
              <a:rPr lang="en-US" b="0" dirty="0">
                <a:solidFill>
                  <a:schemeClr val="accent4"/>
                </a:solidFill>
              </a:rPr>
              <a:t>Target speed increases with “reduce speed” button</a:t>
            </a:r>
            <a:endParaRPr lang="en-US" sz="3200" b="0" dirty="0">
              <a:solidFill>
                <a:schemeClr val="accent4"/>
              </a:solidFill>
            </a:endParaRPr>
          </a:p>
        </p:txBody>
      </p:sp>
      <p:sp>
        <p:nvSpPr>
          <p:cNvPr id="3" name="Content Placeholder 2"/>
          <p:cNvSpPr>
            <a:spLocks noGrp="1"/>
          </p:cNvSpPr>
          <p:nvPr>
            <p:ph idx="1"/>
          </p:nvPr>
        </p:nvSpPr>
        <p:spPr>
          <a:xfrm>
            <a:off x="304800" y="1733057"/>
            <a:ext cx="4872426" cy="4572000"/>
          </a:xfrm>
        </p:spPr>
        <p:txBody>
          <a:bodyPr/>
          <a:lstStyle/>
          <a:p>
            <a:pPr marL="400050">
              <a:buFont typeface="+mj-lt"/>
              <a:buAutoNum type="alphaLcParenR"/>
            </a:pPr>
            <a:r>
              <a:rPr lang="en-US" i="1" dirty="0"/>
              <a:t>I set the target speed to the vehicle speed (40 mph) while going downhill on the track   </a:t>
            </a:r>
          </a:p>
          <a:p>
            <a:pPr marL="400050">
              <a:buFont typeface="+mj-lt"/>
              <a:buAutoNum type="alphaLcParenR"/>
            </a:pPr>
            <a:r>
              <a:rPr lang="en-US" i="1" dirty="0"/>
              <a:t>I was pulsing the “reduce speed” button until it decreased the target speed to the 20 mph limit </a:t>
            </a:r>
          </a:p>
          <a:p>
            <a:pPr marL="400050">
              <a:buFont typeface="+mj-lt"/>
              <a:buAutoNum type="alphaLcParenR"/>
            </a:pPr>
            <a:r>
              <a:rPr lang="en-US" i="1" dirty="0"/>
              <a:t>The next time I hit the “reduce speed” button it </a:t>
            </a:r>
            <a:r>
              <a:rPr lang="en-US" i="1" u="sng" dirty="0"/>
              <a:t>increased</a:t>
            </a:r>
            <a:r>
              <a:rPr lang="en-US" i="1" dirty="0"/>
              <a:t> the target speed from 20 mph to 33 mph  </a:t>
            </a:r>
          </a:p>
        </p:txBody>
      </p:sp>
      <p:sp>
        <p:nvSpPr>
          <p:cNvPr id="4" name="Rounded Rectangle 3"/>
          <p:cNvSpPr/>
          <p:nvPr/>
        </p:nvSpPr>
        <p:spPr>
          <a:xfrm>
            <a:off x="5623719" y="1404924"/>
            <a:ext cx="3733800" cy="1676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7" name="Rounded Rectangle 6"/>
          <p:cNvSpPr/>
          <p:nvPr/>
        </p:nvSpPr>
        <p:spPr>
          <a:xfrm>
            <a:off x="5644740" y="3123152"/>
            <a:ext cx="3733800" cy="1295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8" name="Rounded Rectangle 7"/>
          <p:cNvSpPr/>
          <p:nvPr/>
        </p:nvSpPr>
        <p:spPr>
          <a:xfrm>
            <a:off x="5649995" y="4867645"/>
            <a:ext cx="3733800" cy="11234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Tree>
    <p:extLst>
      <p:ext uri="{BB962C8B-B14F-4D97-AF65-F5344CB8AC3E}">
        <p14:creationId xmlns:p14="http://schemas.microsoft.com/office/powerpoint/2010/main" val="14474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Proving Strategy Settings</a:t>
            </a:r>
          </a:p>
        </p:txBody>
      </p:sp>
      <p:sp>
        <p:nvSpPr>
          <p:cNvPr id="3" name="Content Placeholder 2"/>
          <p:cNvSpPr>
            <a:spLocks noGrp="1"/>
          </p:cNvSpPr>
          <p:nvPr>
            <p:ph idx="1"/>
          </p:nvPr>
        </p:nvSpPr>
        <p:spPr>
          <a:xfrm>
            <a:off x="1828800" y="1066800"/>
            <a:ext cx="8458200" cy="5410200"/>
          </a:xfrm>
        </p:spPr>
        <p:txBody>
          <a:bodyPr/>
          <a:lstStyle/>
          <a:p>
            <a:pPr>
              <a:lnSpc>
                <a:spcPct val="150000"/>
              </a:lnSpc>
            </a:pPr>
            <a:r>
              <a:rPr lang="en-US" sz="2000" dirty="0"/>
              <a:t>Prove</a:t>
            </a:r>
          </a:p>
          <a:p>
            <a:pPr lvl="1">
              <a:lnSpc>
                <a:spcPct val="150000"/>
              </a:lnSpc>
            </a:pPr>
            <a:r>
              <a:rPr lang="en-US" sz="1800" dirty="0"/>
              <a:t>Performs property proofs</a:t>
            </a:r>
          </a:p>
          <a:p>
            <a:pPr lvl="1">
              <a:lnSpc>
                <a:spcPct val="150000"/>
              </a:lnSpc>
            </a:pPr>
            <a:r>
              <a:rPr lang="en-US" altLang="en-US" sz="1800" dirty="0">
                <a:solidFill>
                  <a:srgbClr val="000000"/>
                </a:solidFill>
                <a:latin typeface="Segoe UI" panose="020B0502040204020203" pitchFamily="34" charset="0"/>
                <a:cs typeface="Segoe UI" panose="020B0502040204020203" pitchFamily="34" charset="0"/>
              </a:rPr>
              <a:t>Model checking, specifically k-induction principle</a:t>
            </a:r>
            <a:endParaRPr lang="en-US" sz="1800" dirty="0"/>
          </a:p>
          <a:p>
            <a:pPr>
              <a:lnSpc>
                <a:spcPct val="150000"/>
              </a:lnSpc>
            </a:pPr>
            <a:r>
              <a:rPr lang="en-US" sz="2000" dirty="0"/>
              <a:t>Find Violation</a:t>
            </a:r>
          </a:p>
          <a:p>
            <a:pPr lvl="1">
              <a:lnSpc>
                <a:spcPct val="150000"/>
              </a:lnSpc>
            </a:pPr>
            <a:r>
              <a:rPr lang="en-US" sz="1800" dirty="0"/>
              <a:t>Searches only for property violations within the number of simulation steps, specified by the </a:t>
            </a:r>
            <a:r>
              <a:rPr lang="en-US" sz="1800" b="1" dirty="0"/>
              <a:t>Maximum violation steps</a:t>
            </a:r>
            <a:r>
              <a:rPr lang="en-US" sz="1800" dirty="0"/>
              <a:t> option</a:t>
            </a:r>
          </a:p>
          <a:p>
            <a:pPr lvl="1">
              <a:lnSpc>
                <a:spcPct val="150000"/>
              </a:lnSpc>
            </a:pPr>
            <a:r>
              <a:rPr lang="en-US" altLang="en-US" sz="1800" dirty="0">
                <a:solidFill>
                  <a:srgbClr val="000000"/>
                </a:solidFill>
                <a:latin typeface="Segoe UI" panose="020B0502040204020203" pitchFamily="34" charset="0"/>
                <a:cs typeface="Segoe UI" panose="020B0502040204020203" pitchFamily="34" charset="0"/>
              </a:rPr>
              <a:t>Bounded model checking (up to the specified steps)</a:t>
            </a:r>
            <a:endParaRPr lang="en-US" sz="1800" dirty="0"/>
          </a:p>
          <a:p>
            <a:pPr>
              <a:lnSpc>
                <a:spcPct val="150000"/>
              </a:lnSpc>
            </a:pPr>
            <a:r>
              <a:rPr lang="en-US" sz="2000" dirty="0" err="1"/>
              <a:t>ProveWithViolation</a:t>
            </a:r>
            <a:r>
              <a:rPr lang="en-US" sz="2000" dirty="0"/>
              <a:t> Detection</a:t>
            </a:r>
          </a:p>
          <a:p>
            <a:pPr lvl="1">
              <a:lnSpc>
                <a:spcPct val="150000"/>
              </a:lnSpc>
            </a:pPr>
            <a:r>
              <a:rPr lang="en-US" sz="1800" dirty="0"/>
              <a:t>Searches first for property violations as above</a:t>
            </a:r>
          </a:p>
          <a:p>
            <a:pPr lvl="1">
              <a:lnSpc>
                <a:spcPct val="150000"/>
              </a:lnSpc>
            </a:pPr>
            <a:r>
              <a:rPr lang="en-US" sz="1800" dirty="0"/>
              <a:t>Then it attempts to prove properties for which it failed to detect a violation</a:t>
            </a:r>
          </a:p>
        </p:txBody>
      </p:sp>
    </p:spTree>
    <p:extLst>
      <p:ext uri="{BB962C8B-B14F-4D97-AF65-F5344CB8AC3E}">
        <p14:creationId xmlns:p14="http://schemas.microsoft.com/office/powerpoint/2010/main" val="6519004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a:xfrm>
            <a:off x="762000" y="533400"/>
            <a:ext cx="10134600" cy="5715000"/>
          </a:xfrm>
        </p:spPr>
        <p:txBody>
          <a:bodyPr/>
          <a:lstStyle/>
          <a:p>
            <a:r>
              <a:rPr lang="en-US" sz="4000" b="0" u="sng" dirty="0"/>
              <a:t>Demo</a:t>
            </a:r>
            <a:br>
              <a:rPr lang="en-US" sz="4400" dirty="0"/>
            </a:br>
            <a:br>
              <a:rPr lang="en-US" sz="4400" dirty="0"/>
            </a:br>
            <a:r>
              <a:rPr lang="en-US" sz="4400" dirty="0"/>
              <a:t>Formal verification with property proving:</a:t>
            </a:r>
            <a:br>
              <a:rPr lang="en-US" sz="4400" dirty="0"/>
            </a:br>
            <a:br>
              <a:rPr lang="en-US" sz="3600" b="0" i="1" dirty="0"/>
            </a:br>
            <a:r>
              <a:rPr lang="en-US" sz="3600" b="0" i="1" dirty="0"/>
              <a:t>Reproducing Field Issues</a:t>
            </a:r>
            <a:br>
              <a:rPr lang="en-US" sz="3600" b="0" i="1" dirty="0"/>
            </a:br>
            <a:br>
              <a:rPr lang="en-US" sz="2400" b="0" i="1" dirty="0"/>
            </a:br>
            <a:r>
              <a:rPr lang="en-US" sz="3600" b="0" i="1" dirty="0"/>
              <a:t>Requirements “property” models</a:t>
            </a:r>
            <a:br>
              <a:rPr lang="en-US" sz="3600" b="0" i="1" dirty="0"/>
            </a:br>
            <a:br>
              <a:rPr lang="en-US" sz="2400" b="0" i="1" dirty="0"/>
            </a:br>
            <a:r>
              <a:rPr lang="en-US" sz="3600" b="0" i="1" dirty="0"/>
              <a:t>Checking more conditions</a:t>
            </a:r>
          </a:p>
        </p:txBody>
      </p:sp>
    </p:spTree>
    <p:extLst>
      <p:ext uri="{BB962C8B-B14F-4D97-AF65-F5344CB8AC3E}">
        <p14:creationId xmlns:p14="http://schemas.microsoft.com/office/powerpoint/2010/main" val="774573275"/>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Reproducing Field Issues</a:t>
            </a:r>
          </a:p>
        </p:txBody>
      </p:sp>
      <p:sp>
        <p:nvSpPr>
          <p:cNvPr id="9" name="Content Placeholder 2"/>
          <p:cNvSpPr txBox="1">
            <a:spLocks/>
          </p:cNvSpPr>
          <p:nvPr/>
        </p:nvSpPr>
        <p:spPr>
          <a:xfrm>
            <a:off x="623174" y="1600200"/>
            <a:ext cx="10742957" cy="4648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p>
        </p:txBody>
      </p:sp>
      <p:pic>
        <p:nvPicPr>
          <p:cNvPr id="4" name="Picture 3"/>
          <p:cNvPicPr>
            <a:picLocks noChangeAspect="1"/>
          </p:cNvPicPr>
          <p:nvPr/>
        </p:nvPicPr>
        <p:blipFill>
          <a:blip r:embed="rId3"/>
          <a:stretch>
            <a:fillRect/>
          </a:stretch>
        </p:blipFill>
        <p:spPr>
          <a:xfrm>
            <a:off x="990600" y="895092"/>
            <a:ext cx="9829858" cy="5478254"/>
          </a:xfrm>
          <a:prstGeom prst="rect">
            <a:avLst/>
          </a:prstGeom>
        </p:spPr>
      </p:pic>
      <p:pic>
        <p:nvPicPr>
          <p:cNvPr id="5" name="Picture 4"/>
          <p:cNvPicPr>
            <a:picLocks noChangeAspect="1"/>
          </p:cNvPicPr>
          <p:nvPr/>
        </p:nvPicPr>
        <p:blipFill>
          <a:blip r:embed="rId4"/>
          <a:stretch>
            <a:fillRect/>
          </a:stretch>
        </p:blipFill>
        <p:spPr>
          <a:xfrm>
            <a:off x="304800" y="2042000"/>
            <a:ext cx="4728342" cy="4591050"/>
          </a:xfrm>
          <a:prstGeom prst="rect">
            <a:avLst/>
          </a:prstGeom>
        </p:spPr>
      </p:pic>
      <p:pic>
        <p:nvPicPr>
          <p:cNvPr id="6" name="Picture 5"/>
          <p:cNvPicPr>
            <a:picLocks noChangeAspect="1"/>
          </p:cNvPicPr>
          <p:nvPr/>
        </p:nvPicPr>
        <p:blipFill>
          <a:blip r:embed="rId5"/>
          <a:stretch>
            <a:fillRect/>
          </a:stretch>
        </p:blipFill>
        <p:spPr>
          <a:xfrm>
            <a:off x="6667500" y="1766416"/>
            <a:ext cx="5008112" cy="4862696"/>
          </a:xfrm>
          <a:prstGeom prst="rect">
            <a:avLst/>
          </a:prstGeom>
        </p:spPr>
      </p:pic>
      <p:pic>
        <p:nvPicPr>
          <p:cNvPr id="11" name="Picture 10"/>
          <p:cNvPicPr>
            <a:picLocks noChangeAspect="1"/>
          </p:cNvPicPr>
          <p:nvPr/>
        </p:nvPicPr>
        <p:blipFill>
          <a:blip r:embed="rId6"/>
          <a:stretch>
            <a:fillRect/>
          </a:stretch>
        </p:blipFill>
        <p:spPr>
          <a:xfrm>
            <a:off x="4495800" y="2743200"/>
            <a:ext cx="3657600" cy="2466975"/>
          </a:xfrm>
          <a:prstGeom prst="rect">
            <a:avLst/>
          </a:prstGeom>
        </p:spPr>
      </p:pic>
      <p:pic>
        <p:nvPicPr>
          <p:cNvPr id="13" name="Picture 12"/>
          <p:cNvPicPr>
            <a:picLocks noChangeAspect="1"/>
          </p:cNvPicPr>
          <p:nvPr/>
        </p:nvPicPr>
        <p:blipFill>
          <a:blip r:embed="rId7"/>
          <a:stretch>
            <a:fillRect/>
          </a:stretch>
        </p:blipFill>
        <p:spPr>
          <a:xfrm>
            <a:off x="1368441" y="1143000"/>
            <a:ext cx="9832959" cy="4647343"/>
          </a:xfrm>
          <a:prstGeom prst="rect">
            <a:avLst/>
          </a:prstGeom>
        </p:spPr>
      </p:pic>
      <p:pic>
        <p:nvPicPr>
          <p:cNvPr id="12" name="Picture 11"/>
          <p:cNvPicPr>
            <a:picLocks noChangeAspect="1"/>
          </p:cNvPicPr>
          <p:nvPr/>
        </p:nvPicPr>
        <p:blipFill>
          <a:blip r:embed="rId8"/>
          <a:stretch>
            <a:fillRect/>
          </a:stretch>
        </p:blipFill>
        <p:spPr>
          <a:xfrm>
            <a:off x="228600" y="1621155"/>
            <a:ext cx="5151337" cy="5008245"/>
          </a:xfrm>
          <a:prstGeom prst="rect">
            <a:avLst/>
          </a:prstGeom>
        </p:spPr>
      </p:pic>
      <p:pic>
        <p:nvPicPr>
          <p:cNvPr id="14" name="Picture 13"/>
          <p:cNvPicPr>
            <a:picLocks noChangeAspect="1"/>
          </p:cNvPicPr>
          <p:nvPr/>
        </p:nvPicPr>
        <p:blipFill>
          <a:blip r:embed="rId9"/>
          <a:stretch>
            <a:fillRect/>
          </a:stretch>
        </p:blipFill>
        <p:spPr>
          <a:xfrm>
            <a:off x="5791200" y="1242671"/>
            <a:ext cx="6002097" cy="5016245"/>
          </a:xfrm>
          <a:prstGeom prst="rect">
            <a:avLst/>
          </a:prstGeom>
        </p:spPr>
      </p:pic>
      <p:pic>
        <p:nvPicPr>
          <p:cNvPr id="15" name="Picture 14"/>
          <p:cNvPicPr>
            <a:picLocks noChangeAspect="1"/>
          </p:cNvPicPr>
          <p:nvPr/>
        </p:nvPicPr>
        <p:blipFill>
          <a:blip r:embed="rId10"/>
          <a:stretch>
            <a:fillRect/>
          </a:stretch>
        </p:blipFill>
        <p:spPr>
          <a:xfrm>
            <a:off x="9038747" y="649070"/>
            <a:ext cx="2926080" cy="2895344"/>
          </a:xfrm>
          <a:prstGeom prst="rect">
            <a:avLst/>
          </a:prstGeom>
          <a:ln w="28575">
            <a:solidFill>
              <a:schemeClr val="tx1"/>
            </a:solidFill>
          </a:ln>
        </p:spPr>
      </p:pic>
      <p:pic>
        <p:nvPicPr>
          <p:cNvPr id="32" name="Picture 31"/>
          <p:cNvPicPr>
            <a:picLocks noChangeAspect="1"/>
          </p:cNvPicPr>
          <p:nvPr/>
        </p:nvPicPr>
        <p:blipFill>
          <a:blip r:embed="rId11"/>
          <a:stretch>
            <a:fillRect/>
          </a:stretch>
        </p:blipFill>
        <p:spPr>
          <a:xfrm>
            <a:off x="9037445" y="3613481"/>
            <a:ext cx="2926080" cy="2914954"/>
          </a:xfrm>
          <a:prstGeom prst="rect">
            <a:avLst/>
          </a:prstGeom>
          <a:ln w="28575">
            <a:solidFill>
              <a:schemeClr val="tx1"/>
            </a:solidFill>
          </a:ln>
        </p:spPr>
      </p:pic>
      <p:grpSp>
        <p:nvGrpSpPr>
          <p:cNvPr id="35" name="Group 34"/>
          <p:cNvGrpSpPr/>
          <p:nvPr/>
        </p:nvGrpSpPr>
        <p:grpSpPr>
          <a:xfrm>
            <a:off x="354769" y="1446943"/>
            <a:ext cx="7887652" cy="4533900"/>
            <a:chOff x="1123338" y="1189918"/>
            <a:chExt cx="7887652" cy="4533900"/>
          </a:xfrm>
        </p:grpSpPr>
        <p:pic>
          <p:nvPicPr>
            <p:cNvPr id="36" name="Picture 35"/>
            <p:cNvPicPr>
              <a:picLocks noChangeAspect="1"/>
            </p:cNvPicPr>
            <p:nvPr/>
          </p:nvPicPr>
          <p:blipFill>
            <a:blip r:embed="rId12"/>
            <a:stretch>
              <a:fillRect/>
            </a:stretch>
          </p:blipFill>
          <p:spPr>
            <a:xfrm>
              <a:off x="1123338" y="1189918"/>
              <a:ext cx="7887652" cy="4533900"/>
            </a:xfrm>
            <a:prstGeom prst="rect">
              <a:avLst/>
            </a:prstGeom>
            <a:ln w="28575">
              <a:solidFill>
                <a:schemeClr val="tx1"/>
              </a:solidFill>
            </a:ln>
          </p:spPr>
        </p:pic>
        <p:sp>
          <p:nvSpPr>
            <p:cNvPr id="37" name="TextBox 36"/>
            <p:cNvSpPr txBox="1"/>
            <p:nvPr/>
          </p:nvSpPr>
          <p:spPr>
            <a:xfrm>
              <a:off x="1686749" y="1524349"/>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8" name="TextBox 37"/>
            <p:cNvSpPr txBox="1"/>
            <p:nvPr/>
          </p:nvSpPr>
          <p:spPr>
            <a:xfrm>
              <a:off x="1686749" y="3048175"/>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9" name="TextBox 38"/>
            <p:cNvSpPr txBox="1"/>
            <p:nvPr/>
          </p:nvSpPr>
          <p:spPr>
            <a:xfrm>
              <a:off x="1686749" y="45720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23" name="Rounded Rectangle 22"/>
          <p:cNvSpPr/>
          <p:nvPr/>
        </p:nvSpPr>
        <p:spPr>
          <a:xfrm>
            <a:off x="6320939" y="1436427"/>
            <a:ext cx="640493" cy="45444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1" name="Group 40"/>
          <p:cNvGrpSpPr/>
          <p:nvPr/>
        </p:nvGrpSpPr>
        <p:grpSpPr>
          <a:xfrm>
            <a:off x="383462" y="1436427"/>
            <a:ext cx="7907655" cy="4533900"/>
            <a:chOff x="4613754" y="1534723"/>
            <a:chExt cx="7907655" cy="4533900"/>
          </a:xfrm>
        </p:grpSpPr>
        <p:pic>
          <p:nvPicPr>
            <p:cNvPr id="42" name="Picture 41"/>
            <p:cNvPicPr>
              <a:picLocks noChangeAspect="1"/>
            </p:cNvPicPr>
            <p:nvPr/>
          </p:nvPicPr>
          <p:blipFill>
            <a:blip r:embed="rId13"/>
            <a:stretch>
              <a:fillRect/>
            </a:stretch>
          </p:blipFill>
          <p:spPr>
            <a:xfrm>
              <a:off x="4613754" y="1534723"/>
              <a:ext cx="7907655" cy="4533900"/>
            </a:xfrm>
            <a:prstGeom prst="rect">
              <a:avLst/>
            </a:prstGeom>
            <a:ln w="28575">
              <a:solidFill>
                <a:schemeClr val="tx1"/>
              </a:solidFill>
            </a:ln>
          </p:spPr>
        </p:pic>
        <p:sp>
          <p:nvSpPr>
            <p:cNvPr id="43" name="TextBox 42"/>
            <p:cNvSpPr txBox="1"/>
            <p:nvPr/>
          </p:nvSpPr>
          <p:spPr>
            <a:xfrm>
              <a:off x="5186129" y="18669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5186129" y="338831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5186129" y="4909721"/>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40" name="Rounded Rectangle 39"/>
          <p:cNvSpPr/>
          <p:nvPr/>
        </p:nvSpPr>
        <p:spPr>
          <a:xfrm>
            <a:off x="4652177" y="1567996"/>
            <a:ext cx="3319827" cy="42729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dirty="0">
              <a:latin typeface="Arial" pitchFamily="34" charset="0"/>
              <a:cs typeface="Arial" pitchFamily="34" charset="0"/>
            </a:endParaRPr>
          </a:p>
        </p:txBody>
      </p:sp>
      <p:sp>
        <p:nvSpPr>
          <p:cNvPr id="46" name="Content Placeholder 3"/>
          <p:cNvSpPr txBox="1">
            <a:spLocks/>
          </p:cNvSpPr>
          <p:nvPr/>
        </p:nvSpPr>
        <p:spPr>
          <a:xfrm>
            <a:off x="896697" y="2468633"/>
            <a:ext cx="8452034" cy="2029070"/>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Recreated the field issue</a:t>
            </a:r>
          </a:p>
          <a:p>
            <a:pPr lvl="1"/>
            <a:r>
              <a:rPr lang="en-US" sz="1600" dirty="0"/>
              <a:t>Constrained inputs to match field inputs</a:t>
            </a:r>
          </a:p>
          <a:p>
            <a:pPr lvl="1"/>
            <a:r>
              <a:rPr lang="en-US" sz="1600" dirty="0"/>
              <a:t>Modeled field issue behavior as a property</a:t>
            </a:r>
          </a:p>
          <a:p>
            <a:r>
              <a:rPr lang="en-US" sz="2000" dirty="0"/>
              <a:t>Property Proving generated a test case that reproduced the field issue</a:t>
            </a:r>
          </a:p>
          <a:p>
            <a:r>
              <a:rPr lang="en-US" sz="2000" dirty="0"/>
              <a:t>Generated harness was used to debug and demonstrate the fix</a:t>
            </a:r>
          </a:p>
        </p:txBody>
      </p:sp>
    </p:spTree>
    <p:extLst>
      <p:ext uri="{BB962C8B-B14F-4D97-AF65-F5344CB8AC3E}">
        <p14:creationId xmlns:p14="http://schemas.microsoft.com/office/powerpoint/2010/main" val="3210710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1"/>
                                        </p:tgtEl>
                                        <p:attrNameLst>
                                          <p:attrName>style.visibility</p:attrName>
                                        </p:attrNameLst>
                                      </p:cBhvr>
                                      <p:to>
                                        <p:strVal val="hidden"/>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12"/>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1000"/>
                                        <p:tgtEl>
                                          <p:spTgt spid="32"/>
                                        </p:tgtEl>
                                      </p:cBhvr>
                                    </p:animEffect>
                                    <p:anim calcmode="lin" valueType="num">
                                      <p:cBhvr>
                                        <p:cTn id="58" dur="1000" fill="hold"/>
                                        <p:tgtEl>
                                          <p:spTgt spid="32"/>
                                        </p:tgtEl>
                                        <p:attrNameLst>
                                          <p:attrName>ppt_x</p:attrName>
                                        </p:attrNameLst>
                                      </p:cBhvr>
                                      <p:tavLst>
                                        <p:tav tm="0">
                                          <p:val>
                                            <p:strVal val="#ppt_x"/>
                                          </p:val>
                                        </p:tav>
                                        <p:tav tm="100000">
                                          <p:val>
                                            <p:strVal val="#ppt_x"/>
                                          </p:val>
                                        </p:tav>
                                      </p:tavLst>
                                    </p:anim>
                                    <p:anim calcmode="lin" valueType="num">
                                      <p:cBhvr>
                                        <p:cTn id="5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1" presetClass="exit" presetSubtype="0" fill="hold" grpId="1" nodeType="clickEffect">
                                  <p:stCondLst>
                                    <p:cond delay="0"/>
                                  </p:stCondLst>
                                  <p:childTnLst>
                                    <p:set>
                                      <p:cBhvr>
                                        <p:cTn id="63" dur="1" fill="hold">
                                          <p:stCondLst>
                                            <p:cond delay="0"/>
                                          </p:stCondLst>
                                        </p:cTn>
                                        <p:tgtEl>
                                          <p:spTgt spid="23"/>
                                        </p:tgtEl>
                                        <p:attrNameLst>
                                          <p:attrName>style.visibility</p:attrName>
                                        </p:attrNameLst>
                                      </p:cBhvr>
                                      <p:to>
                                        <p:strVal val="hidden"/>
                                      </p:to>
                                    </p:set>
                                  </p:childTnLst>
                                </p:cTn>
                              </p:par>
                              <p:par>
                                <p:cTn id="64" presetID="1" presetClass="exit" presetSubtype="0" fill="hold" nodeType="withEffect">
                                  <p:stCondLst>
                                    <p:cond delay="0"/>
                                  </p:stCondLst>
                                  <p:childTnLst>
                                    <p:set>
                                      <p:cBhvr>
                                        <p:cTn id="65" dur="1" fill="hold">
                                          <p:stCondLst>
                                            <p:cond delay="0"/>
                                          </p:stCondLst>
                                        </p:cTn>
                                        <p:tgtEl>
                                          <p:spTgt spid="35"/>
                                        </p:tgtEl>
                                        <p:attrNameLst>
                                          <p:attrName>style.visibility</p:attrName>
                                        </p:attrNameLst>
                                      </p:cBhvr>
                                      <p:to>
                                        <p:strVal val="hidden"/>
                                      </p:to>
                                    </p:set>
                                  </p:childTnLst>
                                </p:cTn>
                              </p:par>
                              <p:par>
                                <p:cTn id="66" presetID="1" presetClass="exit" presetSubtype="0" fill="hold" nodeType="withEffect">
                                  <p:stCondLst>
                                    <p:cond delay="0"/>
                                  </p:stCondLst>
                                  <p:childTnLst>
                                    <p:set>
                                      <p:cBhvr>
                                        <p:cTn id="67" dur="1" fill="hold">
                                          <p:stCondLst>
                                            <p:cond delay="0"/>
                                          </p:stCondLst>
                                        </p:cTn>
                                        <p:tgtEl>
                                          <p:spTgt spid="14"/>
                                        </p:tgtEl>
                                        <p:attrNameLst>
                                          <p:attrName>style.visibility</p:attrName>
                                        </p:attrNameLst>
                                      </p:cBhvr>
                                      <p:to>
                                        <p:strVal val="hidden"/>
                                      </p:to>
                                    </p:set>
                                  </p:childTnLst>
                                </p:cTn>
                              </p:par>
                              <p:par>
                                <p:cTn id="68" presetID="42" presetClass="path" presetSubtype="0" accel="50000" decel="50000" fill="hold" nodeType="withEffect">
                                  <p:stCondLst>
                                    <p:cond delay="0"/>
                                  </p:stCondLst>
                                  <p:childTnLst>
                                    <p:animMotion origin="layout" path="M -0.0013 -1.85185E-6 L 0.00065 -0.25741 " pathEditMode="relative" rAng="0" ptsTypes="AA">
                                      <p:cBhvr>
                                        <p:cTn id="69" dur="2000" fill="hold"/>
                                        <p:tgtEl>
                                          <p:spTgt spid="32"/>
                                        </p:tgtEl>
                                        <p:attrNameLst>
                                          <p:attrName>ppt_x</p:attrName>
                                          <p:attrName>ppt_y</p:attrName>
                                        </p:attrNameLst>
                                      </p:cBhvr>
                                      <p:rCtr x="91" y="-12870"/>
                                    </p:animMotion>
                                  </p:childTnLst>
                                </p:cTn>
                              </p:par>
                              <p:par>
                                <p:cTn id="70" presetID="1" presetClass="exit" presetSubtype="0" fill="hold" nodeType="withEffect">
                                  <p:stCondLst>
                                    <p:cond delay="0"/>
                                  </p:stCondLst>
                                  <p:childTnLst>
                                    <p:set>
                                      <p:cBhvr>
                                        <p:cTn id="71" dur="1" fill="hold">
                                          <p:stCondLst>
                                            <p:cond delay="0"/>
                                          </p:stCondLst>
                                        </p:cTn>
                                        <p:tgtEl>
                                          <p:spTgt spid="15"/>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41"/>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0"/>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6"/>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46">
                                            <p:txEl>
                                              <p:pRg st="0" end="0"/>
                                            </p:txEl>
                                          </p:spTgt>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46">
                                            <p:txEl>
                                              <p:pRg st="1" end="1"/>
                                            </p:txEl>
                                          </p:spTgt>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46">
                                            <p:txEl>
                                              <p:pRg st="2" end="2"/>
                                            </p:txEl>
                                          </p:spTgt>
                                        </p:tgtEl>
                                        <p:attrNameLst>
                                          <p:attrName>style.visibility</p:attrName>
                                        </p:attrNameLst>
                                      </p:cBhvr>
                                      <p:to>
                                        <p:strVal val="visible"/>
                                      </p:to>
                                    </p:set>
                                  </p:childTnLst>
                                </p:cTn>
                              </p:par>
                            </p:childTnLst>
                          </p:cTn>
                        </p:par>
                      </p:childTnLst>
                    </p:cTn>
                  </p:par>
                  <p:par>
                    <p:cTn id="94" fill="hold">
                      <p:stCondLst>
                        <p:cond delay="indefinite"/>
                      </p:stCondLst>
                      <p:childTnLst>
                        <p:par>
                          <p:cTn id="95" fill="hold">
                            <p:stCondLst>
                              <p:cond delay="0"/>
                            </p:stCondLst>
                            <p:childTnLst>
                              <p:par>
                                <p:cTn id="96" presetID="1" presetClass="entr" presetSubtype="0" fill="hold" nodeType="clickEffect">
                                  <p:stCondLst>
                                    <p:cond delay="0"/>
                                  </p:stCondLst>
                                  <p:childTnLst>
                                    <p:set>
                                      <p:cBhvr>
                                        <p:cTn id="97" dur="1" fill="hold">
                                          <p:stCondLst>
                                            <p:cond delay="0"/>
                                          </p:stCondLst>
                                        </p:cTn>
                                        <p:tgtEl>
                                          <p:spTgt spid="46">
                                            <p:txEl>
                                              <p:pRg st="3" end="3"/>
                                            </p:txEl>
                                          </p:spTgt>
                                        </p:tgtEl>
                                        <p:attrNameLst>
                                          <p:attrName>style.visibility</p:attrName>
                                        </p:attrNameLst>
                                      </p:cBhvr>
                                      <p:to>
                                        <p:strVal val="visible"/>
                                      </p:to>
                                    </p:se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40"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0" y="3098233"/>
            <a:ext cx="8001000" cy="3286125"/>
          </a:xfrm>
          <a:prstGeom prst="rect">
            <a:avLst/>
          </a:prstGeom>
        </p:spPr>
      </p:pic>
      <p:grpSp>
        <p:nvGrpSpPr>
          <p:cNvPr id="13" name="Group 12"/>
          <p:cNvGrpSpPr/>
          <p:nvPr/>
        </p:nvGrpSpPr>
        <p:grpSpPr>
          <a:xfrm>
            <a:off x="4282183" y="1057922"/>
            <a:ext cx="2956815" cy="1228078"/>
            <a:chOff x="4572000" y="2743200"/>
            <a:chExt cx="3608831" cy="1752602"/>
          </a:xfrm>
        </p:grpSpPr>
        <p:sp>
          <p:nvSpPr>
            <p:cNvPr id="14" name="TextBox 13"/>
            <p:cNvSpPr txBox="1"/>
            <p:nvPr/>
          </p:nvSpPr>
          <p:spPr>
            <a:xfrm>
              <a:off x="5186262" y="2799432"/>
              <a:ext cx="2450695" cy="400110"/>
            </a:xfrm>
            <a:prstGeom prst="rect">
              <a:avLst/>
            </a:prstGeom>
            <a:noFill/>
          </p:spPr>
          <p:txBody>
            <a:bodyPr wrap="none" rtlCol="0">
              <a:spAutoFit/>
            </a:bodyPr>
            <a:lstStyle/>
            <a:p>
              <a:r>
                <a:rPr lang="en-US" sz="2000" b="1" dirty="0">
                  <a:solidFill>
                    <a:srgbClr val="993200"/>
                  </a:solidFill>
                  <a:latin typeface="Calibri" panose="020F0502020204030204" pitchFamily="34" charset="0"/>
                </a:rPr>
                <a:t>Code Verification</a:t>
              </a:r>
            </a:p>
          </p:txBody>
        </p:sp>
        <p:sp>
          <p:nvSpPr>
            <p:cNvPr id="16" name="Left Bracket 15"/>
            <p:cNvSpPr/>
            <p:nvPr/>
          </p:nvSpPr>
          <p:spPr>
            <a:xfrm rot="5400000">
              <a:off x="5500115" y="1815085"/>
              <a:ext cx="1752602" cy="3608831"/>
            </a:xfrm>
            <a:prstGeom prst="leftBracket">
              <a:avLst/>
            </a:prstGeom>
            <a:ln w="95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p>
          </p:txBody>
        </p:sp>
      </p:grpSp>
      <p:sp>
        <p:nvSpPr>
          <p:cNvPr id="83976" name="Rectangle 11"/>
          <p:cNvSpPr>
            <a:spLocks noChangeArrowheads="1"/>
          </p:cNvSpPr>
          <p:nvPr/>
        </p:nvSpPr>
        <p:spPr bwMode="gray">
          <a:xfrm>
            <a:off x="228601" y="2164422"/>
            <a:ext cx="3675182" cy="708694"/>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dirty="0">
                <a:cs typeface="Arial" pitchFamily="34" charset="0"/>
              </a:rPr>
              <a:t>Trace code to model and requirements (Embedded Coder, SL Reqs)</a:t>
            </a:r>
          </a:p>
          <a:p>
            <a:pPr marL="461963" eaLnBrk="0" hangingPunct="0">
              <a:spcBef>
                <a:spcPct val="20000"/>
              </a:spcBef>
              <a:buClr>
                <a:srgbClr val="215383"/>
              </a:buClr>
            </a:pPr>
            <a:r>
              <a:rPr lang="de-DE" sz="1200" u="sng" dirty="0">
                <a:cs typeface="Arial" pitchFamily="34" charset="0"/>
              </a:rPr>
              <a:t>Measure test coverage on code (SL Cov)*</a:t>
            </a:r>
            <a:endParaRPr lang="en-US" sz="1200" u="sng" dirty="0">
              <a:cs typeface="Arial" pitchFamily="34" charset="0"/>
            </a:endParaRPr>
          </a:p>
        </p:txBody>
      </p:sp>
      <p:sp>
        <p:nvSpPr>
          <p:cNvPr id="17" name="Rectangle 11"/>
          <p:cNvSpPr>
            <a:spLocks noChangeArrowheads="1"/>
          </p:cNvSpPr>
          <p:nvPr/>
        </p:nvSpPr>
        <p:spPr bwMode="gray">
          <a:xfrm>
            <a:off x="3962400" y="2164421"/>
            <a:ext cx="4038600" cy="710902"/>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en-US" sz="1200" u="sng" dirty="0">
                <a:cs typeface="Arial" pitchFamily="34" charset="0"/>
              </a:rPr>
              <a:t>Generate 100% coverage test vectors (SLDV)*</a:t>
            </a:r>
            <a:endParaRPr lang="de-DE" sz="1200" u="sng" dirty="0">
              <a:cs typeface="Arial" pitchFamily="34" charset="0"/>
            </a:endParaRPr>
          </a:p>
          <a:p>
            <a:pPr marL="461963" eaLnBrk="0" hangingPunct="0">
              <a:spcBef>
                <a:spcPct val="20000"/>
              </a:spcBef>
              <a:buClr>
                <a:srgbClr val="215383"/>
              </a:buClr>
            </a:pPr>
            <a:r>
              <a:rPr lang="de-DE" sz="1200" dirty="0">
                <a:cs typeface="Arial" pitchFamily="34" charset="0"/>
              </a:rPr>
              <a:t>SIL/PIL testing</a:t>
            </a:r>
            <a:r>
              <a:rPr lang="en-US" sz="1200" dirty="0">
                <a:cs typeface="Arial" pitchFamily="34" charset="0"/>
              </a:rPr>
              <a:t> / CGV (Embedded Coder)</a:t>
            </a:r>
          </a:p>
          <a:p>
            <a:pPr marL="461963" eaLnBrk="0" hangingPunct="0">
              <a:spcBef>
                <a:spcPct val="20000"/>
              </a:spcBef>
              <a:buClr>
                <a:srgbClr val="215383"/>
              </a:buClr>
            </a:pPr>
            <a:r>
              <a:rPr lang="en-US" sz="1200" u="sng" dirty="0">
                <a:cs typeface="Arial" pitchFamily="34" charset="0"/>
              </a:rPr>
              <a:t>Test exec (reuse model testing assets) (SL Test)*</a:t>
            </a:r>
            <a:endParaRPr lang="de-DE" sz="1200" u="sng" dirty="0">
              <a:cs typeface="Arial" pitchFamily="34" charset="0"/>
            </a:endParaRPr>
          </a:p>
        </p:txBody>
      </p:sp>
      <p:pic>
        <p:nvPicPr>
          <p:cNvPr id="83985"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3972791" y="2282731"/>
            <a:ext cx="457200" cy="457200"/>
          </a:xfrm>
          <a:prstGeom prst="rect">
            <a:avLst/>
          </a:prstGeom>
          <a:noFill/>
          <a:ln w="9525">
            <a:noFill/>
            <a:miter lim="800000"/>
            <a:headEnd/>
            <a:tailEnd/>
          </a:ln>
        </p:spPr>
      </p:pic>
      <p:sp>
        <p:nvSpPr>
          <p:cNvPr id="22" name="Rectangle 2"/>
          <p:cNvSpPr txBox="1">
            <a:spLocks noChangeArrowheads="1"/>
          </p:cNvSpPr>
          <p:nvPr/>
        </p:nvSpPr>
        <p:spPr>
          <a:xfrm>
            <a:off x="378566" y="328247"/>
            <a:ext cx="11432434" cy="1139825"/>
          </a:xfrm>
          <a:prstGeom prst="rect">
            <a:avLst/>
          </a:prstGeom>
        </p:spPr>
        <p:txBody>
          <a:bodyPr vert="horz" lIns="91440" tIns="45720" rIns="91440" bIns="45720" rtlCol="0" anchor="t" anchorCtr="0">
            <a:noAutofit/>
          </a:bodyPr>
          <a:lstStyle>
            <a:lvl1pPr algn="l" defTabSz="914400" rtl="0" eaLnBrk="1" latinLnBrk="0" hangingPunct="1">
              <a:spcBef>
                <a:spcPct val="0"/>
              </a:spcBef>
              <a:buNone/>
              <a:defRPr sz="2800" b="1" kern="1200">
                <a:solidFill>
                  <a:schemeClr val="tx2"/>
                </a:solidFill>
                <a:latin typeface="Arial" pitchFamily="34" charset="0"/>
                <a:ea typeface="+mj-ea"/>
                <a:cs typeface="Arial" pitchFamily="34" charset="0"/>
              </a:defRPr>
            </a:lvl1pPr>
          </a:lstStyle>
          <a:p>
            <a:r>
              <a:rPr lang="en-US" dirty="0">
                <a:solidFill>
                  <a:srgbClr val="993200"/>
                </a:solidFill>
                <a:latin typeface="+mj-lt"/>
              </a:rPr>
              <a:t>Code Generation &amp; Verification Tools</a:t>
            </a:r>
          </a:p>
        </p:txBody>
      </p:sp>
      <p:sp>
        <p:nvSpPr>
          <p:cNvPr id="19" name="Rectangle 19"/>
          <p:cNvSpPr>
            <a:spLocks noChangeArrowheads="1"/>
          </p:cNvSpPr>
          <p:nvPr/>
        </p:nvSpPr>
        <p:spPr bwMode="auto">
          <a:xfrm>
            <a:off x="4514850" y="6185548"/>
            <a:ext cx="2038350" cy="461665"/>
          </a:xfrm>
          <a:prstGeom prst="rect">
            <a:avLst/>
          </a:prstGeom>
          <a:solidFill>
            <a:schemeClr val="bg1"/>
          </a:solidFill>
          <a:ln w="19050">
            <a:solidFill>
              <a:srgbClr val="993200"/>
            </a:solidFill>
            <a:miter lim="800000"/>
            <a:headEnd/>
            <a:tailEnd/>
          </a:ln>
        </p:spPr>
        <p:txBody>
          <a:bodyPr wrap="square" anchor="ctr">
            <a:noAutofit/>
          </a:bodyPr>
          <a:lstStyle/>
          <a:p>
            <a:pPr marL="461963" eaLnBrk="0" hangingPunct="0">
              <a:spcBef>
                <a:spcPct val="20000"/>
              </a:spcBef>
              <a:buClr>
                <a:srgbClr val="215383"/>
              </a:buClr>
            </a:pPr>
            <a:r>
              <a:rPr lang="de-DE" sz="1200" u="sng" dirty="0">
                <a:cs typeface="Arial" pitchFamily="34" charset="0"/>
              </a:rPr>
              <a:t>Code Generation Embedded Coder*</a:t>
            </a:r>
            <a:endParaRPr lang="en-US" sz="1200" u="sng" dirty="0">
              <a:cs typeface="Arial" pitchFamily="34" charset="0"/>
            </a:endParaRPr>
          </a:p>
        </p:txBody>
      </p:sp>
      <p:pic>
        <p:nvPicPr>
          <p:cNvPr id="21" name="Picture 21">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4540986" y="6220573"/>
            <a:ext cx="392952" cy="392952"/>
          </a:xfrm>
          <a:prstGeom prst="rect">
            <a:avLst/>
          </a:prstGeom>
          <a:noFill/>
          <a:ln w="9525">
            <a:noFill/>
            <a:miter lim="800000"/>
            <a:headEnd/>
            <a:tailEnd/>
          </a:ln>
        </p:spPr>
      </p:pic>
      <p:sp>
        <p:nvSpPr>
          <p:cNvPr id="83977" name="Line 12"/>
          <p:cNvSpPr>
            <a:spLocks noChangeShapeType="1"/>
          </p:cNvSpPr>
          <p:nvPr/>
        </p:nvSpPr>
        <p:spPr bwMode="auto">
          <a:xfrm>
            <a:off x="3352800" y="2883290"/>
            <a:ext cx="1392866" cy="1570294"/>
          </a:xfrm>
          <a:prstGeom prst="line">
            <a:avLst/>
          </a:prstGeom>
          <a:noFill/>
          <a:ln w="9525">
            <a:solidFill>
              <a:srgbClr val="993200"/>
            </a:solidFill>
            <a:round/>
            <a:headEnd type="oval" w="med" len="med"/>
            <a:tailEnd type="oval" w="med" len="med"/>
          </a:ln>
        </p:spPr>
        <p:txBody>
          <a:bodyPr/>
          <a:lstStyle/>
          <a:p>
            <a:endParaRPr lang="en-US" sz="900"/>
          </a:p>
        </p:txBody>
      </p:sp>
      <p:sp>
        <p:nvSpPr>
          <p:cNvPr id="83974" name="Line 9"/>
          <p:cNvSpPr>
            <a:spLocks noChangeShapeType="1"/>
          </p:cNvSpPr>
          <p:nvPr/>
        </p:nvSpPr>
        <p:spPr bwMode="auto">
          <a:xfrm flipH="1">
            <a:off x="6672183" y="2873115"/>
            <a:ext cx="414416" cy="1013421"/>
          </a:xfrm>
          <a:prstGeom prst="line">
            <a:avLst/>
          </a:prstGeom>
          <a:noFill/>
          <a:ln w="9525">
            <a:solidFill>
              <a:srgbClr val="993200"/>
            </a:solidFill>
            <a:round/>
            <a:headEnd type="oval" w="med" len="med"/>
            <a:tailEnd type="oval" w="med" len="med"/>
          </a:ln>
        </p:spPr>
        <p:txBody>
          <a:bodyPr/>
          <a:lstStyle/>
          <a:p>
            <a:endParaRPr lang="en-US" sz="900"/>
          </a:p>
        </p:txBody>
      </p:sp>
      <p:sp>
        <p:nvSpPr>
          <p:cNvPr id="27" name="Line 22"/>
          <p:cNvSpPr>
            <a:spLocks noChangeShapeType="1"/>
          </p:cNvSpPr>
          <p:nvPr/>
        </p:nvSpPr>
        <p:spPr bwMode="auto">
          <a:xfrm>
            <a:off x="5200651" y="5922692"/>
            <a:ext cx="0" cy="262207"/>
          </a:xfrm>
          <a:prstGeom prst="line">
            <a:avLst/>
          </a:prstGeom>
          <a:noFill/>
          <a:ln w="9525">
            <a:solidFill>
              <a:srgbClr val="993200"/>
            </a:solidFill>
            <a:round/>
            <a:headEnd type="oval" w="med" len="med"/>
            <a:tailEnd type="oval" w="med" len="med"/>
          </a:ln>
        </p:spPr>
        <p:txBody>
          <a:bodyPr/>
          <a:lstStyle/>
          <a:p>
            <a:endParaRPr lang="en-US" sz="900"/>
          </a:p>
        </p:txBody>
      </p:sp>
      <p:sp>
        <p:nvSpPr>
          <p:cNvPr id="18" name="Content Placeholder 15"/>
          <p:cNvSpPr txBox="1">
            <a:spLocks/>
          </p:cNvSpPr>
          <p:nvPr/>
        </p:nvSpPr>
        <p:spPr>
          <a:xfrm>
            <a:off x="8058951" y="1444626"/>
            <a:ext cx="3941686" cy="4804522"/>
          </a:xfrm>
          <a:prstGeom prst="rect">
            <a:avLst/>
          </a:prstGeom>
        </p:spPr>
        <p:txBody>
          <a:bodyP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Traceability Report</a:t>
            </a:r>
          </a:p>
          <a:p>
            <a:pPr lvl="1"/>
            <a:r>
              <a:rPr lang="en-US" dirty="0">
                <a:sym typeface="Wingdings" panose="05000000000000000000" pitchFamily="2" charset="2"/>
              </a:rPr>
              <a:t>SL </a:t>
            </a:r>
            <a:r>
              <a:rPr lang="en-US" dirty="0" err="1">
                <a:sym typeface="Wingdings" panose="05000000000000000000" pitchFamily="2" charset="2"/>
              </a:rPr>
              <a:t>Reqs</a:t>
            </a:r>
            <a:endParaRPr lang="en-US" dirty="0">
              <a:sym typeface="Wingdings" panose="05000000000000000000" pitchFamily="2" charset="2"/>
            </a:endParaRPr>
          </a:p>
          <a:p>
            <a:pPr lvl="1"/>
            <a:r>
              <a:rPr lang="en-US" dirty="0">
                <a:sym typeface="Wingdings" panose="05000000000000000000" pitchFamily="2" charset="2"/>
              </a:rPr>
              <a:t>Embedded Coder</a:t>
            </a:r>
          </a:p>
          <a:p>
            <a:pPr lvl="1"/>
            <a:endParaRPr lang="en-US" dirty="0"/>
          </a:p>
          <a:p>
            <a:r>
              <a:rPr lang="en-US" dirty="0"/>
              <a:t>Generating Test Vectors </a:t>
            </a:r>
          </a:p>
          <a:p>
            <a:pPr lvl="1"/>
            <a:r>
              <a:rPr lang="en-US" dirty="0"/>
              <a:t>SLDV</a:t>
            </a:r>
          </a:p>
          <a:p>
            <a:pPr lvl="1"/>
            <a:endParaRPr lang="en-US" dirty="0"/>
          </a:p>
          <a:p>
            <a:r>
              <a:rPr lang="en-US" dirty="0"/>
              <a:t>Model/Code Equivalence </a:t>
            </a:r>
          </a:p>
          <a:p>
            <a:pPr lvl="1"/>
            <a:r>
              <a:rPr lang="en-US" dirty="0"/>
              <a:t>Simulink (SIL/PIL)</a:t>
            </a:r>
          </a:p>
          <a:p>
            <a:pPr lvl="1"/>
            <a:r>
              <a:rPr lang="en-US" dirty="0"/>
              <a:t>Embedded Coder</a:t>
            </a:r>
          </a:p>
          <a:p>
            <a:pPr lvl="1"/>
            <a:r>
              <a:rPr lang="en-US" dirty="0"/>
              <a:t>SL Test</a:t>
            </a:r>
          </a:p>
          <a:p>
            <a:pPr lvl="1"/>
            <a:r>
              <a:rPr lang="en-US" dirty="0"/>
              <a:t>Code Coverage (SL </a:t>
            </a:r>
            <a:r>
              <a:rPr lang="en-US" dirty="0" err="1"/>
              <a:t>Cov</a:t>
            </a:r>
            <a:r>
              <a:rPr lang="en-US" dirty="0"/>
              <a:t>)</a:t>
            </a:r>
          </a:p>
          <a:p>
            <a:pPr marL="457200" lvl="1" indent="0">
              <a:buNone/>
            </a:pPr>
            <a:endParaRPr lang="en-US" dirty="0"/>
          </a:p>
          <a:p>
            <a:pPr lvl="1"/>
            <a:endParaRPr lang="en-US" dirty="0"/>
          </a:p>
          <a:p>
            <a:pPr marL="0" indent="0">
              <a:buNone/>
            </a:pPr>
            <a:endParaRPr lang="en-US" dirty="0"/>
          </a:p>
        </p:txBody>
      </p:sp>
      <p:sp>
        <p:nvSpPr>
          <p:cNvPr id="20" name="Inhaltsplatzhalter 2"/>
          <p:cNvSpPr txBox="1">
            <a:spLocks/>
          </p:cNvSpPr>
          <p:nvPr/>
        </p:nvSpPr>
        <p:spPr>
          <a:xfrm>
            <a:off x="4173415" y="1472264"/>
            <a:ext cx="3124201" cy="247751"/>
          </a:xfrm>
          <a:prstGeom prst="rect">
            <a:avLst/>
          </a:prstGeom>
        </p:spPr>
        <p:txBody>
          <a:bodyPr/>
          <a:lstStyle/>
          <a:p>
            <a:pPr marL="284163" indent="-284163" algn="ctr">
              <a:spcBef>
                <a:spcPts val="1200"/>
              </a:spcBef>
              <a:spcAft>
                <a:spcPts val="600"/>
              </a:spcAft>
              <a:buClr>
                <a:srgbClr val="215383"/>
              </a:buClr>
            </a:pPr>
            <a:r>
              <a:rPr lang="en-US" sz="1200" i="1" u="sng" dirty="0">
                <a:latin typeface="Arial"/>
              </a:rPr>
              <a:t>Gain confidence in the generated code</a:t>
            </a:r>
          </a:p>
        </p:txBody>
      </p:sp>
      <p:pic>
        <p:nvPicPr>
          <p:cNvPr id="23" name="Picture 17">
            <a:hlinkClick r:id="rId5" action="ppaction://program"/>
          </p:cNvPr>
          <p:cNvPicPr>
            <a:picLocks noChangeAspect="1" noChangeArrowheads="1"/>
          </p:cNvPicPr>
          <p:nvPr/>
        </p:nvPicPr>
        <p:blipFill>
          <a:blip r:embed="rId6" cstate="print">
            <a:clrChange>
              <a:clrFrom>
                <a:srgbClr val="FDF4DC"/>
              </a:clrFrom>
              <a:clrTo>
                <a:srgbClr val="FDF4DC">
                  <a:alpha val="0"/>
                </a:srgbClr>
              </a:clrTo>
            </a:clrChange>
          </a:blip>
          <a:srcRect/>
          <a:stretch>
            <a:fillRect/>
          </a:stretch>
        </p:blipFill>
        <p:spPr bwMode="auto">
          <a:xfrm>
            <a:off x="249382" y="2286000"/>
            <a:ext cx="457200" cy="457200"/>
          </a:xfrm>
          <a:prstGeom prst="rect">
            <a:avLst/>
          </a:prstGeom>
          <a:noFill/>
          <a:ln w="9525">
            <a:noFill/>
            <a:miter lim="800000"/>
            <a:headEnd/>
            <a:tailEnd/>
          </a:ln>
        </p:spPr>
      </p:pic>
      <p:sp>
        <p:nvSpPr>
          <p:cNvPr id="24" name="Rectangle 18">
            <a:extLst>
              <a:ext uri="{FF2B5EF4-FFF2-40B4-BE49-F238E27FC236}">
                <a16:creationId xmlns:a16="http://schemas.microsoft.com/office/drawing/2014/main" id="{0CB7588B-815C-4B21-8384-06E80E0CA3AD}"/>
              </a:ext>
            </a:extLst>
          </p:cNvPr>
          <p:cNvSpPr>
            <a:spLocks noChangeArrowheads="1"/>
          </p:cNvSpPr>
          <p:nvPr/>
        </p:nvSpPr>
        <p:spPr bwMode="auto">
          <a:xfrm>
            <a:off x="651798" y="6184899"/>
            <a:ext cx="2828787" cy="276551"/>
          </a:xfrm>
          <a:prstGeom prst="rect">
            <a:avLst/>
          </a:prstGeom>
          <a:solidFill>
            <a:schemeClr val="bg1"/>
          </a:solidFill>
          <a:ln w="19050">
            <a:solidFill>
              <a:schemeClr val="bg1">
                <a:lumMod val="65000"/>
              </a:schemeClr>
            </a:solidFill>
            <a:miter lim="800000"/>
            <a:headEnd/>
            <a:tailEnd/>
          </a:ln>
        </p:spPr>
        <p:txBody>
          <a:bodyPr wrap="square">
            <a:spAutoFit/>
          </a:bodyPr>
          <a:lstStyle/>
          <a:p>
            <a:pPr eaLnBrk="0" hangingPunct="0"/>
            <a:r>
              <a:rPr lang="de-DE" sz="1197" dirty="0">
                <a:latin typeface="Arial" pitchFamily="34" charset="0"/>
                <a:cs typeface="Arial" pitchFamily="34" charset="0"/>
              </a:rPr>
              <a:t>*Cert Kit Pre-qualified Tool Use Cases</a:t>
            </a:r>
            <a:endParaRPr lang="en-US" sz="1197" dirty="0">
              <a:latin typeface="Arial" pitchFamily="34" charset="0"/>
              <a:cs typeface="Arial" pitchFamily="34" charset="0"/>
            </a:endParaRPr>
          </a:p>
        </p:txBody>
      </p:sp>
    </p:spTree>
    <p:custDataLst>
      <p:tags r:id="rId1"/>
    </p:custDataLst>
    <p:extLst>
      <p:ext uri="{BB962C8B-B14F-4D97-AF65-F5344CB8AC3E}">
        <p14:creationId xmlns:p14="http://schemas.microsoft.com/office/powerpoint/2010/main" val="236693929"/>
      </p:ext>
    </p:extLst>
  </p:cSld>
  <p:clrMapOvr>
    <a:masterClrMapping/>
  </p:clrMapOvr>
  <p:transition advTm="2041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397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97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397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839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39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xEl>
                                              <p:pRg st="5" end="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
                                            <p:txEl>
                                              <p:pRg st="7" end="7"/>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8">
                                            <p:txEl>
                                              <p:pRg st="8" end="8"/>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xEl>
                                              <p:pRg st="9" end="9"/>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xEl>
                                              <p:pRg st="10" end="1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8">
                                            <p:txEl>
                                              <p:pRg st="11" end="11"/>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8397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6" grpId="0" animBg="1"/>
      <p:bldP spid="17" grpId="0" animBg="1"/>
      <p:bldP spid="19" grpId="0" animBg="1"/>
      <p:bldP spid="83977" grpId="0" animBg="1"/>
      <p:bldP spid="83974" grpId="0" animBg="1"/>
      <p:bldP spid="27" grpId="0" animBg="1"/>
      <p:bldP spid="18" grpId="0" uiExpand="1" build="p"/>
      <p:bldP spid="24"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p:spPr>
        <p:txBody>
          <a:bodyPr/>
          <a:lstStyle/>
          <a:p>
            <a:r>
              <a:rPr lang="en-US" dirty="0"/>
              <a:t>Proving Model will Meet Requirements</a:t>
            </a:r>
          </a:p>
        </p:txBody>
      </p:sp>
      <p:pic>
        <p:nvPicPr>
          <p:cNvPr id="3" name="Picture 2"/>
          <p:cNvPicPr>
            <a:picLocks noChangeAspect="1"/>
          </p:cNvPicPr>
          <p:nvPr/>
        </p:nvPicPr>
        <p:blipFill>
          <a:blip r:embed="rId3"/>
          <a:stretch>
            <a:fillRect/>
          </a:stretch>
        </p:blipFill>
        <p:spPr>
          <a:xfrm>
            <a:off x="1143000" y="1066800"/>
            <a:ext cx="9753764" cy="5319712"/>
          </a:xfrm>
          <a:prstGeom prst="rect">
            <a:avLst/>
          </a:prstGeom>
        </p:spPr>
      </p:pic>
      <p:pic>
        <p:nvPicPr>
          <p:cNvPr id="18" name="Picture 17"/>
          <p:cNvPicPr>
            <a:picLocks noChangeAspect="1"/>
          </p:cNvPicPr>
          <p:nvPr/>
        </p:nvPicPr>
        <p:blipFill>
          <a:blip r:embed="rId4"/>
          <a:stretch>
            <a:fillRect/>
          </a:stretch>
        </p:blipFill>
        <p:spPr>
          <a:xfrm>
            <a:off x="752557" y="1328365"/>
            <a:ext cx="10534650" cy="4989051"/>
          </a:xfrm>
          <a:prstGeom prst="rect">
            <a:avLst/>
          </a:prstGeom>
        </p:spPr>
      </p:pic>
      <p:pic>
        <p:nvPicPr>
          <p:cNvPr id="8" name="Picture 7"/>
          <p:cNvPicPr>
            <a:picLocks noChangeAspect="1"/>
          </p:cNvPicPr>
          <p:nvPr/>
        </p:nvPicPr>
        <p:blipFill>
          <a:blip r:embed="rId5"/>
          <a:stretch>
            <a:fillRect/>
          </a:stretch>
        </p:blipFill>
        <p:spPr>
          <a:xfrm>
            <a:off x="381000" y="2971800"/>
            <a:ext cx="4835441" cy="3669201"/>
          </a:xfrm>
          <a:prstGeom prst="rect">
            <a:avLst/>
          </a:prstGeom>
        </p:spPr>
      </p:pic>
      <p:pic>
        <p:nvPicPr>
          <p:cNvPr id="19" name="Picture 18"/>
          <p:cNvPicPr>
            <a:picLocks noChangeAspect="1"/>
          </p:cNvPicPr>
          <p:nvPr/>
        </p:nvPicPr>
        <p:blipFill>
          <a:blip r:embed="rId6"/>
          <a:stretch>
            <a:fillRect/>
          </a:stretch>
        </p:blipFill>
        <p:spPr>
          <a:xfrm>
            <a:off x="6680364" y="1776901"/>
            <a:ext cx="4953000" cy="4876800"/>
          </a:xfrm>
          <a:prstGeom prst="rect">
            <a:avLst/>
          </a:prstGeom>
        </p:spPr>
      </p:pic>
      <p:pic>
        <p:nvPicPr>
          <p:cNvPr id="20" name="Picture 19"/>
          <p:cNvPicPr>
            <a:picLocks noChangeAspect="1"/>
          </p:cNvPicPr>
          <p:nvPr/>
        </p:nvPicPr>
        <p:blipFill>
          <a:blip r:embed="rId7"/>
          <a:stretch>
            <a:fillRect/>
          </a:stretch>
        </p:blipFill>
        <p:spPr>
          <a:xfrm>
            <a:off x="3676650" y="2389377"/>
            <a:ext cx="4914900" cy="2867025"/>
          </a:xfrm>
          <a:prstGeom prst="rect">
            <a:avLst/>
          </a:prstGeom>
        </p:spPr>
      </p:pic>
      <p:pic>
        <p:nvPicPr>
          <p:cNvPr id="22" name="Picture 21"/>
          <p:cNvPicPr>
            <a:picLocks noChangeAspect="1"/>
          </p:cNvPicPr>
          <p:nvPr/>
        </p:nvPicPr>
        <p:blipFill>
          <a:blip r:embed="rId8"/>
          <a:stretch>
            <a:fillRect/>
          </a:stretch>
        </p:blipFill>
        <p:spPr>
          <a:xfrm>
            <a:off x="2376487" y="1103298"/>
            <a:ext cx="7515225" cy="4916502"/>
          </a:xfrm>
          <a:prstGeom prst="rect">
            <a:avLst/>
          </a:prstGeom>
        </p:spPr>
      </p:pic>
      <p:pic>
        <p:nvPicPr>
          <p:cNvPr id="26" name="Picture 25"/>
          <p:cNvPicPr>
            <a:picLocks noChangeAspect="1"/>
          </p:cNvPicPr>
          <p:nvPr/>
        </p:nvPicPr>
        <p:blipFill>
          <a:blip r:embed="rId9"/>
          <a:stretch>
            <a:fillRect/>
          </a:stretch>
        </p:blipFill>
        <p:spPr>
          <a:xfrm>
            <a:off x="228600" y="1924050"/>
            <a:ext cx="4839789" cy="4705350"/>
          </a:xfrm>
          <a:prstGeom prst="rect">
            <a:avLst/>
          </a:prstGeom>
        </p:spPr>
      </p:pic>
      <p:pic>
        <p:nvPicPr>
          <p:cNvPr id="29" name="Picture 28"/>
          <p:cNvPicPr>
            <a:picLocks noChangeAspect="1"/>
          </p:cNvPicPr>
          <p:nvPr/>
        </p:nvPicPr>
        <p:blipFill>
          <a:blip r:embed="rId10"/>
          <a:stretch>
            <a:fillRect/>
          </a:stretch>
        </p:blipFill>
        <p:spPr>
          <a:xfrm>
            <a:off x="5156046" y="988577"/>
            <a:ext cx="6617018" cy="5729234"/>
          </a:xfrm>
          <a:prstGeom prst="rect">
            <a:avLst/>
          </a:prstGeom>
        </p:spPr>
      </p:pic>
      <p:grpSp>
        <p:nvGrpSpPr>
          <p:cNvPr id="28" name="Group 27"/>
          <p:cNvGrpSpPr/>
          <p:nvPr/>
        </p:nvGrpSpPr>
        <p:grpSpPr>
          <a:xfrm>
            <a:off x="228600" y="1874520"/>
            <a:ext cx="7716503" cy="4476750"/>
            <a:chOff x="228600" y="1875214"/>
            <a:chExt cx="7716503" cy="4476750"/>
          </a:xfrm>
        </p:grpSpPr>
        <p:pic>
          <p:nvPicPr>
            <p:cNvPr id="27" name="Picture 26"/>
            <p:cNvPicPr>
              <a:picLocks noChangeAspect="1"/>
            </p:cNvPicPr>
            <p:nvPr/>
          </p:nvPicPr>
          <p:blipFill>
            <a:blip r:embed="rId11"/>
            <a:stretch>
              <a:fillRect/>
            </a:stretch>
          </p:blipFill>
          <p:spPr>
            <a:xfrm>
              <a:off x="228600" y="1875214"/>
              <a:ext cx="7716503" cy="4476750"/>
            </a:xfrm>
            <a:prstGeom prst="rect">
              <a:avLst/>
            </a:prstGeom>
            <a:ln w="28575">
              <a:solidFill>
                <a:srgbClr val="024C84"/>
              </a:solidFill>
            </a:ln>
          </p:spPr>
        </p:pic>
        <p:sp>
          <p:nvSpPr>
            <p:cNvPr id="33" name="TextBox 32"/>
            <p:cNvSpPr txBox="1"/>
            <p:nvPr/>
          </p:nvSpPr>
          <p:spPr>
            <a:xfrm>
              <a:off x="685800" y="21541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34" name="TextBox 33"/>
            <p:cNvSpPr txBox="1"/>
            <p:nvPr/>
          </p:nvSpPr>
          <p:spPr>
            <a:xfrm>
              <a:off x="687923" y="36619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35" name="TextBox 34"/>
            <p:cNvSpPr txBox="1"/>
            <p:nvPr/>
          </p:nvSpPr>
          <p:spPr>
            <a:xfrm>
              <a:off x="685800" y="5147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6" name="Picture 35"/>
          <p:cNvPicPr>
            <a:picLocks noChangeAspect="1"/>
          </p:cNvPicPr>
          <p:nvPr/>
        </p:nvPicPr>
        <p:blipFill>
          <a:blip r:embed="rId12"/>
          <a:stretch>
            <a:fillRect/>
          </a:stretch>
        </p:blipFill>
        <p:spPr>
          <a:xfrm>
            <a:off x="7559675" y="1403785"/>
            <a:ext cx="3971925" cy="5048250"/>
          </a:xfrm>
          <a:prstGeom prst="rect">
            <a:avLst/>
          </a:prstGeom>
          <a:ln w="28575">
            <a:solidFill>
              <a:srgbClr val="024C84"/>
            </a:solidFill>
          </a:ln>
        </p:spPr>
      </p:pic>
      <p:sp>
        <p:nvSpPr>
          <p:cNvPr id="37" name="Rounded Rectangle 36"/>
          <p:cNvSpPr/>
          <p:nvPr/>
        </p:nvSpPr>
        <p:spPr>
          <a:xfrm>
            <a:off x="8001000" y="2617977"/>
            <a:ext cx="457200" cy="4300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8" name="Rounded Rectangle 37"/>
          <p:cNvSpPr/>
          <p:nvPr/>
        </p:nvSpPr>
        <p:spPr>
          <a:xfrm>
            <a:off x="5689605" y="1875214"/>
            <a:ext cx="600316" cy="4476749"/>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39" name="Picture 38"/>
          <p:cNvPicPr>
            <a:picLocks noChangeAspect="1"/>
          </p:cNvPicPr>
          <p:nvPr/>
        </p:nvPicPr>
        <p:blipFill>
          <a:blip r:embed="rId13"/>
          <a:stretch>
            <a:fillRect/>
          </a:stretch>
        </p:blipFill>
        <p:spPr>
          <a:xfrm>
            <a:off x="4149502" y="1371752"/>
            <a:ext cx="7891647" cy="5032033"/>
          </a:xfrm>
          <a:prstGeom prst="rect">
            <a:avLst/>
          </a:prstGeom>
        </p:spPr>
      </p:pic>
      <p:sp>
        <p:nvSpPr>
          <p:cNvPr id="41" name="Rounded Rectangle 40"/>
          <p:cNvSpPr/>
          <p:nvPr/>
        </p:nvSpPr>
        <p:spPr>
          <a:xfrm>
            <a:off x="5842004" y="4267200"/>
            <a:ext cx="2493541" cy="1503365"/>
          </a:xfrm>
          <a:prstGeom prst="roundRect">
            <a:avLst>
              <a:gd name="adj" fmla="val 4854"/>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46" name="Group 45"/>
          <p:cNvGrpSpPr/>
          <p:nvPr/>
        </p:nvGrpSpPr>
        <p:grpSpPr>
          <a:xfrm>
            <a:off x="3876043" y="944880"/>
            <a:ext cx="8087357" cy="4688323"/>
            <a:chOff x="1934762" y="1479321"/>
            <a:chExt cx="8087357" cy="4688323"/>
          </a:xfrm>
        </p:grpSpPr>
        <p:pic>
          <p:nvPicPr>
            <p:cNvPr id="42" name="Picture 41"/>
            <p:cNvPicPr>
              <a:picLocks noChangeAspect="1"/>
            </p:cNvPicPr>
            <p:nvPr/>
          </p:nvPicPr>
          <p:blipFill>
            <a:blip r:embed="rId14"/>
            <a:stretch>
              <a:fillRect/>
            </a:stretch>
          </p:blipFill>
          <p:spPr>
            <a:xfrm>
              <a:off x="1934762" y="1479321"/>
              <a:ext cx="8087357" cy="4688323"/>
            </a:xfrm>
            <a:prstGeom prst="rect">
              <a:avLst/>
            </a:prstGeom>
            <a:ln w="28575">
              <a:solidFill>
                <a:srgbClr val="024C84"/>
              </a:solidFill>
            </a:ln>
          </p:spPr>
        </p:pic>
        <p:sp>
          <p:nvSpPr>
            <p:cNvPr id="43" name="TextBox 42"/>
            <p:cNvSpPr txBox="1"/>
            <p:nvPr/>
          </p:nvSpPr>
          <p:spPr>
            <a:xfrm>
              <a:off x="2681054" y="1925563"/>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2695877" y="339091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2681054" y="49954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sp>
        <p:nvSpPr>
          <p:cNvPr id="32" name="Rounded Rectangle 31"/>
          <p:cNvSpPr/>
          <p:nvPr/>
        </p:nvSpPr>
        <p:spPr>
          <a:xfrm>
            <a:off x="7543800" y="853440"/>
            <a:ext cx="4186066" cy="4053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8" name="Picture 47"/>
          <p:cNvPicPr>
            <a:picLocks noChangeAspect="1"/>
          </p:cNvPicPr>
          <p:nvPr/>
        </p:nvPicPr>
        <p:blipFill>
          <a:blip r:embed="rId15"/>
          <a:stretch>
            <a:fillRect/>
          </a:stretch>
        </p:blipFill>
        <p:spPr>
          <a:xfrm>
            <a:off x="2297766" y="918800"/>
            <a:ext cx="7608234" cy="5487008"/>
          </a:xfrm>
          <a:prstGeom prst="rect">
            <a:avLst/>
          </a:prstGeom>
        </p:spPr>
      </p:pic>
      <p:pic>
        <p:nvPicPr>
          <p:cNvPr id="40" name="Picture 39"/>
          <p:cNvPicPr>
            <a:picLocks noChangeAspect="1"/>
          </p:cNvPicPr>
          <p:nvPr/>
        </p:nvPicPr>
        <p:blipFill>
          <a:blip r:embed="rId16"/>
          <a:stretch>
            <a:fillRect/>
          </a:stretch>
        </p:blipFill>
        <p:spPr>
          <a:xfrm>
            <a:off x="151726" y="3622612"/>
            <a:ext cx="4775720" cy="3045193"/>
          </a:xfrm>
          <a:prstGeom prst="rect">
            <a:avLst/>
          </a:prstGeom>
        </p:spPr>
      </p:pic>
      <p:grpSp>
        <p:nvGrpSpPr>
          <p:cNvPr id="52" name="Group 51"/>
          <p:cNvGrpSpPr/>
          <p:nvPr/>
        </p:nvGrpSpPr>
        <p:grpSpPr>
          <a:xfrm>
            <a:off x="2133600" y="990072"/>
            <a:ext cx="8079793" cy="5563128"/>
            <a:chOff x="1592935" y="3262981"/>
            <a:chExt cx="8079793" cy="5563128"/>
          </a:xfrm>
        </p:grpSpPr>
        <p:pic>
          <p:nvPicPr>
            <p:cNvPr id="54" name="Picture 53"/>
            <p:cNvPicPr>
              <a:picLocks noChangeAspect="1"/>
            </p:cNvPicPr>
            <p:nvPr/>
          </p:nvPicPr>
          <p:blipFill>
            <a:blip r:embed="rId17"/>
            <a:stretch>
              <a:fillRect/>
            </a:stretch>
          </p:blipFill>
          <p:spPr>
            <a:xfrm>
              <a:off x="1592935" y="3262981"/>
              <a:ext cx="7802375" cy="5563128"/>
            </a:xfrm>
            <a:prstGeom prst="rect">
              <a:avLst/>
            </a:prstGeom>
          </p:spPr>
        </p:pic>
        <p:sp>
          <p:nvSpPr>
            <p:cNvPr id="55" name="Rounded Rectangle 54"/>
            <p:cNvSpPr/>
            <p:nvPr/>
          </p:nvSpPr>
          <p:spPr>
            <a:xfrm>
              <a:off x="7572876" y="5606081"/>
              <a:ext cx="1864158" cy="2439866"/>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56" name="Picture 55"/>
            <p:cNvPicPr>
              <a:picLocks noChangeAspect="1"/>
            </p:cNvPicPr>
            <p:nvPr/>
          </p:nvPicPr>
          <p:blipFill>
            <a:blip r:embed="rId18"/>
            <a:stretch>
              <a:fillRect/>
            </a:stretch>
          </p:blipFill>
          <p:spPr>
            <a:xfrm>
              <a:off x="6553200" y="3532273"/>
              <a:ext cx="3119528" cy="1603908"/>
            </a:xfrm>
            <a:prstGeom prst="rect">
              <a:avLst/>
            </a:prstGeom>
          </p:spPr>
        </p:pic>
      </p:grpSp>
      <p:sp>
        <p:nvSpPr>
          <p:cNvPr id="53" name="Content Placeholder 3"/>
          <p:cNvSpPr txBox="1">
            <a:spLocks/>
          </p:cNvSpPr>
          <p:nvPr/>
        </p:nvSpPr>
        <p:spPr>
          <a:xfrm>
            <a:off x="1676400" y="1967817"/>
            <a:ext cx="8957605" cy="2632789"/>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Modeled requirement as a Property model</a:t>
            </a:r>
          </a:p>
          <a:p>
            <a:pPr lvl="1"/>
            <a:r>
              <a:rPr lang="en-US" sz="1600" dirty="0"/>
              <a:t>Unconstrained inputs </a:t>
            </a:r>
          </a:p>
          <a:p>
            <a:pPr lvl="1"/>
            <a:r>
              <a:rPr lang="en-US" sz="1600" dirty="0"/>
              <a:t>Modeled intended requirement behavior</a:t>
            </a:r>
          </a:p>
          <a:p>
            <a:r>
              <a:rPr lang="en-US" sz="2000" dirty="0"/>
              <a:t>Property Proving generated a test case that violated the requirement </a:t>
            </a:r>
          </a:p>
          <a:p>
            <a:r>
              <a:rPr lang="en-US" sz="2000" dirty="0"/>
              <a:t>Found unintended behavior when both “speed change” buttons pressed</a:t>
            </a:r>
          </a:p>
          <a:p>
            <a:r>
              <a:rPr lang="en-US" sz="2000" dirty="0"/>
              <a:t>Added algorithm to reject double press </a:t>
            </a:r>
            <a:r>
              <a:rPr lang="en-US" sz="2000" dirty="0">
                <a:sym typeface="Wingdings" panose="05000000000000000000" pitchFamily="2" charset="2"/>
              </a:rPr>
              <a:t>inputs</a:t>
            </a:r>
          </a:p>
          <a:p>
            <a:r>
              <a:rPr lang="en-US" sz="2000" dirty="0">
                <a:sym typeface="Wingdings" panose="05000000000000000000" pitchFamily="2" charset="2"/>
              </a:rPr>
              <a:t>Proved model now meets this requirement!</a:t>
            </a:r>
          </a:p>
        </p:txBody>
      </p:sp>
    </p:spTree>
    <p:extLst>
      <p:ext uri="{BB962C8B-B14F-4D97-AF65-F5344CB8AC3E}">
        <p14:creationId xmlns:p14="http://schemas.microsoft.com/office/powerpoint/2010/main" val="358134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8"/>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26"/>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2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8"/>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6"/>
                                        </p:tgtEl>
                                        <p:attrNameLst>
                                          <p:attrName>style.visibility</p:attrName>
                                        </p:attrNameLst>
                                      </p:cBhvr>
                                      <p:to>
                                        <p:strVal val="hidden"/>
                                      </p:to>
                                    </p:set>
                                  </p:childTnLst>
                                </p:cTn>
                              </p:par>
                              <p:par>
                                <p:cTn id="69" presetID="1" presetClass="exit" presetSubtype="0" fill="hold" grpId="1" nodeType="withEffect">
                                  <p:stCondLst>
                                    <p:cond delay="0"/>
                                  </p:stCondLst>
                                  <p:childTnLst>
                                    <p:set>
                                      <p:cBhvr>
                                        <p:cTn id="70" dur="1" fill="hold">
                                          <p:stCondLst>
                                            <p:cond delay="0"/>
                                          </p:stCondLst>
                                        </p:cTn>
                                        <p:tgtEl>
                                          <p:spTgt spid="3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4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xit" presetSubtype="0" fill="hold" nodeType="clickEffect">
                                  <p:stCondLst>
                                    <p:cond delay="0"/>
                                  </p:stCondLst>
                                  <p:childTnLst>
                                    <p:set>
                                      <p:cBhvr>
                                        <p:cTn id="96" dur="1" fill="hold">
                                          <p:stCondLst>
                                            <p:cond delay="0"/>
                                          </p:stCondLst>
                                        </p:cTn>
                                        <p:tgtEl>
                                          <p:spTgt spid="46"/>
                                        </p:tgtEl>
                                        <p:attrNameLst>
                                          <p:attrName>style.visibility</p:attrName>
                                        </p:attrNameLst>
                                      </p:cBhvr>
                                      <p:to>
                                        <p:strVal val="hidden"/>
                                      </p:to>
                                    </p:set>
                                  </p:childTnLst>
                                </p:cTn>
                              </p:par>
                              <p:par>
                                <p:cTn id="97" presetID="1" presetClass="exit" presetSubtype="0" fill="hold" nodeType="withEffect">
                                  <p:stCondLst>
                                    <p:cond delay="0"/>
                                  </p:stCondLst>
                                  <p:childTnLst>
                                    <p:set>
                                      <p:cBhvr>
                                        <p:cTn id="98" dur="1" fill="hold">
                                          <p:stCondLst>
                                            <p:cond delay="0"/>
                                          </p:stCondLst>
                                        </p:cTn>
                                        <p:tgtEl>
                                          <p:spTgt spid="40"/>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2"/>
                                        </p:tgtEl>
                                        <p:attrNameLst>
                                          <p:attrName>style.visibility</p:attrName>
                                        </p:attrNameLst>
                                      </p:cBhvr>
                                      <p:to>
                                        <p:strVal val="hidden"/>
                                      </p:to>
                                    </p:set>
                                  </p:childTnLst>
                                </p:cTn>
                              </p:par>
                              <p:par>
                                <p:cTn id="101" presetID="1" presetClass="exit" presetSubtype="0" fill="hold" nodeType="withEffect">
                                  <p:stCondLst>
                                    <p:cond delay="0"/>
                                  </p:stCondLst>
                                  <p:childTnLst>
                                    <p:set>
                                      <p:cBhvr>
                                        <p:cTn id="102" dur="1" fill="hold">
                                          <p:stCondLst>
                                            <p:cond delay="0"/>
                                          </p:stCondLst>
                                        </p:cTn>
                                        <p:tgtEl>
                                          <p:spTgt spid="22"/>
                                        </p:tgtEl>
                                        <p:attrNameLst>
                                          <p:attrName>style.visibility</p:attrName>
                                        </p:attrNameLst>
                                      </p:cBhvr>
                                      <p:to>
                                        <p:strVal val="hidden"/>
                                      </p:to>
                                    </p:set>
                                  </p:childTnLst>
                                </p:cTn>
                              </p:par>
                              <p:par>
                                <p:cTn id="103" presetID="1"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8"/>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40"/>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 presetClass="entr" presetSubtype="0" fill="hold" grpId="0" nodeType="clickEffect">
                                  <p:stCondLst>
                                    <p:cond delay="0"/>
                                  </p:stCondLst>
                                  <p:childTnLst>
                                    <p:set>
                                      <p:cBhvr>
                                        <p:cTn id="120" dur="1" fill="hold">
                                          <p:stCondLst>
                                            <p:cond delay="0"/>
                                          </p:stCondLst>
                                        </p:cTn>
                                        <p:tgtEl>
                                          <p:spTgt spid="53"/>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nodeType="clickEffect">
                                  <p:stCondLst>
                                    <p:cond delay="0"/>
                                  </p:stCondLst>
                                  <p:childTnLst>
                                    <p:set>
                                      <p:cBhvr>
                                        <p:cTn id="124" dur="1" fill="hold">
                                          <p:stCondLst>
                                            <p:cond delay="0"/>
                                          </p:stCondLst>
                                        </p:cTn>
                                        <p:tgtEl>
                                          <p:spTgt spid="53">
                                            <p:txEl>
                                              <p:pRg st="0" end="0"/>
                                            </p:txEl>
                                          </p:spTgt>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53">
                                            <p:txEl>
                                              <p:pRg st="1" end="1"/>
                                            </p:txEl>
                                          </p:spTgt>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nodeType="clickEffect">
                                  <p:stCondLst>
                                    <p:cond delay="0"/>
                                  </p:stCondLst>
                                  <p:childTnLst>
                                    <p:set>
                                      <p:cBhvr>
                                        <p:cTn id="132" dur="1" fill="hold">
                                          <p:stCondLst>
                                            <p:cond delay="0"/>
                                          </p:stCondLst>
                                        </p:cTn>
                                        <p:tgtEl>
                                          <p:spTgt spid="53">
                                            <p:txEl>
                                              <p:pRg st="2" end="2"/>
                                            </p:txEl>
                                          </p:spTgt>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nodeType="clickEffect">
                                  <p:stCondLst>
                                    <p:cond delay="0"/>
                                  </p:stCondLst>
                                  <p:childTnLst>
                                    <p:set>
                                      <p:cBhvr>
                                        <p:cTn id="136" dur="1" fill="hold">
                                          <p:stCondLst>
                                            <p:cond delay="0"/>
                                          </p:stCondLst>
                                        </p:cTn>
                                        <p:tgtEl>
                                          <p:spTgt spid="53">
                                            <p:txEl>
                                              <p:pRg st="3" end="3"/>
                                            </p:txEl>
                                          </p:spTgt>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nodeType="clickEffect">
                                  <p:stCondLst>
                                    <p:cond delay="0"/>
                                  </p:stCondLst>
                                  <p:childTnLst>
                                    <p:set>
                                      <p:cBhvr>
                                        <p:cTn id="140"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nodeType="clickEffect">
                                  <p:stCondLst>
                                    <p:cond delay="0"/>
                                  </p:stCondLst>
                                  <p:childTnLst>
                                    <p:set>
                                      <p:cBhvr>
                                        <p:cTn id="144" dur="1" fill="hold">
                                          <p:stCondLst>
                                            <p:cond delay="0"/>
                                          </p:stCondLst>
                                        </p:cTn>
                                        <p:tgtEl>
                                          <p:spTgt spid="53">
                                            <p:txEl>
                                              <p:pRg st="5" end="5"/>
                                            </p:txEl>
                                          </p:spTgt>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animBg="1"/>
      <p:bldP spid="38" grpId="1" animBg="1"/>
      <p:bldP spid="41" grpId="0" animBg="1"/>
      <p:bldP spid="41" grpId="1" animBg="1"/>
      <p:bldP spid="32" grpId="0" animBg="1"/>
      <p:bldP spid="32" grpId="1" animBg="1"/>
      <p:bldP spid="53" grpId="0" animBg="1"/>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2" name="Group 11"/>
          <p:cNvGrpSpPr/>
          <p:nvPr/>
        </p:nvGrpSpPr>
        <p:grpSpPr>
          <a:xfrm>
            <a:off x="1600200" y="381000"/>
            <a:ext cx="8086725" cy="6267450"/>
            <a:chOff x="1676400" y="361950"/>
            <a:chExt cx="8086725" cy="6267450"/>
          </a:xfrm>
        </p:grpSpPr>
        <p:pic>
          <p:nvPicPr>
            <p:cNvPr id="11" name="Picture 10"/>
            <p:cNvPicPr>
              <a:picLocks noChangeAspect="1"/>
            </p:cNvPicPr>
            <p:nvPr/>
          </p:nvPicPr>
          <p:blipFill>
            <a:blip r:embed="rId2"/>
            <a:stretch>
              <a:fillRect/>
            </a:stretch>
          </p:blipFill>
          <p:spPr>
            <a:xfrm>
              <a:off x="1676400" y="361950"/>
              <a:ext cx="8086725" cy="6267450"/>
            </a:xfrm>
            <a:prstGeom prst="rect">
              <a:avLst/>
            </a:prstGeom>
          </p:spPr>
        </p:pic>
        <p:sp>
          <p:nvSpPr>
            <p:cNvPr id="6" name="TextBox 5"/>
            <p:cNvSpPr txBox="1"/>
            <p:nvPr/>
          </p:nvSpPr>
          <p:spPr>
            <a:xfrm>
              <a:off x="4343400" y="4419600"/>
              <a:ext cx="1371601"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a:latin typeface="Arial" pitchFamily="34" charset="0"/>
                  <a:cs typeface="Arial" pitchFamily="34" charset="0"/>
                </a:rPr>
                <a:t>targetSpeed</a:t>
              </a:r>
              <a:endParaRPr lang="en-US" sz="1200" dirty="0">
                <a:latin typeface="Arial" pitchFamily="34" charset="0"/>
                <a:cs typeface="Arial" pitchFamily="34" charset="0"/>
              </a:endParaRPr>
            </a:p>
          </p:txBody>
        </p:sp>
        <p:sp>
          <p:nvSpPr>
            <p:cNvPr id="7" name="TextBox 6"/>
            <p:cNvSpPr txBox="1"/>
            <p:nvPr/>
          </p:nvSpPr>
          <p:spPr>
            <a:xfrm>
              <a:off x="4343400" y="5596462"/>
              <a:ext cx="1376362"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a:latin typeface="Arial" pitchFamily="34" charset="0"/>
                  <a:cs typeface="Arial" pitchFamily="34" charset="0"/>
                </a:rPr>
                <a:t>Exp_targetSpeed</a:t>
              </a:r>
              <a:endParaRPr lang="en-US" sz="1200" dirty="0">
                <a:latin typeface="Arial" pitchFamily="34" charset="0"/>
                <a:cs typeface="Arial" pitchFamily="34" charset="0"/>
              </a:endParaRPr>
            </a:p>
          </p:txBody>
        </p:sp>
        <p:sp>
          <p:nvSpPr>
            <p:cNvPr id="8" name="TextBox 7"/>
            <p:cNvSpPr txBox="1"/>
            <p:nvPr/>
          </p:nvSpPr>
          <p:spPr>
            <a:xfrm>
              <a:off x="4343400" y="2133600"/>
              <a:ext cx="1371601"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a:latin typeface="Arial" pitchFamily="34" charset="0"/>
                  <a:cs typeface="Arial" pitchFamily="34" charset="0"/>
                </a:rPr>
                <a:t>engaged</a:t>
              </a:r>
            </a:p>
          </p:txBody>
        </p:sp>
        <p:sp>
          <p:nvSpPr>
            <p:cNvPr id="9" name="TextBox 8"/>
            <p:cNvSpPr txBox="1"/>
            <p:nvPr/>
          </p:nvSpPr>
          <p:spPr>
            <a:xfrm>
              <a:off x="4343400" y="3318929"/>
              <a:ext cx="1376362" cy="276999"/>
            </a:xfrm>
            <a:prstGeom prst="rect">
              <a:avLst/>
            </a:prstGeom>
            <a:solidFill>
              <a:schemeClr val="bg1">
                <a:lumMod val="95000"/>
              </a:schemeClr>
            </a:solidFill>
            <a:ln>
              <a:solidFill>
                <a:srgbClr val="024C84"/>
              </a:solidFill>
            </a:ln>
          </p:spPr>
          <p:txBody>
            <a:bodyPr wrap="square" rtlCol="0">
              <a:spAutoFit/>
            </a:bodyPr>
            <a:lstStyle/>
            <a:p>
              <a:pPr algn="ctr"/>
              <a:r>
                <a:rPr lang="en-US" sz="1200" dirty="0" err="1">
                  <a:latin typeface="Arial" pitchFamily="34" charset="0"/>
                  <a:cs typeface="Arial" pitchFamily="34" charset="0"/>
                </a:rPr>
                <a:t>Exp_engaged</a:t>
              </a:r>
              <a:endParaRPr lang="en-US" sz="1200" dirty="0">
                <a:latin typeface="Arial" pitchFamily="34" charset="0"/>
                <a:cs typeface="Arial" pitchFamily="34" charset="0"/>
              </a:endParaRPr>
            </a:p>
          </p:txBody>
        </p:sp>
      </p:grpSp>
    </p:spTree>
    <p:extLst>
      <p:ext uri="{BB962C8B-B14F-4D97-AF65-F5344CB8AC3E}">
        <p14:creationId xmlns:p14="http://schemas.microsoft.com/office/powerpoint/2010/main" val="245502928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68669"/>
            <a:ext cx="11506200" cy="990600"/>
          </a:xfrm>
          <a:ln>
            <a:noFill/>
          </a:ln>
        </p:spPr>
        <p:txBody>
          <a:bodyPr/>
          <a:lstStyle/>
          <a:p>
            <a:r>
              <a:rPr lang="en-US" dirty="0"/>
              <a:t>Proving Model will Meet Requirements over the Calibration Range</a:t>
            </a:r>
          </a:p>
        </p:txBody>
      </p:sp>
      <p:pic>
        <p:nvPicPr>
          <p:cNvPr id="4" name="Picture 3"/>
          <p:cNvPicPr>
            <a:picLocks noChangeAspect="1"/>
          </p:cNvPicPr>
          <p:nvPr/>
        </p:nvPicPr>
        <p:blipFill>
          <a:blip r:embed="rId3"/>
          <a:stretch>
            <a:fillRect/>
          </a:stretch>
        </p:blipFill>
        <p:spPr>
          <a:xfrm>
            <a:off x="1371600" y="1092200"/>
            <a:ext cx="9491662" cy="5415185"/>
          </a:xfrm>
          <a:prstGeom prst="rect">
            <a:avLst/>
          </a:prstGeom>
        </p:spPr>
      </p:pic>
      <p:pic>
        <p:nvPicPr>
          <p:cNvPr id="5" name="Picture 4"/>
          <p:cNvPicPr>
            <a:picLocks noChangeAspect="1"/>
          </p:cNvPicPr>
          <p:nvPr/>
        </p:nvPicPr>
        <p:blipFill>
          <a:blip r:embed="rId4"/>
          <a:stretch>
            <a:fillRect/>
          </a:stretch>
        </p:blipFill>
        <p:spPr>
          <a:xfrm>
            <a:off x="381000" y="2819400"/>
            <a:ext cx="4876800" cy="3862552"/>
          </a:xfrm>
          <a:prstGeom prst="rect">
            <a:avLst/>
          </a:prstGeom>
        </p:spPr>
      </p:pic>
      <p:pic>
        <p:nvPicPr>
          <p:cNvPr id="6" name="Picture 5"/>
          <p:cNvPicPr>
            <a:picLocks noChangeAspect="1"/>
          </p:cNvPicPr>
          <p:nvPr/>
        </p:nvPicPr>
        <p:blipFill>
          <a:blip r:embed="rId5"/>
          <a:stretch>
            <a:fillRect/>
          </a:stretch>
        </p:blipFill>
        <p:spPr>
          <a:xfrm>
            <a:off x="6781800" y="1311365"/>
            <a:ext cx="4983164" cy="5357887"/>
          </a:xfrm>
          <a:prstGeom prst="rect">
            <a:avLst/>
          </a:prstGeom>
        </p:spPr>
      </p:pic>
      <p:pic>
        <p:nvPicPr>
          <p:cNvPr id="7" name="Picture 6"/>
          <p:cNvPicPr>
            <a:picLocks noChangeAspect="1"/>
          </p:cNvPicPr>
          <p:nvPr/>
        </p:nvPicPr>
        <p:blipFill>
          <a:blip r:embed="rId6"/>
          <a:stretch>
            <a:fillRect/>
          </a:stretch>
        </p:blipFill>
        <p:spPr>
          <a:xfrm>
            <a:off x="1797934" y="1430204"/>
            <a:ext cx="8519932" cy="4855445"/>
          </a:xfrm>
          <a:prstGeom prst="rect">
            <a:avLst/>
          </a:prstGeom>
        </p:spPr>
      </p:pic>
      <p:pic>
        <p:nvPicPr>
          <p:cNvPr id="9" name="Picture 8"/>
          <p:cNvPicPr>
            <a:picLocks noChangeAspect="1"/>
          </p:cNvPicPr>
          <p:nvPr/>
        </p:nvPicPr>
        <p:blipFill>
          <a:blip r:embed="rId7"/>
          <a:stretch>
            <a:fillRect/>
          </a:stretch>
        </p:blipFill>
        <p:spPr>
          <a:xfrm>
            <a:off x="316084" y="2743200"/>
            <a:ext cx="5386490" cy="3947820"/>
          </a:xfrm>
          <a:prstGeom prst="rect">
            <a:avLst/>
          </a:prstGeom>
        </p:spPr>
      </p:pic>
      <p:pic>
        <p:nvPicPr>
          <p:cNvPr id="10" name="Picture 9"/>
          <p:cNvPicPr>
            <a:picLocks noChangeAspect="1"/>
          </p:cNvPicPr>
          <p:nvPr/>
        </p:nvPicPr>
        <p:blipFill>
          <a:blip r:embed="rId8"/>
          <a:stretch>
            <a:fillRect/>
          </a:stretch>
        </p:blipFill>
        <p:spPr>
          <a:xfrm>
            <a:off x="5684135" y="1025255"/>
            <a:ext cx="6080830" cy="5669398"/>
          </a:xfrm>
          <a:prstGeom prst="rect">
            <a:avLst/>
          </a:prstGeom>
        </p:spPr>
      </p:pic>
      <p:pic>
        <p:nvPicPr>
          <p:cNvPr id="11" name="Picture 10"/>
          <p:cNvPicPr>
            <a:picLocks noChangeAspect="1"/>
          </p:cNvPicPr>
          <p:nvPr/>
        </p:nvPicPr>
        <p:blipFill>
          <a:blip r:embed="rId9"/>
          <a:stretch>
            <a:fillRect/>
          </a:stretch>
        </p:blipFill>
        <p:spPr>
          <a:xfrm>
            <a:off x="2679700" y="1442904"/>
            <a:ext cx="6873089" cy="4992277"/>
          </a:xfrm>
          <a:prstGeom prst="rect">
            <a:avLst/>
          </a:prstGeom>
        </p:spPr>
      </p:pic>
      <p:pic>
        <p:nvPicPr>
          <p:cNvPr id="12" name="Picture 11"/>
          <p:cNvPicPr>
            <a:picLocks noChangeAspect="1"/>
          </p:cNvPicPr>
          <p:nvPr/>
        </p:nvPicPr>
        <p:blipFill>
          <a:blip r:embed="rId10"/>
          <a:stretch>
            <a:fillRect/>
          </a:stretch>
        </p:blipFill>
        <p:spPr>
          <a:xfrm>
            <a:off x="1852072" y="2559565"/>
            <a:ext cx="3390900" cy="2143125"/>
          </a:xfrm>
          <a:prstGeom prst="rect">
            <a:avLst/>
          </a:prstGeom>
        </p:spPr>
      </p:pic>
      <p:pic>
        <p:nvPicPr>
          <p:cNvPr id="3" name="Picture 2"/>
          <p:cNvPicPr>
            <a:picLocks noChangeAspect="1"/>
          </p:cNvPicPr>
          <p:nvPr/>
        </p:nvPicPr>
        <p:blipFill>
          <a:blip r:embed="rId11"/>
          <a:stretch>
            <a:fillRect/>
          </a:stretch>
        </p:blipFill>
        <p:spPr>
          <a:xfrm>
            <a:off x="5386292" y="1432390"/>
            <a:ext cx="6358736" cy="4865959"/>
          </a:xfrm>
          <a:prstGeom prst="rect">
            <a:avLst/>
          </a:prstGeom>
        </p:spPr>
      </p:pic>
      <p:sp>
        <p:nvSpPr>
          <p:cNvPr id="13" name="Rounded Rectangle 12"/>
          <p:cNvSpPr/>
          <p:nvPr/>
        </p:nvSpPr>
        <p:spPr>
          <a:xfrm>
            <a:off x="5412409" y="3557971"/>
            <a:ext cx="183788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4" name="Picture 13"/>
          <p:cNvPicPr>
            <a:picLocks noChangeAspect="1"/>
          </p:cNvPicPr>
          <p:nvPr/>
        </p:nvPicPr>
        <p:blipFill>
          <a:blip r:embed="rId12"/>
          <a:stretch>
            <a:fillRect/>
          </a:stretch>
        </p:blipFill>
        <p:spPr>
          <a:xfrm>
            <a:off x="5387621" y="1439271"/>
            <a:ext cx="6348731" cy="4858303"/>
          </a:xfrm>
          <a:prstGeom prst="rect">
            <a:avLst/>
          </a:prstGeom>
        </p:spPr>
      </p:pic>
      <p:sp>
        <p:nvSpPr>
          <p:cNvPr id="15" name="Rounded Rectangle 14"/>
          <p:cNvSpPr/>
          <p:nvPr/>
        </p:nvSpPr>
        <p:spPr>
          <a:xfrm>
            <a:off x="5410200" y="3487193"/>
            <a:ext cx="1447800" cy="86467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16" name="Picture 15"/>
          <p:cNvPicPr>
            <a:picLocks noChangeAspect="1"/>
          </p:cNvPicPr>
          <p:nvPr/>
        </p:nvPicPr>
        <p:blipFill>
          <a:blip r:embed="rId13"/>
          <a:stretch>
            <a:fillRect/>
          </a:stretch>
        </p:blipFill>
        <p:spPr>
          <a:xfrm>
            <a:off x="1886130" y="1153666"/>
            <a:ext cx="8439150" cy="4994903"/>
          </a:xfrm>
          <a:prstGeom prst="rect">
            <a:avLst/>
          </a:prstGeom>
        </p:spPr>
      </p:pic>
      <p:pic>
        <p:nvPicPr>
          <p:cNvPr id="17" name="Picture 16"/>
          <p:cNvPicPr>
            <a:picLocks noChangeAspect="1"/>
          </p:cNvPicPr>
          <p:nvPr/>
        </p:nvPicPr>
        <p:blipFill>
          <a:blip r:embed="rId14"/>
          <a:stretch>
            <a:fillRect/>
          </a:stretch>
        </p:blipFill>
        <p:spPr>
          <a:xfrm>
            <a:off x="131364" y="1400995"/>
            <a:ext cx="5484904" cy="5332546"/>
          </a:xfrm>
          <a:prstGeom prst="rect">
            <a:avLst/>
          </a:prstGeom>
        </p:spPr>
      </p:pic>
      <p:pic>
        <p:nvPicPr>
          <p:cNvPr id="18" name="Picture 17"/>
          <p:cNvPicPr>
            <a:picLocks noChangeAspect="1"/>
          </p:cNvPicPr>
          <p:nvPr/>
        </p:nvPicPr>
        <p:blipFill>
          <a:blip r:embed="rId15"/>
          <a:stretch>
            <a:fillRect/>
          </a:stretch>
        </p:blipFill>
        <p:spPr>
          <a:xfrm>
            <a:off x="5029200" y="1120803"/>
            <a:ext cx="6723924" cy="5584797"/>
          </a:xfrm>
          <a:prstGeom prst="rect">
            <a:avLst/>
          </a:prstGeom>
        </p:spPr>
      </p:pic>
      <p:grpSp>
        <p:nvGrpSpPr>
          <p:cNvPr id="26" name="Group 25"/>
          <p:cNvGrpSpPr/>
          <p:nvPr/>
        </p:nvGrpSpPr>
        <p:grpSpPr>
          <a:xfrm>
            <a:off x="185196" y="1749551"/>
            <a:ext cx="7739604" cy="4481512"/>
            <a:chOff x="120055" y="1703007"/>
            <a:chExt cx="7739604" cy="4481512"/>
          </a:xfrm>
        </p:grpSpPr>
        <p:pic>
          <p:nvPicPr>
            <p:cNvPr id="19" name="Picture 18"/>
            <p:cNvPicPr>
              <a:picLocks noChangeAspect="1"/>
            </p:cNvPicPr>
            <p:nvPr/>
          </p:nvPicPr>
          <p:blipFill>
            <a:blip r:embed="rId16"/>
            <a:stretch>
              <a:fillRect/>
            </a:stretch>
          </p:blipFill>
          <p:spPr>
            <a:xfrm>
              <a:off x="120055" y="1703007"/>
              <a:ext cx="7739604" cy="4481512"/>
            </a:xfrm>
            <a:prstGeom prst="rect">
              <a:avLst/>
            </a:prstGeom>
            <a:ln w="28575">
              <a:solidFill>
                <a:srgbClr val="024C84"/>
              </a:solidFill>
            </a:ln>
          </p:spPr>
        </p:pic>
        <p:sp>
          <p:nvSpPr>
            <p:cNvPr id="23" name="TextBox 22"/>
            <p:cNvSpPr txBox="1"/>
            <p:nvPr/>
          </p:nvSpPr>
          <p:spPr>
            <a:xfrm>
              <a:off x="685800" y="20574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24" name="TextBox 23"/>
            <p:cNvSpPr txBox="1"/>
            <p:nvPr/>
          </p:nvSpPr>
          <p:spPr>
            <a:xfrm>
              <a:off x="687923" y="3547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25" name="TextBox 24"/>
            <p:cNvSpPr txBox="1"/>
            <p:nvPr/>
          </p:nvSpPr>
          <p:spPr>
            <a:xfrm>
              <a:off x="685800" y="5029200"/>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20" name="Picture 19"/>
          <p:cNvPicPr>
            <a:picLocks noChangeAspect="1"/>
          </p:cNvPicPr>
          <p:nvPr/>
        </p:nvPicPr>
        <p:blipFill>
          <a:blip r:embed="rId17"/>
          <a:stretch>
            <a:fillRect/>
          </a:stretch>
        </p:blipFill>
        <p:spPr>
          <a:xfrm>
            <a:off x="7433399" y="1311365"/>
            <a:ext cx="4415793" cy="1804646"/>
          </a:xfrm>
          <a:prstGeom prst="rect">
            <a:avLst/>
          </a:prstGeom>
          <a:ln w="28575">
            <a:solidFill>
              <a:srgbClr val="024C84"/>
            </a:solidFill>
          </a:ln>
        </p:spPr>
      </p:pic>
      <p:sp>
        <p:nvSpPr>
          <p:cNvPr id="21" name="Rounded Rectangle 20"/>
          <p:cNvSpPr/>
          <p:nvPr/>
        </p:nvSpPr>
        <p:spPr>
          <a:xfrm>
            <a:off x="6096000" y="1749551"/>
            <a:ext cx="533400" cy="43990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cxnSp>
        <p:nvCxnSpPr>
          <p:cNvPr id="35" name="Straight Connector 34"/>
          <p:cNvCxnSpPr/>
          <p:nvPr/>
        </p:nvCxnSpPr>
        <p:spPr>
          <a:xfrm>
            <a:off x="9022080" y="2209800"/>
            <a:ext cx="484989"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Line Callout 1 39"/>
          <p:cNvSpPr/>
          <p:nvPr/>
        </p:nvSpPr>
        <p:spPr>
          <a:xfrm>
            <a:off x="10033658" y="1749550"/>
            <a:ext cx="480446" cy="266305"/>
          </a:xfrm>
          <a:prstGeom prst="borderCallout1">
            <a:avLst>
              <a:gd name="adj1" fmla="val 36844"/>
              <a:gd name="adj2" fmla="val -8333"/>
              <a:gd name="adj3" fmla="val 75577"/>
              <a:gd name="adj4" fmla="val -162692"/>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FF0000"/>
                </a:solidFill>
                <a:latin typeface="Arial" pitchFamily="34" charset="0"/>
                <a:cs typeface="Arial" pitchFamily="34" charset="0"/>
              </a:rPr>
              <a:t>=2</a:t>
            </a:r>
          </a:p>
        </p:txBody>
      </p:sp>
      <p:grpSp>
        <p:nvGrpSpPr>
          <p:cNvPr id="41" name="Group 40"/>
          <p:cNvGrpSpPr/>
          <p:nvPr/>
        </p:nvGrpSpPr>
        <p:grpSpPr>
          <a:xfrm>
            <a:off x="381000" y="1524000"/>
            <a:ext cx="7701253" cy="4433266"/>
            <a:chOff x="4365986" y="3276179"/>
            <a:chExt cx="7701253" cy="4433266"/>
          </a:xfrm>
        </p:grpSpPr>
        <p:pic>
          <p:nvPicPr>
            <p:cNvPr id="42" name="Picture 41"/>
            <p:cNvPicPr>
              <a:picLocks noChangeAspect="1"/>
            </p:cNvPicPr>
            <p:nvPr/>
          </p:nvPicPr>
          <p:blipFill>
            <a:blip r:embed="rId18"/>
            <a:stretch>
              <a:fillRect/>
            </a:stretch>
          </p:blipFill>
          <p:spPr>
            <a:xfrm>
              <a:off x="4365986" y="3276179"/>
              <a:ext cx="7701253" cy="4433266"/>
            </a:xfrm>
            <a:prstGeom prst="rect">
              <a:avLst/>
            </a:prstGeom>
            <a:ln w="28575">
              <a:solidFill>
                <a:srgbClr val="024C84"/>
              </a:solidFill>
            </a:ln>
          </p:spPr>
        </p:pic>
        <p:sp>
          <p:nvSpPr>
            <p:cNvPr id="43" name="TextBox 42"/>
            <p:cNvSpPr txBox="1"/>
            <p:nvPr/>
          </p:nvSpPr>
          <p:spPr>
            <a:xfrm>
              <a:off x="4916254" y="36238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targetSpeed</a:t>
              </a:r>
              <a:endParaRPr lang="en-US" sz="1600" dirty="0">
                <a:latin typeface="Arial" pitchFamily="34" charset="0"/>
                <a:cs typeface="Arial" pitchFamily="34" charset="0"/>
              </a:endParaRPr>
            </a:p>
          </p:txBody>
        </p:sp>
        <p:sp>
          <p:nvSpPr>
            <p:cNvPr id="44" name="TextBox 43"/>
            <p:cNvSpPr txBox="1"/>
            <p:nvPr/>
          </p:nvSpPr>
          <p:spPr>
            <a:xfrm>
              <a:off x="4918377" y="5114092"/>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CoastSetSw</a:t>
              </a:r>
              <a:endParaRPr lang="en-US" sz="1600" dirty="0">
                <a:latin typeface="Arial" pitchFamily="34" charset="0"/>
                <a:cs typeface="Arial" pitchFamily="34" charset="0"/>
              </a:endParaRPr>
            </a:p>
          </p:txBody>
        </p:sp>
        <p:sp>
          <p:nvSpPr>
            <p:cNvPr id="45" name="TextBox 44"/>
            <p:cNvSpPr txBox="1"/>
            <p:nvPr/>
          </p:nvSpPr>
          <p:spPr>
            <a:xfrm>
              <a:off x="4916254" y="6595646"/>
              <a:ext cx="1634823" cy="338554"/>
            </a:xfrm>
            <a:prstGeom prst="rect">
              <a:avLst/>
            </a:prstGeom>
            <a:solidFill>
              <a:schemeClr val="bg1">
                <a:lumMod val="95000"/>
              </a:schemeClr>
            </a:solidFill>
            <a:ln>
              <a:solidFill>
                <a:srgbClr val="024C84"/>
              </a:solidFill>
            </a:ln>
          </p:spPr>
          <p:txBody>
            <a:bodyPr wrap="square" rtlCol="0">
              <a:spAutoFit/>
            </a:bodyPr>
            <a:lstStyle/>
            <a:p>
              <a:pPr algn="ctr"/>
              <a:r>
                <a:rPr lang="en-US" sz="1600" dirty="0" err="1">
                  <a:latin typeface="Arial" pitchFamily="34" charset="0"/>
                  <a:cs typeface="Arial" pitchFamily="34" charset="0"/>
                </a:rPr>
                <a:t>AccelResSw</a:t>
              </a:r>
              <a:endParaRPr lang="en-US" sz="1600" dirty="0">
                <a:latin typeface="Arial" pitchFamily="34" charset="0"/>
                <a:cs typeface="Arial" pitchFamily="34" charset="0"/>
              </a:endParaRPr>
            </a:p>
          </p:txBody>
        </p:sp>
      </p:grpSp>
      <p:pic>
        <p:nvPicPr>
          <p:cNvPr id="34" name="Picture 33"/>
          <p:cNvPicPr>
            <a:picLocks noChangeAspect="1"/>
          </p:cNvPicPr>
          <p:nvPr/>
        </p:nvPicPr>
        <p:blipFill>
          <a:blip r:embed="rId19"/>
          <a:stretch>
            <a:fillRect/>
          </a:stretch>
        </p:blipFill>
        <p:spPr>
          <a:xfrm>
            <a:off x="7430410" y="4076854"/>
            <a:ext cx="4451206" cy="1837307"/>
          </a:xfrm>
          <a:prstGeom prst="rect">
            <a:avLst/>
          </a:prstGeom>
          <a:ln w="28575">
            <a:solidFill>
              <a:srgbClr val="024C84"/>
            </a:solidFill>
          </a:ln>
        </p:spPr>
      </p:pic>
      <p:sp>
        <p:nvSpPr>
          <p:cNvPr id="46" name="Rounded Rectangle 45"/>
          <p:cNvSpPr/>
          <p:nvPr/>
        </p:nvSpPr>
        <p:spPr>
          <a:xfrm>
            <a:off x="6096000" y="1439100"/>
            <a:ext cx="1940286" cy="386847"/>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pic>
        <p:nvPicPr>
          <p:cNvPr id="47" name="Picture 46"/>
          <p:cNvPicPr>
            <a:picLocks noChangeAspect="1"/>
          </p:cNvPicPr>
          <p:nvPr/>
        </p:nvPicPr>
        <p:blipFill>
          <a:blip r:embed="rId20"/>
          <a:stretch>
            <a:fillRect/>
          </a:stretch>
        </p:blipFill>
        <p:spPr>
          <a:xfrm>
            <a:off x="853838" y="917633"/>
            <a:ext cx="10105143" cy="5577749"/>
          </a:xfrm>
          <a:prstGeom prst="rect">
            <a:avLst/>
          </a:prstGeom>
        </p:spPr>
      </p:pic>
      <p:pic>
        <p:nvPicPr>
          <p:cNvPr id="48" name="Picture 47"/>
          <p:cNvPicPr>
            <a:picLocks noChangeAspect="1"/>
          </p:cNvPicPr>
          <p:nvPr/>
        </p:nvPicPr>
        <p:blipFill>
          <a:blip r:embed="rId21"/>
          <a:stretch>
            <a:fillRect/>
          </a:stretch>
        </p:blipFill>
        <p:spPr>
          <a:xfrm>
            <a:off x="850560" y="914400"/>
            <a:ext cx="10105309" cy="5577840"/>
          </a:xfrm>
          <a:prstGeom prst="rect">
            <a:avLst/>
          </a:prstGeom>
        </p:spPr>
      </p:pic>
      <p:sp>
        <p:nvSpPr>
          <p:cNvPr id="49" name="Rounded Rectangle 48"/>
          <p:cNvSpPr/>
          <p:nvPr/>
        </p:nvSpPr>
        <p:spPr>
          <a:xfrm>
            <a:off x="8688576" y="3120667"/>
            <a:ext cx="2269501" cy="3027902"/>
          </a:xfrm>
          <a:prstGeom prst="roundRect">
            <a:avLst>
              <a:gd name="adj" fmla="val 9854"/>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0" name="Content Placeholder 3"/>
          <p:cNvSpPr txBox="1">
            <a:spLocks/>
          </p:cNvSpPr>
          <p:nvPr/>
        </p:nvSpPr>
        <p:spPr>
          <a:xfrm>
            <a:off x="1371599" y="2435353"/>
            <a:ext cx="9602291" cy="2097424"/>
          </a:xfrm>
          <a:prstGeom prst="rect">
            <a:avLst/>
          </a:prstGeom>
          <a:solidFill>
            <a:schemeClr val="bg1"/>
          </a:solidFill>
          <a:ln w="28575">
            <a:solidFill>
              <a:srgbClr val="024C84"/>
            </a:solidFill>
          </a:ln>
        </p:spPr>
        <p:txBody>
          <a:bodyPr vert="horz" lIns="91440" tIns="45720" rIns="91440" bIns="45720"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Added a sweep of possible calibration values to requirement property model</a:t>
            </a:r>
          </a:p>
          <a:p>
            <a:r>
              <a:rPr lang="en-US" sz="2000" dirty="0"/>
              <a:t>Property Proving generated a test case that violated the requirement </a:t>
            </a:r>
          </a:p>
          <a:p>
            <a:r>
              <a:rPr lang="en-US" sz="2000" dirty="0"/>
              <a:t>Found unintended behavior with an “</a:t>
            </a:r>
            <a:r>
              <a:rPr lang="en-US" sz="2000" dirty="0" err="1"/>
              <a:t>incdec</a:t>
            </a:r>
            <a:r>
              <a:rPr lang="en-US" sz="2000" dirty="0"/>
              <a:t>” value of (2)</a:t>
            </a:r>
          </a:p>
          <a:p>
            <a:r>
              <a:rPr lang="en-US" sz="2000" dirty="0"/>
              <a:t>Added a limit check to the speed change algorithm</a:t>
            </a:r>
            <a:endParaRPr lang="en-US" sz="2000" dirty="0">
              <a:sym typeface="Wingdings" panose="05000000000000000000" pitchFamily="2" charset="2"/>
            </a:endParaRPr>
          </a:p>
          <a:p>
            <a:r>
              <a:rPr lang="en-US" sz="2000" dirty="0">
                <a:sym typeface="Wingdings" panose="05000000000000000000" pitchFamily="2" charset="2"/>
              </a:rPr>
              <a:t>Proved model now meets this requirement over the range of calibration values!</a:t>
            </a:r>
          </a:p>
        </p:txBody>
      </p:sp>
    </p:spTree>
    <p:extLst>
      <p:ext uri="{BB962C8B-B14F-4D97-AF65-F5344CB8AC3E}">
        <p14:creationId xmlns:p14="http://schemas.microsoft.com/office/powerpoint/2010/main" val="147802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5"/>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9"/>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nodeType="clickEffect">
                                  <p:stCondLst>
                                    <p:cond delay="0"/>
                                  </p:stCondLst>
                                  <p:childTnLst>
                                    <p:set>
                                      <p:cBhvr>
                                        <p:cTn id="64" dur="1" fill="hold">
                                          <p:stCondLst>
                                            <p:cond delay="0"/>
                                          </p:stCondLst>
                                        </p:cTn>
                                        <p:tgtEl>
                                          <p:spTgt spid="3"/>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13"/>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1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nodeType="clickEffect">
                                  <p:stCondLst>
                                    <p:cond delay="0"/>
                                  </p:stCondLst>
                                  <p:childTnLst>
                                    <p:set>
                                      <p:cBhvr>
                                        <p:cTn id="80" dur="1" fill="hold">
                                          <p:stCondLst>
                                            <p:cond delay="0"/>
                                          </p:stCondLst>
                                        </p:cTn>
                                        <p:tgtEl>
                                          <p:spTgt spid="4"/>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12"/>
                                        </p:tgtEl>
                                        <p:attrNameLst>
                                          <p:attrName>style.visibility</p:attrName>
                                        </p:attrNameLst>
                                      </p:cBhvr>
                                      <p:to>
                                        <p:strVal val="hidden"/>
                                      </p:to>
                                    </p:set>
                                  </p:childTnLst>
                                </p:cTn>
                              </p:par>
                              <p:par>
                                <p:cTn id="83" presetID="1" presetClass="entr" presetSubtype="0" fill="hold" nodeType="withEffect">
                                  <p:stCondLst>
                                    <p:cond delay="0"/>
                                  </p:stCondLst>
                                  <p:childTnLst>
                                    <p:set>
                                      <p:cBhvr>
                                        <p:cTn id="84" dur="1" fill="hold">
                                          <p:stCondLst>
                                            <p:cond delay="0"/>
                                          </p:stCondLst>
                                        </p:cTn>
                                        <p:tgtEl>
                                          <p:spTgt spid="16"/>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nodeType="clickEffect">
                                  <p:stCondLst>
                                    <p:cond delay="0"/>
                                  </p:stCondLst>
                                  <p:childTnLst>
                                    <p:set>
                                      <p:cBhvr>
                                        <p:cTn id="92" dur="1" fill="hold">
                                          <p:stCondLst>
                                            <p:cond delay="0"/>
                                          </p:stCondLst>
                                        </p:cTn>
                                        <p:tgtEl>
                                          <p:spTgt spid="17"/>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2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1"/>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5"/>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34"/>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xit" presetSubtype="0" fill="hold" nodeType="clickEffect">
                                  <p:stCondLst>
                                    <p:cond delay="0"/>
                                  </p:stCondLst>
                                  <p:childTnLst>
                                    <p:set>
                                      <p:cBhvr>
                                        <p:cTn id="116" dur="1" fill="hold">
                                          <p:stCondLst>
                                            <p:cond delay="0"/>
                                          </p:stCondLst>
                                        </p:cTn>
                                        <p:tgtEl>
                                          <p:spTgt spid="26"/>
                                        </p:tgtEl>
                                        <p:attrNameLst>
                                          <p:attrName>style.visibility</p:attrName>
                                        </p:attrNameLst>
                                      </p:cBhvr>
                                      <p:to>
                                        <p:strVal val="hidden"/>
                                      </p:to>
                                    </p:set>
                                  </p:childTnLst>
                                </p:cTn>
                              </p:par>
                              <p:par>
                                <p:cTn id="117" presetID="1" presetClass="exit" presetSubtype="0" fill="hold" nodeType="withEffect">
                                  <p:stCondLst>
                                    <p:cond delay="0"/>
                                  </p:stCondLst>
                                  <p:childTnLst>
                                    <p:set>
                                      <p:cBhvr>
                                        <p:cTn id="118" dur="1" fill="hold">
                                          <p:stCondLst>
                                            <p:cond delay="0"/>
                                          </p:stCondLst>
                                        </p:cTn>
                                        <p:tgtEl>
                                          <p:spTgt spid="20"/>
                                        </p:tgtEl>
                                        <p:attrNameLst>
                                          <p:attrName>style.visibility</p:attrName>
                                        </p:attrNameLst>
                                      </p:cBhvr>
                                      <p:to>
                                        <p:strVal val="hidden"/>
                                      </p:to>
                                    </p:set>
                                  </p:childTnLst>
                                </p:cTn>
                              </p:par>
                              <p:par>
                                <p:cTn id="119" presetID="1" presetClass="exit" presetSubtype="0" fill="hold" grpId="1" nodeType="withEffect">
                                  <p:stCondLst>
                                    <p:cond delay="0"/>
                                  </p:stCondLst>
                                  <p:childTnLst>
                                    <p:set>
                                      <p:cBhvr>
                                        <p:cTn id="120" dur="1" fill="hold">
                                          <p:stCondLst>
                                            <p:cond delay="0"/>
                                          </p:stCondLst>
                                        </p:cTn>
                                        <p:tgtEl>
                                          <p:spTgt spid="21"/>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35"/>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0"/>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41"/>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46"/>
                                        </p:tgtEl>
                                        <p:attrNameLst>
                                          <p:attrName>style.visibility</p:attrName>
                                        </p:attrNameLst>
                                      </p:cBhvr>
                                      <p:to>
                                        <p:strVal val="visible"/>
                                      </p:to>
                                    </p:set>
                                  </p:childTnLst>
                                </p:cTn>
                              </p:par>
                            </p:childTnLst>
                          </p:cTn>
                        </p:par>
                      </p:childTnLst>
                    </p:cTn>
                  </p:par>
                  <p:par>
                    <p:cTn id="133" fill="hold">
                      <p:stCondLst>
                        <p:cond delay="indefinite"/>
                      </p:stCondLst>
                      <p:childTnLst>
                        <p:par>
                          <p:cTn id="134" fill="hold">
                            <p:stCondLst>
                              <p:cond delay="0"/>
                            </p:stCondLst>
                            <p:childTnLst>
                              <p:par>
                                <p:cTn id="135" presetID="1" presetClass="exit" presetSubtype="0" fill="hold" nodeType="clickEffect">
                                  <p:stCondLst>
                                    <p:cond delay="0"/>
                                  </p:stCondLst>
                                  <p:childTnLst>
                                    <p:set>
                                      <p:cBhvr>
                                        <p:cTn id="136" dur="1" fill="hold">
                                          <p:stCondLst>
                                            <p:cond delay="0"/>
                                          </p:stCondLst>
                                        </p:cTn>
                                        <p:tgtEl>
                                          <p:spTgt spid="34"/>
                                        </p:tgtEl>
                                        <p:attrNameLst>
                                          <p:attrName>style.visibility</p:attrName>
                                        </p:attrNameLst>
                                      </p:cBhvr>
                                      <p:to>
                                        <p:strVal val="hidden"/>
                                      </p:to>
                                    </p:set>
                                  </p:childTnLst>
                                </p:cTn>
                              </p:par>
                              <p:par>
                                <p:cTn id="137" presetID="1" presetClass="exit" presetSubtype="0" fill="hold" nodeType="withEffect">
                                  <p:stCondLst>
                                    <p:cond delay="0"/>
                                  </p:stCondLst>
                                  <p:childTnLst>
                                    <p:set>
                                      <p:cBhvr>
                                        <p:cTn id="138" dur="1" fill="hold">
                                          <p:stCondLst>
                                            <p:cond delay="0"/>
                                          </p:stCondLst>
                                        </p:cTn>
                                        <p:tgtEl>
                                          <p:spTgt spid="41"/>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46"/>
                                        </p:tgtEl>
                                        <p:attrNameLst>
                                          <p:attrName>style.visibility</p:attrName>
                                        </p:attrNameLst>
                                      </p:cBhvr>
                                      <p:to>
                                        <p:strVal val="hidden"/>
                                      </p:to>
                                    </p:set>
                                  </p:childTnLst>
                                </p:cTn>
                              </p:par>
                              <p:par>
                                <p:cTn id="141" presetID="1" presetClass="exit" presetSubtype="0" fill="hold" nodeType="withEffect">
                                  <p:stCondLst>
                                    <p:cond delay="0"/>
                                  </p:stCondLst>
                                  <p:childTnLst>
                                    <p:set>
                                      <p:cBhvr>
                                        <p:cTn id="142" dur="1" fill="hold">
                                          <p:stCondLst>
                                            <p:cond delay="0"/>
                                          </p:stCondLst>
                                        </p:cTn>
                                        <p:tgtEl>
                                          <p:spTgt spid="16"/>
                                        </p:tgtEl>
                                        <p:attrNameLst>
                                          <p:attrName>style.visibility</p:attrName>
                                        </p:attrNameLst>
                                      </p:cBhvr>
                                      <p:to>
                                        <p:strVal val="hidden"/>
                                      </p:to>
                                    </p:set>
                                  </p:childTnLst>
                                </p:cTn>
                              </p:par>
                              <p:par>
                                <p:cTn id="143" presetID="1" presetClass="entr" presetSubtype="0" fill="hold" nodeType="withEffect">
                                  <p:stCondLst>
                                    <p:cond delay="0"/>
                                  </p:stCondLst>
                                  <p:childTnLst>
                                    <p:set>
                                      <p:cBhvr>
                                        <p:cTn id="144" dur="1" fill="hold">
                                          <p:stCondLst>
                                            <p:cond delay="0"/>
                                          </p:stCondLst>
                                        </p:cTn>
                                        <p:tgtEl>
                                          <p:spTgt spid="47"/>
                                        </p:tgtEl>
                                        <p:attrNameLst>
                                          <p:attrName>style.visibility</p:attrName>
                                        </p:attrNameLst>
                                      </p:cBhvr>
                                      <p:to>
                                        <p:strVal val="visible"/>
                                      </p:to>
                                    </p:set>
                                  </p:childTnLst>
                                </p:cTn>
                              </p:par>
                            </p:childTnLst>
                          </p:cTn>
                        </p:par>
                      </p:childTnLst>
                    </p:cTn>
                  </p:par>
                  <p:par>
                    <p:cTn id="145" fill="hold">
                      <p:stCondLst>
                        <p:cond delay="indefinite"/>
                      </p:stCondLst>
                      <p:childTnLst>
                        <p:par>
                          <p:cTn id="146" fill="hold">
                            <p:stCondLst>
                              <p:cond delay="0"/>
                            </p:stCondLst>
                            <p:childTnLst>
                              <p:par>
                                <p:cTn id="147" presetID="1" presetClass="entr" presetSubtype="0" fill="hold" nodeType="clickEffect">
                                  <p:stCondLst>
                                    <p:cond delay="0"/>
                                  </p:stCondLst>
                                  <p:childTnLst>
                                    <p:set>
                                      <p:cBhvr>
                                        <p:cTn id="148" dur="1" fill="hold">
                                          <p:stCondLst>
                                            <p:cond delay="0"/>
                                          </p:stCondLst>
                                        </p:cTn>
                                        <p:tgtEl>
                                          <p:spTgt spid="48"/>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47"/>
                                        </p:tgtEl>
                                        <p:attrNameLst>
                                          <p:attrName>style.visibility</p:attrName>
                                        </p:attrNameLst>
                                      </p:cBhvr>
                                      <p:to>
                                        <p:strVal val="hidden"/>
                                      </p:to>
                                    </p:set>
                                  </p:childTnLst>
                                </p:cTn>
                              </p:par>
                              <p:par>
                                <p:cTn id="151" presetID="1" presetClass="entr" presetSubtype="0" fill="hold" grpId="0" nodeType="withEffect">
                                  <p:stCondLst>
                                    <p:cond delay="0"/>
                                  </p:stCondLst>
                                  <p:childTnLst>
                                    <p:set>
                                      <p:cBhvr>
                                        <p:cTn id="152" dur="1" fill="hold">
                                          <p:stCondLst>
                                            <p:cond delay="0"/>
                                          </p:stCondLst>
                                        </p:cTn>
                                        <p:tgtEl>
                                          <p:spTgt spid="49"/>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grpId="0" nodeType="clickEffect">
                                  <p:stCondLst>
                                    <p:cond delay="0"/>
                                  </p:stCondLst>
                                  <p:childTnLst>
                                    <p:set>
                                      <p:cBhvr>
                                        <p:cTn id="156" dur="1" fill="hold">
                                          <p:stCondLst>
                                            <p:cond delay="0"/>
                                          </p:stCondLst>
                                        </p:cTn>
                                        <p:tgtEl>
                                          <p:spTgt spid="50"/>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 presetClass="entr" presetSubtype="0" fill="hold" nodeType="clickEffect">
                                  <p:stCondLst>
                                    <p:cond delay="0"/>
                                  </p:stCondLst>
                                  <p:childTnLst>
                                    <p:set>
                                      <p:cBhvr>
                                        <p:cTn id="160"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 presetClass="entr" presetSubtype="0" fill="hold" nodeType="clickEffect">
                                  <p:stCondLst>
                                    <p:cond delay="0"/>
                                  </p:stCondLst>
                                  <p:childTnLst>
                                    <p:set>
                                      <p:cBhvr>
                                        <p:cTn id="164"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65" fill="hold">
                      <p:stCondLst>
                        <p:cond delay="indefinite"/>
                      </p:stCondLst>
                      <p:childTnLst>
                        <p:par>
                          <p:cTn id="166" fill="hold">
                            <p:stCondLst>
                              <p:cond delay="0"/>
                            </p:stCondLst>
                            <p:childTnLst>
                              <p:par>
                                <p:cTn id="167" presetID="1" presetClass="entr" presetSubtype="0" fill="hold" nodeType="clickEffect">
                                  <p:stCondLst>
                                    <p:cond delay="0"/>
                                  </p:stCondLst>
                                  <p:childTnLst>
                                    <p:set>
                                      <p:cBhvr>
                                        <p:cTn id="168"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nodeType="clickEffect">
                                  <p:stCondLst>
                                    <p:cond delay="0"/>
                                  </p:stCondLst>
                                  <p:childTnLst>
                                    <p:set>
                                      <p:cBhvr>
                                        <p:cTn id="172"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par>
                    <p:cTn id="173" fill="hold">
                      <p:stCondLst>
                        <p:cond delay="indefinite"/>
                      </p:stCondLst>
                      <p:childTnLst>
                        <p:par>
                          <p:cTn id="174" fill="hold">
                            <p:stCondLst>
                              <p:cond delay="0"/>
                            </p:stCondLst>
                            <p:childTnLst>
                              <p:par>
                                <p:cTn id="175" presetID="1" presetClass="entr" presetSubtype="0" fill="hold" nodeType="clickEffect">
                                  <p:stCondLst>
                                    <p:cond delay="0"/>
                                  </p:stCondLst>
                                  <p:childTnLst>
                                    <p:set>
                                      <p:cBhvr>
                                        <p:cTn id="176" dur="1" fill="hold">
                                          <p:stCondLst>
                                            <p:cond delay="0"/>
                                          </p:stCondLst>
                                        </p:cTn>
                                        <p:tgtEl>
                                          <p:spTgt spid="5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5" grpId="0" animBg="1"/>
      <p:bldP spid="15" grpId="1" animBg="1"/>
      <p:bldP spid="21" grpId="0" animBg="1"/>
      <p:bldP spid="21" grpId="1" animBg="1"/>
      <p:bldP spid="40" grpId="0" animBg="1"/>
      <p:bldP spid="40" grpId="1" animBg="1"/>
      <p:bldP spid="46" grpId="0" animBg="1"/>
      <p:bldP spid="46" grpId="1" animBg="1"/>
      <p:bldP spid="49" grpId="0" animBg="1"/>
      <p:bldP spid="50" grpId="0" animBg="1"/>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4486"/>
            <a:ext cx="10769600" cy="990600"/>
          </a:xfrm>
        </p:spPr>
        <p:txBody>
          <a:bodyPr/>
          <a:lstStyle/>
          <a:p>
            <a:r>
              <a:rPr lang="en-US" dirty="0"/>
              <a:t>Re-run Functional Tests after Property Proving Fixes</a:t>
            </a:r>
          </a:p>
        </p:txBody>
      </p:sp>
      <p:pic>
        <p:nvPicPr>
          <p:cNvPr id="4" name="Picture 3"/>
          <p:cNvPicPr>
            <a:picLocks noChangeAspect="1"/>
          </p:cNvPicPr>
          <p:nvPr/>
        </p:nvPicPr>
        <p:blipFill>
          <a:blip r:embed="rId3"/>
          <a:stretch>
            <a:fillRect/>
          </a:stretch>
        </p:blipFill>
        <p:spPr>
          <a:xfrm>
            <a:off x="502508" y="990600"/>
            <a:ext cx="3634946" cy="5694005"/>
          </a:xfrm>
          <a:prstGeom prst="rect">
            <a:avLst/>
          </a:prstGeom>
        </p:spPr>
      </p:pic>
      <p:pic>
        <p:nvPicPr>
          <p:cNvPr id="5" name="Picture 4"/>
          <p:cNvPicPr>
            <a:picLocks noChangeAspect="1"/>
          </p:cNvPicPr>
          <p:nvPr/>
        </p:nvPicPr>
        <p:blipFill>
          <a:blip r:embed="rId4"/>
          <a:stretch>
            <a:fillRect/>
          </a:stretch>
        </p:blipFill>
        <p:spPr>
          <a:xfrm>
            <a:off x="1905000" y="1315086"/>
            <a:ext cx="9904095" cy="4882613"/>
          </a:xfrm>
          <a:prstGeom prst="rect">
            <a:avLst/>
          </a:prstGeom>
        </p:spPr>
      </p:pic>
      <p:sp>
        <p:nvSpPr>
          <p:cNvPr id="12" name="Content Placeholder 3"/>
          <p:cNvSpPr txBox="1">
            <a:spLocks/>
          </p:cNvSpPr>
          <p:nvPr/>
        </p:nvSpPr>
        <p:spPr>
          <a:xfrm>
            <a:off x="4709099" y="1981200"/>
            <a:ext cx="6797101" cy="815635"/>
          </a:xfrm>
          <a:prstGeom prst="rect">
            <a:avLst/>
          </a:prstGeom>
          <a:solidFill>
            <a:schemeClr val="bg1"/>
          </a:solidFill>
          <a:ln w="28575">
            <a:solidFill>
              <a:srgbClr val="024C84"/>
            </a:solidFill>
          </a:ln>
        </p:spPr>
        <p:txBody>
          <a:bodyPr vert="horz" lIns="91440" tIns="45720" rIns="91440" bIns="45720" rtlCol="0">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dirty="0"/>
              <a:t>Partial model coverage for “</a:t>
            </a:r>
            <a:r>
              <a:rPr lang="en-US" sz="2000" dirty="0" err="1"/>
              <a:t>RejectDoublePress</a:t>
            </a:r>
            <a:r>
              <a:rPr lang="en-US" sz="2000" dirty="0"/>
              <a:t>”</a:t>
            </a:r>
          </a:p>
          <a:p>
            <a:r>
              <a:rPr lang="en-US" sz="2000" dirty="0"/>
              <a:t>Requirements and test cases need to be updated</a:t>
            </a:r>
            <a:endParaRPr lang="en-US" sz="1600" dirty="0"/>
          </a:p>
        </p:txBody>
      </p:sp>
      <p:cxnSp>
        <p:nvCxnSpPr>
          <p:cNvPr id="9" name="Straight Arrow Connector 8"/>
          <p:cNvCxnSpPr/>
          <p:nvPr/>
        </p:nvCxnSpPr>
        <p:spPr>
          <a:xfrm>
            <a:off x="2319981" y="3462949"/>
            <a:ext cx="2709219" cy="139220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5"/>
          <a:stretch>
            <a:fillRect/>
          </a:stretch>
        </p:blipFill>
        <p:spPr>
          <a:xfrm>
            <a:off x="692125" y="1925351"/>
            <a:ext cx="3445329" cy="1828800"/>
          </a:xfrm>
          <a:prstGeom prst="rect">
            <a:avLst/>
          </a:prstGeom>
        </p:spPr>
      </p:pic>
    </p:spTree>
    <p:extLst>
      <p:ext uri="{BB962C8B-B14F-4D97-AF65-F5344CB8AC3E}">
        <p14:creationId xmlns:p14="http://schemas.microsoft.com/office/powerpoint/2010/main" val="370767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Property Proving Work Summary</a:t>
            </a:r>
          </a:p>
        </p:txBody>
      </p:sp>
      <p:sp>
        <p:nvSpPr>
          <p:cNvPr id="6" name="TextBox 5"/>
          <p:cNvSpPr txBox="1"/>
          <p:nvPr/>
        </p:nvSpPr>
        <p:spPr>
          <a:xfrm>
            <a:off x="914400" y="1219200"/>
            <a:ext cx="10439400" cy="5016758"/>
          </a:xfrm>
          <a:prstGeom prst="rect">
            <a:avLst/>
          </a:prstGeom>
          <a:noFill/>
        </p:spPr>
        <p:txBody>
          <a:bodyPr wrap="square" rtlCol="0">
            <a:spAutoFit/>
          </a:bodyPr>
          <a:lstStyle/>
          <a:p>
            <a:pPr marL="343769" indent="-343769">
              <a:buFont typeface="Wingdings" panose="05000000000000000000" pitchFamily="2" charset="2"/>
              <a:buChar char="§"/>
            </a:pPr>
            <a:r>
              <a:rPr lang="en-US" sz="2400" dirty="0">
                <a:latin typeface="Arial" pitchFamily="34" charset="0"/>
                <a:cs typeface="Arial" pitchFamily="34" charset="0"/>
              </a:rPr>
              <a:t>Use “Property Proving” to prove the algorithm will always perform with the intended behavior</a:t>
            </a:r>
          </a:p>
          <a:p>
            <a:pPr marL="800969" lvl="1" indent="-343769">
              <a:buFont typeface="Wingdings" panose="05000000000000000000" pitchFamily="2" charset="2"/>
              <a:buChar char="§"/>
            </a:pPr>
            <a:r>
              <a:rPr lang="en-US" sz="2000" dirty="0">
                <a:latin typeface="Arial" pitchFamily="34" charset="0"/>
                <a:cs typeface="Arial" pitchFamily="34" charset="0"/>
              </a:rPr>
              <a:t>Construct the Property Proving Model to reflect the requirement or field issue</a:t>
            </a:r>
          </a:p>
          <a:p>
            <a:pPr marL="800969" lvl="1" indent="-343769">
              <a:buFont typeface="Wingdings" panose="05000000000000000000" pitchFamily="2" charset="2"/>
              <a:buChar char="§"/>
            </a:pPr>
            <a:r>
              <a:rPr lang="en-US" sz="2000" dirty="0">
                <a:latin typeface="Arial" pitchFamily="34" charset="0"/>
                <a:cs typeface="Arial" pitchFamily="34" charset="0"/>
              </a:rPr>
              <a:t>Model the intended or observed behavior </a:t>
            </a:r>
          </a:p>
          <a:p>
            <a:pPr marL="800969" lvl="1" indent="-343769">
              <a:buFont typeface="Wingdings" panose="05000000000000000000" pitchFamily="2" charset="2"/>
              <a:buChar char="§"/>
            </a:pPr>
            <a:r>
              <a:rPr lang="en-US" sz="2000" dirty="0">
                <a:latin typeface="Arial" pitchFamily="34" charset="0"/>
                <a:cs typeface="Arial" pitchFamily="34" charset="0"/>
              </a:rPr>
              <a:t>Constrain the signal inputs per requirement or field issue</a:t>
            </a:r>
          </a:p>
          <a:p>
            <a:pPr marL="800969" lvl="1" indent="-343769">
              <a:buFont typeface="Wingdings" panose="05000000000000000000" pitchFamily="2" charset="2"/>
              <a:buChar char="§"/>
            </a:pPr>
            <a:r>
              <a:rPr lang="en-US" sz="2000" dirty="0">
                <a:latin typeface="Arial" pitchFamily="34" charset="0"/>
                <a:cs typeface="Arial" pitchFamily="34" charset="0"/>
              </a:rPr>
              <a:t>Sweep or constrain the calibrations range</a:t>
            </a:r>
          </a:p>
          <a:p>
            <a:pPr marL="343769" indent="-343769">
              <a:buFont typeface="Wingdings" panose="05000000000000000000" pitchFamily="2" charset="2"/>
              <a:buChar char="§"/>
            </a:pPr>
            <a:endParaRPr lang="en-US" sz="24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If property is falsified (disproved)</a:t>
            </a:r>
          </a:p>
          <a:p>
            <a:pPr marL="800969" lvl="1" indent="-343769">
              <a:buFont typeface="Arial" panose="020B0604020202020204" pitchFamily="34" charset="0"/>
              <a:buChar char="•"/>
            </a:pPr>
            <a:r>
              <a:rPr lang="en-US" sz="2000" dirty="0">
                <a:latin typeface="Arial" pitchFamily="34" charset="0"/>
                <a:cs typeface="Arial" pitchFamily="34" charset="0"/>
              </a:rPr>
              <a:t>Use the Design Verifier generated harness to debug issue, then discard harness</a:t>
            </a:r>
          </a:p>
          <a:p>
            <a:pPr marL="800969" lvl="1" indent="-343769">
              <a:buFont typeface="Arial" panose="020B0604020202020204" pitchFamily="34" charset="0"/>
              <a:buChar char="•"/>
            </a:pPr>
            <a:r>
              <a:rPr lang="en-US" sz="2000" dirty="0">
                <a:latin typeface="Arial" pitchFamily="34" charset="0"/>
                <a:cs typeface="Arial" pitchFamily="34" charset="0"/>
              </a:rPr>
              <a:t>Re-run Property Proving to verify the fix</a:t>
            </a:r>
          </a:p>
          <a:p>
            <a:pPr lvl="1"/>
            <a:endParaRPr lang="en-US" sz="2000" dirty="0">
              <a:latin typeface="Arial" pitchFamily="34" charset="0"/>
              <a:cs typeface="Arial" pitchFamily="34" charset="0"/>
            </a:endParaRPr>
          </a:p>
          <a:p>
            <a:pPr marL="343769" indent="-343769">
              <a:buFont typeface="Wingdings" panose="05000000000000000000" pitchFamily="2" charset="2"/>
              <a:buChar char="§"/>
            </a:pPr>
            <a:r>
              <a:rPr lang="en-US" sz="2400" dirty="0">
                <a:latin typeface="Arial" pitchFamily="34" charset="0"/>
                <a:cs typeface="Arial" pitchFamily="34" charset="0"/>
              </a:rPr>
              <a:t>In the example, we showed an </a:t>
            </a:r>
            <a:r>
              <a:rPr lang="en-US" sz="2400" u="sng" dirty="0">
                <a:latin typeface="Arial" pitchFamily="34" charset="0"/>
                <a:cs typeface="Arial" pitchFamily="34" charset="0"/>
              </a:rPr>
              <a:t>iterative</a:t>
            </a:r>
            <a:r>
              <a:rPr lang="en-US" sz="2400" dirty="0">
                <a:latin typeface="Arial" pitchFamily="34" charset="0"/>
                <a:cs typeface="Arial" pitchFamily="34" charset="0"/>
              </a:rPr>
              <a:t> workflow to improve confidence</a:t>
            </a:r>
          </a:p>
          <a:p>
            <a:pPr marL="800969" lvl="1" indent="-343769">
              <a:buFont typeface="Arial" panose="020B0604020202020204" pitchFamily="34" charset="0"/>
              <a:buChar char="•"/>
            </a:pPr>
            <a:r>
              <a:rPr lang="en-US" sz="2000" dirty="0">
                <a:latin typeface="Arial" pitchFamily="34" charset="0"/>
                <a:cs typeface="Arial" pitchFamily="34" charset="0"/>
              </a:rPr>
              <a:t>“Sneak path” due to incomplete refactoring of the model </a:t>
            </a:r>
          </a:p>
          <a:p>
            <a:pPr marL="800969" lvl="1" indent="-343769">
              <a:buFont typeface="Arial" panose="020B0604020202020204" pitchFamily="34" charset="0"/>
              <a:buChar char="•"/>
            </a:pPr>
            <a:r>
              <a:rPr lang="en-US" sz="2000" dirty="0">
                <a:latin typeface="Arial" pitchFamily="34" charset="0"/>
                <a:cs typeface="Arial" pitchFamily="34" charset="0"/>
              </a:rPr>
              <a:t>A more general “reduce speed” property showed a simultaneous input issue</a:t>
            </a:r>
          </a:p>
          <a:p>
            <a:pPr marL="800969" lvl="1" indent="-343769">
              <a:buFont typeface="Arial" panose="020B0604020202020204" pitchFamily="34" charset="0"/>
              <a:buChar char="•"/>
            </a:pPr>
            <a:r>
              <a:rPr lang="en-US" sz="2000" dirty="0">
                <a:latin typeface="Arial" pitchFamily="34" charset="0"/>
                <a:cs typeface="Arial" pitchFamily="34" charset="0"/>
              </a:rPr>
              <a:t>Sweeping with all possible calibration values showed a limit check issue</a:t>
            </a:r>
          </a:p>
        </p:txBody>
      </p:sp>
    </p:spTree>
    <p:extLst>
      <p:ext uri="{BB962C8B-B14F-4D97-AF65-F5344CB8AC3E}">
        <p14:creationId xmlns:p14="http://schemas.microsoft.com/office/powerpoint/2010/main" val="2904081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Box 48"/>
          <p:cNvSpPr txBox="1"/>
          <p:nvPr/>
        </p:nvSpPr>
        <p:spPr>
          <a:xfrm>
            <a:off x="1356583" y="3962400"/>
            <a:ext cx="2363220" cy="1388137"/>
          </a:xfrm>
          <a:prstGeom prst="rect">
            <a:avLst/>
          </a:prstGeom>
          <a:noFill/>
        </p:spPr>
        <p:txBody>
          <a:bodyPr wrap="square" rtlCol="0">
            <a:spAutoFit/>
          </a:bodyPr>
          <a:lstStyle/>
          <a:p>
            <a:pPr marL="257827" indent="-257827">
              <a:buFont typeface="Arial" pitchFamily="34" charset="0"/>
              <a:buChar char="•"/>
            </a:pPr>
            <a:r>
              <a:rPr lang="en-US" sz="1203" dirty="0">
                <a:latin typeface="Arial" pitchFamily="34" charset="0"/>
                <a:cs typeface="Arial" pitchFamily="34" charset="0"/>
              </a:rPr>
              <a:t>All operating conditions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input levels and sequences</a:t>
            </a:r>
          </a:p>
          <a:p>
            <a:pPr marL="257827" indent="-257827">
              <a:buFont typeface="Arial" pitchFamily="34" charset="0"/>
              <a:buChar char="•"/>
            </a:pPr>
            <a:endParaRPr lang="en-US" sz="1203" dirty="0">
              <a:latin typeface="Arial" pitchFamily="34" charset="0"/>
              <a:cs typeface="Arial" pitchFamily="34" charset="0"/>
            </a:endParaRPr>
          </a:p>
          <a:p>
            <a:pPr marL="257827" indent="-257827">
              <a:buFont typeface="Arial" pitchFamily="34" charset="0"/>
              <a:buChar char="•"/>
            </a:pPr>
            <a:r>
              <a:rPr lang="en-US" sz="1203" dirty="0">
                <a:latin typeface="Arial" pitchFamily="34" charset="0"/>
                <a:cs typeface="Arial" pitchFamily="34" charset="0"/>
              </a:rPr>
              <a:t>All possible calibration values</a:t>
            </a:r>
          </a:p>
        </p:txBody>
      </p:sp>
      <p:sp>
        <p:nvSpPr>
          <p:cNvPr id="50" name="Freeform 49"/>
          <p:cNvSpPr/>
          <p:nvPr/>
        </p:nvSpPr>
        <p:spPr>
          <a:xfrm>
            <a:off x="5267923"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2" name="Title 1"/>
          <p:cNvSpPr>
            <a:spLocks noGrp="1"/>
          </p:cNvSpPr>
          <p:nvPr>
            <p:ph type="title"/>
          </p:nvPr>
        </p:nvSpPr>
        <p:spPr>
          <a:xfrm>
            <a:off x="541930" y="379583"/>
            <a:ext cx="8364594" cy="744793"/>
          </a:xfrm>
        </p:spPr>
        <p:txBody>
          <a:bodyPr/>
          <a:lstStyle/>
          <a:p>
            <a:r>
              <a:rPr lang="en-US" dirty="0"/>
              <a:t>Verification Design Space:</a:t>
            </a:r>
            <a:br>
              <a:rPr lang="en-US" dirty="0"/>
            </a:br>
            <a:r>
              <a:rPr lang="en-US" dirty="0"/>
              <a:t>Increasing the Coverage beyond Simulation</a:t>
            </a:r>
          </a:p>
        </p:txBody>
      </p:sp>
      <p:sp>
        <p:nvSpPr>
          <p:cNvPr id="4" name="Freeform 3"/>
          <p:cNvSpPr/>
          <p:nvPr/>
        </p:nvSpPr>
        <p:spPr>
          <a:xfrm>
            <a:off x="1696138" y="2443766"/>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5" name="TextBox 4"/>
          <p:cNvSpPr txBox="1"/>
          <p:nvPr/>
        </p:nvSpPr>
        <p:spPr>
          <a:xfrm>
            <a:off x="1855057" y="2813325"/>
            <a:ext cx="1192943" cy="2311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902" dirty="0">
                <a:latin typeface="Arial" pitchFamily="34" charset="0"/>
                <a:cs typeface="Arial" pitchFamily="34" charset="0"/>
              </a:rPr>
              <a:t>Design Space</a:t>
            </a:r>
          </a:p>
        </p:txBody>
      </p:sp>
      <p:sp>
        <p:nvSpPr>
          <p:cNvPr id="8" name="Freeform 7"/>
          <p:cNvSpPr/>
          <p:nvPr/>
        </p:nvSpPr>
        <p:spPr>
          <a:xfrm>
            <a:off x="8858938" y="2438400"/>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1" name="Freeform 10"/>
          <p:cNvSpPr/>
          <p:nvPr/>
        </p:nvSpPr>
        <p:spPr>
          <a:xfrm>
            <a:off x="5277538" y="2447871"/>
            <a:ext cx="1580462" cy="1088545"/>
          </a:xfrm>
          <a:custGeom>
            <a:avLst/>
            <a:gdLst>
              <a:gd name="connsiteX0" fmla="*/ 126124 w 2228193"/>
              <a:gd name="connsiteY0" fmla="*/ 380932 h 1463497"/>
              <a:gd name="connsiteX1" fmla="*/ 105103 w 2228193"/>
              <a:gd name="connsiteY1" fmla="*/ 433484 h 1463497"/>
              <a:gd name="connsiteX2" fmla="*/ 84083 w 2228193"/>
              <a:gd name="connsiteY2" fmla="*/ 465015 h 1463497"/>
              <a:gd name="connsiteX3" fmla="*/ 52552 w 2228193"/>
              <a:gd name="connsiteY3" fmla="*/ 528077 h 1463497"/>
              <a:gd name="connsiteX4" fmla="*/ 31531 w 2228193"/>
              <a:gd name="connsiteY4" fmla="*/ 612160 h 1463497"/>
              <a:gd name="connsiteX5" fmla="*/ 21021 w 2228193"/>
              <a:gd name="connsiteY5" fmla="*/ 654201 h 1463497"/>
              <a:gd name="connsiteX6" fmla="*/ 10510 w 2228193"/>
              <a:gd name="connsiteY6" fmla="*/ 685732 h 1463497"/>
              <a:gd name="connsiteX7" fmla="*/ 0 w 2228193"/>
              <a:gd name="connsiteY7" fmla="*/ 759304 h 1463497"/>
              <a:gd name="connsiteX8" fmla="*/ 21021 w 2228193"/>
              <a:gd name="connsiteY8" fmla="*/ 927470 h 1463497"/>
              <a:gd name="connsiteX9" fmla="*/ 84083 w 2228193"/>
              <a:gd name="connsiteY9" fmla="*/ 1032573 h 1463497"/>
              <a:gd name="connsiteX10" fmla="*/ 136635 w 2228193"/>
              <a:gd name="connsiteY10" fmla="*/ 1095635 h 1463497"/>
              <a:gd name="connsiteX11" fmla="*/ 157655 w 2228193"/>
              <a:gd name="connsiteY11" fmla="*/ 1127166 h 1463497"/>
              <a:gd name="connsiteX12" fmla="*/ 189186 w 2228193"/>
              <a:gd name="connsiteY12" fmla="*/ 1148187 h 1463497"/>
              <a:gd name="connsiteX13" fmla="*/ 231228 w 2228193"/>
              <a:gd name="connsiteY13" fmla="*/ 1179718 h 1463497"/>
              <a:gd name="connsiteX14" fmla="*/ 325821 w 2228193"/>
              <a:gd name="connsiteY14" fmla="*/ 1232270 h 1463497"/>
              <a:gd name="connsiteX15" fmla="*/ 388883 w 2228193"/>
              <a:gd name="connsiteY15" fmla="*/ 1274311 h 1463497"/>
              <a:gd name="connsiteX16" fmla="*/ 420414 w 2228193"/>
              <a:gd name="connsiteY16" fmla="*/ 1305842 h 1463497"/>
              <a:gd name="connsiteX17" fmla="*/ 493986 w 2228193"/>
              <a:gd name="connsiteY17" fmla="*/ 1347884 h 1463497"/>
              <a:gd name="connsiteX18" fmla="*/ 525517 w 2228193"/>
              <a:gd name="connsiteY18" fmla="*/ 1379415 h 1463497"/>
              <a:gd name="connsiteX19" fmla="*/ 588579 w 2228193"/>
              <a:gd name="connsiteY19" fmla="*/ 1400435 h 1463497"/>
              <a:gd name="connsiteX20" fmla="*/ 620110 w 2228193"/>
              <a:gd name="connsiteY20" fmla="*/ 1421456 h 1463497"/>
              <a:gd name="connsiteX21" fmla="*/ 756745 w 2228193"/>
              <a:gd name="connsiteY21" fmla="*/ 1463497 h 1463497"/>
              <a:gd name="connsiteX22" fmla="*/ 1093076 w 2228193"/>
              <a:gd name="connsiteY22" fmla="*/ 1442477 h 1463497"/>
              <a:gd name="connsiteX23" fmla="*/ 1166648 w 2228193"/>
              <a:gd name="connsiteY23" fmla="*/ 1389925 h 1463497"/>
              <a:gd name="connsiteX24" fmla="*/ 1250731 w 2228193"/>
              <a:gd name="connsiteY24" fmla="*/ 1326863 h 1463497"/>
              <a:gd name="connsiteX25" fmla="*/ 1271752 w 2228193"/>
              <a:gd name="connsiteY25" fmla="*/ 1295332 h 1463497"/>
              <a:gd name="connsiteX26" fmla="*/ 1376855 w 2228193"/>
              <a:gd name="connsiteY26" fmla="*/ 1263801 h 1463497"/>
              <a:gd name="connsiteX27" fmla="*/ 1450428 w 2228193"/>
              <a:gd name="connsiteY27" fmla="*/ 1232270 h 1463497"/>
              <a:gd name="connsiteX28" fmla="*/ 1566041 w 2228193"/>
              <a:gd name="connsiteY28" fmla="*/ 1200739 h 1463497"/>
              <a:gd name="connsiteX29" fmla="*/ 1597572 w 2228193"/>
              <a:gd name="connsiteY29" fmla="*/ 1190228 h 1463497"/>
              <a:gd name="connsiteX30" fmla="*/ 1744717 w 2228193"/>
              <a:gd name="connsiteY30" fmla="*/ 1158697 h 1463497"/>
              <a:gd name="connsiteX31" fmla="*/ 1786759 w 2228193"/>
              <a:gd name="connsiteY31" fmla="*/ 1137677 h 1463497"/>
              <a:gd name="connsiteX32" fmla="*/ 1828800 w 2228193"/>
              <a:gd name="connsiteY32" fmla="*/ 1127166 h 1463497"/>
              <a:gd name="connsiteX33" fmla="*/ 1933903 w 2228193"/>
              <a:gd name="connsiteY33" fmla="*/ 1043084 h 1463497"/>
              <a:gd name="connsiteX34" fmla="*/ 1954924 w 2228193"/>
              <a:gd name="connsiteY34" fmla="*/ 1001042 h 1463497"/>
              <a:gd name="connsiteX35" fmla="*/ 2017986 w 2228193"/>
              <a:gd name="connsiteY35" fmla="*/ 906449 h 1463497"/>
              <a:gd name="connsiteX36" fmla="*/ 2028497 w 2228193"/>
              <a:gd name="connsiteY36" fmla="*/ 864408 h 1463497"/>
              <a:gd name="connsiteX37" fmla="*/ 2049517 w 2228193"/>
              <a:gd name="connsiteY37" fmla="*/ 832877 h 1463497"/>
              <a:gd name="connsiteX38" fmla="*/ 2102069 w 2228193"/>
              <a:gd name="connsiteY38" fmla="*/ 727773 h 1463497"/>
              <a:gd name="connsiteX39" fmla="*/ 2123090 w 2228193"/>
              <a:gd name="connsiteY39" fmla="*/ 685732 h 1463497"/>
              <a:gd name="connsiteX40" fmla="*/ 2154621 w 2228193"/>
              <a:gd name="connsiteY40" fmla="*/ 612160 h 1463497"/>
              <a:gd name="connsiteX41" fmla="*/ 2165131 w 2228193"/>
              <a:gd name="connsiteY41" fmla="*/ 570118 h 1463497"/>
              <a:gd name="connsiteX42" fmla="*/ 2186152 w 2228193"/>
              <a:gd name="connsiteY42" fmla="*/ 507056 h 1463497"/>
              <a:gd name="connsiteX43" fmla="*/ 2196662 w 2228193"/>
              <a:gd name="connsiteY43" fmla="*/ 475525 h 1463497"/>
              <a:gd name="connsiteX44" fmla="*/ 2207172 w 2228193"/>
              <a:gd name="connsiteY44" fmla="*/ 433484 h 1463497"/>
              <a:gd name="connsiteX45" fmla="*/ 2228193 w 2228193"/>
              <a:gd name="connsiteY45" fmla="*/ 370422 h 1463497"/>
              <a:gd name="connsiteX46" fmla="*/ 2186152 w 2228193"/>
              <a:gd name="connsiteY46" fmla="*/ 212766 h 1463497"/>
              <a:gd name="connsiteX47" fmla="*/ 2154621 w 2228193"/>
              <a:gd name="connsiteY47" fmla="*/ 191746 h 1463497"/>
              <a:gd name="connsiteX48" fmla="*/ 2133600 w 2228193"/>
              <a:gd name="connsiteY48" fmla="*/ 160215 h 1463497"/>
              <a:gd name="connsiteX49" fmla="*/ 2102069 w 2228193"/>
              <a:gd name="connsiteY49" fmla="*/ 128684 h 1463497"/>
              <a:gd name="connsiteX50" fmla="*/ 2028497 w 2228193"/>
              <a:gd name="connsiteY50" fmla="*/ 86642 h 1463497"/>
              <a:gd name="connsiteX51" fmla="*/ 1954924 w 2228193"/>
              <a:gd name="connsiteY51" fmla="*/ 65622 h 1463497"/>
              <a:gd name="connsiteX52" fmla="*/ 1849821 w 2228193"/>
              <a:gd name="connsiteY52" fmla="*/ 34091 h 1463497"/>
              <a:gd name="connsiteX53" fmla="*/ 1166648 w 2228193"/>
              <a:gd name="connsiteY53" fmla="*/ 23580 h 1463497"/>
              <a:gd name="connsiteX54" fmla="*/ 1103586 w 2228193"/>
              <a:gd name="connsiteY54" fmla="*/ 13070 h 1463497"/>
              <a:gd name="connsiteX55" fmla="*/ 462455 w 2228193"/>
              <a:gd name="connsiteY55" fmla="*/ 13070 h 1463497"/>
              <a:gd name="connsiteX56" fmla="*/ 399393 w 2228193"/>
              <a:gd name="connsiteY56" fmla="*/ 44601 h 1463497"/>
              <a:gd name="connsiteX57" fmla="*/ 325821 w 2228193"/>
              <a:gd name="connsiteY57" fmla="*/ 86642 h 1463497"/>
              <a:gd name="connsiteX58" fmla="*/ 252248 w 2228193"/>
              <a:gd name="connsiteY58" fmla="*/ 181235 h 1463497"/>
              <a:gd name="connsiteX59" fmla="*/ 220717 w 2228193"/>
              <a:gd name="connsiteY59" fmla="*/ 212766 h 1463497"/>
              <a:gd name="connsiteX60" fmla="*/ 178676 w 2228193"/>
              <a:gd name="connsiteY60" fmla="*/ 275828 h 1463497"/>
              <a:gd name="connsiteX61" fmla="*/ 168166 w 2228193"/>
              <a:gd name="connsiteY61" fmla="*/ 307360 h 1463497"/>
              <a:gd name="connsiteX62" fmla="*/ 126124 w 2228193"/>
              <a:gd name="connsiteY62" fmla="*/ 380932 h 1463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2228193" h="1463497">
                <a:moveTo>
                  <a:pt x="126124" y="380932"/>
                </a:moveTo>
                <a:cubicBezTo>
                  <a:pt x="115613" y="401953"/>
                  <a:pt x="113540" y="416609"/>
                  <a:pt x="105103" y="433484"/>
                </a:cubicBezTo>
                <a:cubicBezTo>
                  <a:pt x="99454" y="444782"/>
                  <a:pt x="89732" y="453717"/>
                  <a:pt x="84083" y="465015"/>
                </a:cubicBezTo>
                <a:cubicBezTo>
                  <a:pt x="40569" y="552044"/>
                  <a:pt x="112792" y="437714"/>
                  <a:pt x="52552" y="528077"/>
                </a:cubicBezTo>
                <a:lnTo>
                  <a:pt x="31531" y="612160"/>
                </a:lnTo>
                <a:cubicBezTo>
                  <a:pt x="28028" y="626174"/>
                  <a:pt x="25589" y="640497"/>
                  <a:pt x="21021" y="654201"/>
                </a:cubicBezTo>
                <a:lnTo>
                  <a:pt x="10510" y="685732"/>
                </a:lnTo>
                <a:cubicBezTo>
                  <a:pt x="7007" y="710256"/>
                  <a:pt x="0" y="734531"/>
                  <a:pt x="0" y="759304"/>
                </a:cubicBezTo>
                <a:cubicBezTo>
                  <a:pt x="0" y="777921"/>
                  <a:pt x="8519" y="889964"/>
                  <a:pt x="21021" y="927470"/>
                </a:cubicBezTo>
                <a:cubicBezTo>
                  <a:pt x="36756" y="974675"/>
                  <a:pt x="60090" y="984584"/>
                  <a:pt x="84083" y="1032573"/>
                </a:cubicBezTo>
                <a:cubicBezTo>
                  <a:pt x="110752" y="1085914"/>
                  <a:pt x="92066" y="1065924"/>
                  <a:pt x="136635" y="1095635"/>
                </a:cubicBezTo>
                <a:cubicBezTo>
                  <a:pt x="143642" y="1106145"/>
                  <a:pt x="148723" y="1118234"/>
                  <a:pt x="157655" y="1127166"/>
                </a:cubicBezTo>
                <a:cubicBezTo>
                  <a:pt x="166587" y="1136098"/>
                  <a:pt x="178907" y="1140845"/>
                  <a:pt x="189186" y="1148187"/>
                </a:cubicBezTo>
                <a:cubicBezTo>
                  <a:pt x="203441" y="1158369"/>
                  <a:pt x="216877" y="1169672"/>
                  <a:pt x="231228" y="1179718"/>
                </a:cubicBezTo>
                <a:cubicBezTo>
                  <a:pt x="296939" y="1225716"/>
                  <a:pt x="273203" y="1214731"/>
                  <a:pt x="325821" y="1232270"/>
                </a:cubicBezTo>
                <a:cubicBezTo>
                  <a:pt x="346842" y="1246284"/>
                  <a:pt x="371019" y="1256447"/>
                  <a:pt x="388883" y="1274311"/>
                </a:cubicBezTo>
                <a:cubicBezTo>
                  <a:pt x="399393" y="1284821"/>
                  <a:pt x="408319" y="1297202"/>
                  <a:pt x="420414" y="1305842"/>
                </a:cubicBezTo>
                <a:cubicBezTo>
                  <a:pt x="492375" y="1357243"/>
                  <a:pt x="434405" y="1298233"/>
                  <a:pt x="493986" y="1347884"/>
                </a:cubicBezTo>
                <a:cubicBezTo>
                  <a:pt x="505405" y="1357400"/>
                  <a:pt x="512524" y="1372197"/>
                  <a:pt x="525517" y="1379415"/>
                </a:cubicBezTo>
                <a:cubicBezTo>
                  <a:pt x="544886" y="1390176"/>
                  <a:pt x="588579" y="1400435"/>
                  <a:pt x="588579" y="1400435"/>
                </a:cubicBezTo>
                <a:cubicBezTo>
                  <a:pt x="599089" y="1407442"/>
                  <a:pt x="608567" y="1416326"/>
                  <a:pt x="620110" y="1421456"/>
                </a:cubicBezTo>
                <a:cubicBezTo>
                  <a:pt x="646294" y="1433093"/>
                  <a:pt x="732169" y="1456476"/>
                  <a:pt x="756745" y="1463497"/>
                </a:cubicBezTo>
                <a:cubicBezTo>
                  <a:pt x="868855" y="1456490"/>
                  <a:pt x="981434" y="1454882"/>
                  <a:pt x="1093076" y="1442477"/>
                </a:cubicBezTo>
                <a:cubicBezTo>
                  <a:pt x="1127590" y="1438642"/>
                  <a:pt x="1143792" y="1409924"/>
                  <a:pt x="1166648" y="1389925"/>
                </a:cubicBezTo>
                <a:cubicBezTo>
                  <a:pt x="1206591" y="1354975"/>
                  <a:pt x="1213189" y="1351891"/>
                  <a:pt x="1250731" y="1326863"/>
                </a:cubicBezTo>
                <a:cubicBezTo>
                  <a:pt x="1257738" y="1316353"/>
                  <a:pt x="1261040" y="1302027"/>
                  <a:pt x="1271752" y="1295332"/>
                </a:cubicBezTo>
                <a:cubicBezTo>
                  <a:pt x="1288813" y="1284669"/>
                  <a:pt x="1352240" y="1269955"/>
                  <a:pt x="1376855" y="1263801"/>
                </a:cubicBezTo>
                <a:cubicBezTo>
                  <a:pt x="1440755" y="1221200"/>
                  <a:pt x="1372860" y="1261358"/>
                  <a:pt x="1450428" y="1232270"/>
                </a:cubicBezTo>
                <a:cubicBezTo>
                  <a:pt x="1549198" y="1195231"/>
                  <a:pt x="1422296" y="1221273"/>
                  <a:pt x="1566041" y="1200739"/>
                </a:cubicBezTo>
                <a:cubicBezTo>
                  <a:pt x="1576551" y="1197235"/>
                  <a:pt x="1586788" y="1192766"/>
                  <a:pt x="1597572" y="1190228"/>
                </a:cubicBezTo>
                <a:cubicBezTo>
                  <a:pt x="1646400" y="1178739"/>
                  <a:pt x="1744717" y="1158697"/>
                  <a:pt x="1744717" y="1158697"/>
                </a:cubicBezTo>
                <a:cubicBezTo>
                  <a:pt x="1758731" y="1151690"/>
                  <a:pt x="1772089" y="1143178"/>
                  <a:pt x="1786759" y="1137677"/>
                </a:cubicBezTo>
                <a:cubicBezTo>
                  <a:pt x="1800284" y="1132605"/>
                  <a:pt x="1815880" y="1133626"/>
                  <a:pt x="1828800" y="1127166"/>
                </a:cubicBezTo>
                <a:cubicBezTo>
                  <a:pt x="1861896" y="1110618"/>
                  <a:pt x="1910441" y="1074367"/>
                  <a:pt x="1933903" y="1043084"/>
                </a:cubicBezTo>
                <a:cubicBezTo>
                  <a:pt x="1943304" y="1030549"/>
                  <a:pt x="1946712" y="1014386"/>
                  <a:pt x="1954924" y="1001042"/>
                </a:cubicBezTo>
                <a:cubicBezTo>
                  <a:pt x="1974785" y="968768"/>
                  <a:pt x="2017986" y="906449"/>
                  <a:pt x="2017986" y="906449"/>
                </a:cubicBezTo>
                <a:cubicBezTo>
                  <a:pt x="2021490" y="892435"/>
                  <a:pt x="2022807" y="877685"/>
                  <a:pt x="2028497" y="864408"/>
                </a:cubicBezTo>
                <a:cubicBezTo>
                  <a:pt x="2033473" y="852798"/>
                  <a:pt x="2043528" y="843999"/>
                  <a:pt x="2049517" y="832877"/>
                </a:cubicBezTo>
                <a:cubicBezTo>
                  <a:pt x="2068087" y="798389"/>
                  <a:pt x="2084552" y="762808"/>
                  <a:pt x="2102069" y="727773"/>
                </a:cubicBezTo>
                <a:cubicBezTo>
                  <a:pt x="2109076" y="713759"/>
                  <a:pt x="2118136" y="700596"/>
                  <a:pt x="2123090" y="685732"/>
                </a:cubicBezTo>
                <a:cubicBezTo>
                  <a:pt x="2138554" y="639337"/>
                  <a:pt x="2128645" y="664110"/>
                  <a:pt x="2154621" y="612160"/>
                </a:cubicBezTo>
                <a:cubicBezTo>
                  <a:pt x="2158124" y="598146"/>
                  <a:pt x="2160980" y="583954"/>
                  <a:pt x="2165131" y="570118"/>
                </a:cubicBezTo>
                <a:cubicBezTo>
                  <a:pt x="2171498" y="548895"/>
                  <a:pt x="2179145" y="528077"/>
                  <a:pt x="2186152" y="507056"/>
                </a:cubicBezTo>
                <a:cubicBezTo>
                  <a:pt x="2189655" y="496546"/>
                  <a:pt x="2193975" y="486273"/>
                  <a:pt x="2196662" y="475525"/>
                </a:cubicBezTo>
                <a:cubicBezTo>
                  <a:pt x="2200165" y="461511"/>
                  <a:pt x="2203021" y="447320"/>
                  <a:pt x="2207172" y="433484"/>
                </a:cubicBezTo>
                <a:cubicBezTo>
                  <a:pt x="2213539" y="412261"/>
                  <a:pt x="2228193" y="370422"/>
                  <a:pt x="2228193" y="370422"/>
                </a:cubicBezTo>
                <a:cubicBezTo>
                  <a:pt x="2220167" y="322264"/>
                  <a:pt x="2226347" y="252961"/>
                  <a:pt x="2186152" y="212766"/>
                </a:cubicBezTo>
                <a:cubicBezTo>
                  <a:pt x="2177220" y="203834"/>
                  <a:pt x="2165131" y="198753"/>
                  <a:pt x="2154621" y="191746"/>
                </a:cubicBezTo>
                <a:cubicBezTo>
                  <a:pt x="2147614" y="181236"/>
                  <a:pt x="2141687" y="169919"/>
                  <a:pt x="2133600" y="160215"/>
                </a:cubicBezTo>
                <a:cubicBezTo>
                  <a:pt x="2124084" y="148796"/>
                  <a:pt x="2113488" y="138200"/>
                  <a:pt x="2102069" y="128684"/>
                </a:cubicBezTo>
                <a:cubicBezTo>
                  <a:pt x="2083442" y="113161"/>
                  <a:pt x="2049661" y="95712"/>
                  <a:pt x="2028497" y="86642"/>
                </a:cubicBezTo>
                <a:cubicBezTo>
                  <a:pt x="2001025" y="74868"/>
                  <a:pt x="1984554" y="74511"/>
                  <a:pt x="1954924" y="65622"/>
                </a:cubicBezTo>
                <a:cubicBezTo>
                  <a:pt x="1948194" y="63603"/>
                  <a:pt x="1867701" y="34609"/>
                  <a:pt x="1849821" y="34091"/>
                </a:cubicBezTo>
                <a:cubicBezTo>
                  <a:pt x="1622165" y="27492"/>
                  <a:pt x="1394372" y="27084"/>
                  <a:pt x="1166648" y="23580"/>
                </a:cubicBezTo>
                <a:cubicBezTo>
                  <a:pt x="1145627" y="20077"/>
                  <a:pt x="1124766" y="15423"/>
                  <a:pt x="1103586" y="13070"/>
                </a:cubicBezTo>
                <a:cubicBezTo>
                  <a:pt x="869129" y="-12980"/>
                  <a:pt x="764128" y="6914"/>
                  <a:pt x="462455" y="13070"/>
                </a:cubicBezTo>
                <a:cubicBezTo>
                  <a:pt x="401858" y="53469"/>
                  <a:pt x="460315" y="18491"/>
                  <a:pt x="399393" y="44601"/>
                </a:cubicBezTo>
                <a:cubicBezTo>
                  <a:pt x="362059" y="60601"/>
                  <a:pt x="357485" y="65534"/>
                  <a:pt x="325821" y="86642"/>
                </a:cubicBezTo>
                <a:cubicBezTo>
                  <a:pt x="305909" y="146375"/>
                  <a:pt x="323144" y="110339"/>
                  <a:pt x="252248" y="181235"/>
                </a:cubicBezTo>
                <a:lnTo>
                  <a:pt x="220717" y="212766"/>
                </a:lnTo>
                <a:cubicBezTo>
                  <a:pt x="195726" y="287741"/>
                  <a:pt x="231163" y="197096"/>
                  <a:pt x="178676" y="275828"/>
                </a:cubicBezTo>
                <a:cubicBezTo>
                  <a:pt x="172530" y="285046"/>
                  <a:pt x="173121" y="297450"/>
                  <a:pt x="168166" y="307360"/>
                </a:cubicBezTo>
                <a:cubicBezTo>
                  <a:pt x="154908" y="333877"/>
                  <a:pt x="136635" y="359911"/>
                  <a:pt x="126124" y="380932"/>
                </a:cubicBezTo>
                <a:close/>
              </a:path>
            </a:pathLst>
          </a:cu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6" name="TextBox 15"/>
          <p:cNvSpPr txBox="1"/>
          <p:nvPr/>
        </p:nvSpPr>
        <p:spPr>
          <a:xfrm>
            <a:off x="1219200" y="1851328"/>
            <a:ext cx="2500603" cy="276999"/>
          </a:xfrm>
          <a:prstGeom prst="rect">
            <a:avLst/>
          </a:prstGeom>
          <a:noFill/>
        </p:spPr>
        <p:txBody>
          <a:bodyPr wrap="square" rtlCol="0">
            <a:spAutoFit/>
          </a:bodyPr>
          <a:lstStyle/>
          <a:p>
            <a:pPr algn="ctr"/>
            <a:r>
              <a:rPr lang="en-US" sz="1200" b="1" dirty="0">
                <a:latin typeface="Arial" pitchFamily="34" charset="0"/>
                <a:cs typeface="Arial" pitchFamily="34" charset="0"/>
              </a:rPr>
              <a:t>SIMULATION TESTING</a:t>
            </a:r>
          </a:p>
        </p:txBody>
      </p:sp>
      <p:sp>
        <p:nvSpPr>
          <p:cNvPr id="17" name="TextBox 16"/>
          <p:cNvSpPr txBox="1"/>
          <p:nvPr/>
        </p:nvSpPr>
        <p:spPr>
          <a:xfrm>
            <a:off x="4683045" y="1824335"/>
            <a:ext cx="2702537"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(Ideal case)</a:t>
            </a:r>
          </a:p>
        </p:txBody>
      </p:sp>
      <p:sp>
        <p:nvSpPr>
          <p:cNvPr id="18" name="TextBox 17"/>
          <p:cNvSpPr txBox="1"/>
          <p:nvPr/>
        </p:nvSpPr>
        <p:spPr>
          <a:xfrm>
            <a:off x="8458200" y="1811310"/>
            <a:ext cx="2514600" cy="461665"/>
          </a:xfrm>
          <a:prstGeom prst="rect">
            <a:avLst/>
          </a:prstGeom>
          <a:noFill/>
        </p:spPr>
        <p:txBody>
          <a:bodyPr wrap="square" rtlCol="0">
            <a:spAutoFit/>
          </a:bodyPr>
          <a:lstStyle/>
          <a:p>
            <a:pPr algn="ctr"/>
            <a:r>
              <a:rPr lang="en-US" sz="1200" b="1" dirty="0">
                <a:latin typeface="Arial" pitchFamily="34" charset="0"/>
                <a:cs typeface="Arial" pitchFamily="34" charset="0"/>
              </a:rPr>
              <a:t>FORMAL VERIFICATION</a:t>
            </a:r>
            <a:br>
              <a:rPr lang="en-US" sz="1200" b="1" dirty="0">
                <a:latin typeface="Arial" pitchFamily="34" charset="0"/>
                <a:cs typeface="Arial" pitchFamily="34" charset="0"/>
              </a:rPr>
            </a:br>
            <a:r>
              <a:rPr lang="en-US" sz="1200" dirty="0">
                <a:latin typeface="Arial" pitchFamily="34" charset="0"/>
                <a:cs typeface="Arial" pitchFamily="34" charset="0"/>
              </a:rPr>
              <a:t>(Real-world)</a:t>
            </a:r>
          </a:p>
        </p:txBody>
      </p:sp>
      <p:sp>
        <p:nvSpPr>
          <p:cNvPr id="42" name="Rectangle 41"/>
          <p:cNvSpPr/>
          <p:nvPr/>
        </p:nvSpPr>
        <p:spPr>
          <a:xfrm>
            <a:off x="9143783" y="2995758"/>
            <a:ext cx="616380" cy="33897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3" name="Rectangle 42"/>
          <p:cNvSpPr/>
          <p:nvPr/>
        </p:nvSpPr>
        <p:spPr>
          <a:xfrm>
            <a:off x="9630582" y="2642750"/>
            <a:ext cx="350485" cy="63524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4" name="Rectangle 43"/>
          <p:cNvSpPr/>
          <p:nvPr/>
        </p:nvSpPr>
        <p:spPr>
          <a:xfrm>
            <a:off x="9276731" y="2503823"/>
            <a:ext cx="818919" cy="285595"/>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5" name="Rectangle 44"/>
          <p:cNvSpPr/>
          <p:nvPr/>
        </p:nvSpPr>
        <p:spPr>
          <a:xfrm>
            <a:off x="10051670" y="2836996"/>
            <a:ext cx="131418" cy="332712"/>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46" name="Rectangle 45"/>
          <p:cNvSpPr/>
          <p:nvPr/>
        </p:nvSpPr>
        <p:spPr>
          <a:xfrm>
            <a:off x="9038949" y="2780227"/>
            <a:ext cx="193865" cy="173553"/>
          </a:xfrm>
          <a:prstGeom prst="rect">
            <a:avLst/>
          </a:prstGeom>
          <a:solidFill>
            <a:srgbClr val="176338"/>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353" b="1" dirty="0">
              <a:latin typeface="Arial" pitchFamily="34" charset="0"/>
              <a:cs typeface="Arial" pitchFamily="34" charset="0"/>
            </a:endParaRPr>
          </a:p>
        </p:txBody>
      </p:sp>
      <p:sp>
        <p:nvSpPr>
          <p:cNvPr id="13" name="TextBox 12"/>
          <p:cNvSpPr txBox="1"/>
          <p:nvPr/>
        </p:nvSpPr>
        <p:spPr>
          <a:xfrm>
            <a:off x="1346456" y="3962400"/>
            <a:ext cx="2373348" cy="1203022"/>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Point coverage of design space through simulation</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Verifies correct behavior for these points of the design space </a:t>
            </a:r>
          </a:p>
        </p:txBody>
      </p:sp>
      <p:sp>
        <p:nvSpPr>
          <p:cNvPr id="47" name="TextBox 46"/>
          <p:cNvSpPr txBox="1"/>
          <p:nvPr/>
        </p:nvSpPr>
        <p:spPr>
          <a:xfrm>
            <a:off x="5134171" y="4038600"/>
            <a:ext cx="1947919" cy="1017907"/>
          </a:xfrm>
          <a:prstGeom prst="rect">
            <a:avLst/>
          </a:prstGeom>
          <a:noFill/>
        </p:spPr>
        <p:txBody>
          <a:bodyPr wrap="square" rtlCol="0">
            <a:spAutoFit/>
          </a:bodyPr>
          <a:lstStyle/>
          <a:p>
            <a:pPr marL="127720" indent="-127720">
              <a:buFont typeface="Arial" pitchFamily="34" charset="0"/>
              <a:buChar char="•"/>
            </a:pPr>
            <a:r>
              <a:rPr lang="en-US" sz="1203" dirty="0">
                <a:latin typeface="Arial" pitchFamily="34" charset="0"/>
                <a:cs typeface="Arial" pitchFamily="34" charset="0"/>
              </a:rPr>
              <a:t>Complete coverage of design space</a:t>
            </a:r>
          </a:p>
          <a:p>
            <a:pPr marL="127720" indent="-127720">
              <a:buFont typeface="Arial" pitchFamily="34" charset="0"/>
              <a:buChar char="•"/>
            </a:pPr>
            <a:endParaRPr lang="en-US" sz="1203" dirty="0">
              <a:latin typeface="Arial" pitchFamily="34" charset="0"/>
              <a:cs typeface="Arial" pitchFamily="34" charset="0"/>
            </a:endParaRPr>
          </a:p>
          <a:p>
            <a:pPr marL="127720" indent="-127720">
              <a:buFont typeface="Arial" pitchFamily="34" charset="0"/>
              <a:buChar char="•"/>
            </a:pPr>
            <a:r>
              <a:rPr lang="en-US" sz="1203" dirty="0">
                <a:latin typeface="Arial" pitchFamily="34" charset="0"/>
                <a:cs typeface="Arial" pitchFamily="34" charset="0"/>
              </a:rPr>
              <a:t>All possible model behaviors are correct</a:t>
            </a:r>
          </a:p>
        </p:txBody>
      </p:sp>
      <p:sp>
        <p:nvSpPr>
          <p:cNvPr id="48" name="TextBox 47"/>
          <p:cNvSpPr txBox="1"/>
          <p:nvPr/>
        </p:nvSpPr>
        <p:spPr>
          <a:xfrm>
            <a:off x="8650440" y="4038600"/>
            <a:ext cx="2093760" cy="1017907"/>
          </a:xfrm>
          <a:prstGeom prst="rect">
            <a:avLst/>
          </a:prstGeom>
          <a:noFill/>
        </p:spPr>
        <p:txBody>
          <a:bodyPr wrap="square" rtlCol="0">
            <a:spAutoFit/>
          </a:bodyPr>
          <a:lstStyle>
            <a:defPPr>
              <a:defRPr lang="en-US"/>
            </a:defPPr>
            <a:lvl1pPr marL="342900" indent="-342900">
              <a:buFont typeface="Arial" pitchFamily="34" charset="0"/>
              <a:buChar char="•"/>
              <a:defRPr>
                <a:latin typeface="Arial" pitchFamily="34" charset="0"/>
                <a:cs typeface="Arial" pitchFamily="34" charset="0"/>
              </a:defRPr>
            </a:lvl1pPr>
          </a:lstStyle>
          <a:p>
            <a:pPr marL="127720" indent="-127720"/>
            <a:r>
              <a:rPr lang="en-US" sz="1203" dirty="0"/>
              <a:t>Real-world application of formal verification</a:t>
            </a:r>
          </a:p>
          <a:p>
            <a:pPr marL="127720" indent="-127720"/>
            <a:endParaRPr lang="en-US" sz="1203" dirty="0"/>
          </a:p>
          <a:p>
            <a:pPr marL="127720" indent="-127720"/>
            <a:r>
              <a:rPr lang="en-US" sz="1203" dirty="0"/>
              <a:t>Based on completeness of behavior models</a:t>
            </a:r>
          </a:p>
        </p:txBody>
      </p:sp>
      <p:sp>
        <p:nvSpPr>
          <p:cNvPr id="51" name="Content Placeholder 15"/>
          <p:cNvSpPr txBox="1">
            <a:spLocks/>
          </p:cNvSpPr>
          <p:nvPr/>
        </p:nvSpPr>
        <p:spPr>
          <a:xfrm>
            <a:off x="914400" y="5784905"/>
            <a:ext cx="10363200" cy="819280"/>
          </a:xfrm>
          <a:prstGeom prst="rect">
            <a:avLst/>
          </a:prstGeom>
          <a:solidFill>
            <a:schemeClr val="accent1">
              <a:lumMod val="20000"/>
              <a:lumOff val="80000"/>
            </a:schemeClr>
          </a:solidFill>
          <a:ln w="28575">
            <a:solidFill>
              <a:schemeClr val="tx1"/>
            </a:solidFill>
          </a:ln>
        </p:spPr>
        <p:txBody>
          <a:bodyPr vert="horz" lIns="68750" tIns="34375" rIns="68750" bIns="34375" rtlCol="0" anchor="ctr">
            <a:no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1800" b="1" i="1" dirty="0"/>
              <a:t>By using formal verification methods…</a:t>
            </a:r>
          </a:p>
          <a:p>
            <a:pPr marL="0" indent="0" algn="ctr">
              <a:buNone/>
            </a:pPr>
            <a:r>
              <a:rPr lang="en-US" sz="1800" b="1" i="1" dirty="0"/>
              <a:t>Simulink Design Verifier proves correct behaviors over a larger amount of the design space</a:t>
            </a:r>
          </a:p>
        </p:txBody>
      </p:sp>
      <p:sp>
        <p:nvSpPr>
          <p:cNvPr id="3" name="Rectangle 2"/>
          <p:cNvSpPr/>
          <p:nvPr/>
        </p:nvSpPr>
        <p:spPr>
          <a:xfrm>
            <a:off x="1143000"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4" name="Rectangle 53"/>
          <p:cNvSpPr/>
          <p:nvPr/>
        </p:nvSpPr>
        <p:spPr>
          <a:xfrm>
            <a:off x="4724227"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55" name="Rectangle 54"/>
          <p:cNvSpPr/>
          <p:nvPr/>
        </p:nvSpPr>
        <p:spPr>
          <a:xfrm>
            <a:off x="8346462" y="1752600"/>
            <a:ext cx="2702538" cy="3810000"/>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grpSp>
        <p:nvGrpSpPr>
          <p:cNvPr id="56" name="Group 55"/>
          <p:cNvGrpSpPr/>
          <p:nvPr/>
        </p:nvGrpSpPr>
        <p:grpSpPr>
          <a:xfrm>
            <a:off x="1747988" y="2801265"/>
            <a:ext cx="476075" cy="766465"/>
            <a:chOff x="9002312" y="2061865"/>
            <a:chExt cx="476075" cy="766465"/>
          </a:xfrm>
        </p:grpSpPr>
        <p:sp>
          <p:nvSpPr>
            <p:cNvPr id="57" name="TextBox 56"/>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8" name="TextBox 57"/>
            <p:cNvSpPr txBox="1"/>
            <p:nvPr/>
          </p:nvSpPr>
          <p:spPr>
            <a:xfrm>
              <a:off x="9193326" y="2145720"/>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59" name="TextBox 58"/>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0" name="Group 59"/>
          <p:cNvGrpSpPr/>
          <p:nvPr/>
        </p:nvGrpSpPr>
        <p:grpSpPr>
          <a:xfrm>
            <a:off x="1928577" y="2362200"/>
            <a:ext cx="476075" cy="766465"/>
            <a:chOff x="9002312" y="2061865"/>
            <a:chExt cx="476075" cy="766465"/>
          </a:xfrm>
        </p:grpSpPr>
        <p:sp>
          <p:nvSpPr>
            <p:cNvPr id="61" name="TextBox 60"/>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2" name="TextBox 61"/>
            <p:cNvSpPr txBox="1"/>
            <p:nvPr/>
          </p:nvSpPr>
          <p:spPr>
            <a:xfrm>
              <a:off x="9154712" y="2242181"/>
              <a:ext cx="124211"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3" name="TextBox 62"/>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4" name="Group 63"/>
          <p:cNvGrpSpPr/>
          <p:nvPr/>
        </p:nvGrpSpPr>
        <p:grpSpPr>
          <a:xfrm>
            <a:off x="2460949" y="2418032"/>
            <a:ext cx="476075" cy="766465"/>
            <a:chOff x="9002312" y="2061865"/>
            <a:chExt cx="476075" cy="766465"/>
          </a:xfrm>
        </p:grpSpPr>
        <p:sp>
          <p:nvSpPr>
            <p:cNvPr id="65" name="TextBox 64"/>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6" name="TextBox 65"/>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67" name="TextBox 66"/>
            <p:cNvSpPr txBox="1"/>
            <p:nvPr/>
          </p:nvSpPr>
          <p:spPr>
            <a:xfrm>
              <a:off x="9307112" y="23666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68" name="Group 67"/>
          <p:cNvGrpSpPr/>
          <p:nvPr/>
        </p:nvGrpSpPr>
        <p:grpSpPr>
          <a:xfrm>
            <a:off x="2359235" y="2889525"/>
            <a:ext cx="423263" cy="741632"/>
            <a:chOff x="9002312" y="1997726"/>
            <a:chExt cx="423263" cy="800144"/>
          </a:xfrm>
        </p:grpSpPr>
        <p:sp>
          <p:nvSpPr>
            <p:cNvPr id="69" name="TextBox 68"/>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0" name="TextBox 69"/>
            <p:cNvSpPr txBox="1"/>
            <p:nvPr/>
          </p:nvSpPr>
          <p:spPr>
            <a:xfrm>
              <a:off x="9070754" y="233620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1" name="TextBox 70"/>
            <p:cNvSpPr txBox="1"/>
            <p:nvPr/>
          </p:nvSpPr>
          <p:spPr>
            <a:xfrm>
              <a:off x="9254300" y="1997726"/>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grpSp>
        <p:nvGrpSpPr>
          <p:cNvPr id="72" name="Group 71"/>
          <p:cNvGrpSpPr/>
          <p:nvPr/>
        </p:nvGrpSpPr>
        <p:grpSpPr>
          <a:xfrm>
            <a:off x="2839823" y="2469181"/>
            <a:ext cx="364191" cy="877544"/>
            <a:chOff x="8961796" y="2061865"/>
            <a:chExt cx="364191" cy="877544"/>
          </a:xfrm>
        </p:grpSpPr>
        <p:sp>
          <p:nvSpPr>
            <p:cNvPr id="73" name="TextBox 72"/>
            <p:cNvSpPr txBox="1"/>
            <p:nvPr/>
          </p:nvSpPr>
          <p:spPr>
            <a:xfrm>
              <a:off x="9002312" y="20618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4" name="TextBox 73"/>
            <p:cNvSpPr txBox="1"/>
            <p:nvPr/>
          </p:nvSpPr>
          <p:spPr>
            <a:xfrm>
              <a:off x="9154712" y="2214265"/>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sp>
          <p:nvSpPr>
            <p:cNvPr id="75" name="TextBox 74"/>
            <p:cNvSpPr txBox="1"/>
            <p:nvPr/>
          </p:nvSpPr>
          <p:spPr>
            <a:xfrm>
              <a:off x="8961796" y="2477744"/>
              <a:ext cx="171275" cy="461665"/>
            </a:xfrm>
            <a:prstGeom prst="rect">
              <a:avLst/>
            </a:prstGeom>
            <a:noFill/>
          </p:spPr>
          <p:txBody>
            <a:bodyPr wrap="square" rtlCol="0" anchor="ctr" anchorCtr="1">
              <a:spAutoFit/>
            </a:bodyPr>
            <a:lstStyle/>
            <a:p>
              <a:pPr algn="ctr"/>
              <a:r>
                <a:rPr lang="en-US" sz="2400" dirty="0">
                  <a:solidFill>
                    <a:srgbClr val="0F5D3F"/>
                  </a:solidFill>
                  <a:latin typeface="Arial" pitchFamily="34" charset="0"/>
                  <a:cs typeface="Arial" pitchFamily="34" charset="0"/>
                </a:rPr>
                <a:t>*</a:t>
              </a:r>
            </a:p>
          </p:txBody>
        </p:sp>
      </p:grpSp>
    </p:spTree>
    <p:extLst>
      <p:ext uri="{BB962C8B-B14F-4D97-AF65-F5344CB8AC3E}">
        <p14:creationId xmlns:p14="http://schemas.microsoft.com/office/powerpoint/2010/main" val="1833587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9">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49">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9">
                                            <p:txEl>
                                              <p:pRg st="2" end="2"/>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9">
                                            <p:txEl>
                                              <p:pRg st="4" end="4"/>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68"/>
                                        </p:tgtEl>
                                        <p:attrNameLst>
                                          <p:attrName>style.visibility</p:attrName>
                                        </p:attrNameLst>
                                      </p:cBhvr>
                                      <p:to>
                                        <p:strVal val="visible"/>
                                      </p:to>
                                    </p:set>
                                  </p:childTnLst>
                                </p:cTn>
                              </p:par>
                            </p:childTnLst>
                          </p:cTn>
                        </p:par>
                        <p:par>
                          <p:cTn id="43" fill="hold">
                            <p:stCondLst>
                              <p:cond delay="2000"/>
                            </p:stCondLst>
                            <p:childTnLst>
                              <p:par>
                                <p:cTn id="44" presetID="1" presetClass="entr" presetSubtype="0" fill="hold" nodeType="afterEffect">
                                  <p:stCondLst>
                                    <p:cond delay="0"/>
                                  </p:stCondLst>
                                  <p:childTnLst>
                                    <p:set>
                                      <p:cBhvr>
                                        <p:cTn id="45" dur="1" fill="hold">
                                          <p:stCondLst>
                                            <p:cond delay="0"/>
                                          </p:stCondLst>
                                        </p:cTn>
                                        <p:tgtEl>
                                          <p:spTgt spid="72"/>
                                        </p:tgtEl>
                                        <p:attrNameLst>
                                          <p:attrName>style.visibility</p:attrName>
                                        </p:attrNameLst>
                                      </p:cBhvr>
                                      <p:to>
                                        <p:strVal val="visible"/>
                                      </p:to>
                                    </p:set>
                                  </p:childTnLst>
                                </p:cTn>
                              </p:par>
                            </p:childTnLst>
                          </p:cTn>
                        </p:par>
                        <p:par>
                          <p:cTn id="46" fill="hold">
                            <p:stCondLst>
                              <p:cond delay="2000"/>
                            </p:stCondLst>
                            <p:childTnLst>
                              <p:par>
                                <p:cTn id="47" presetID="1" presetClass="entr" presetSubtype="0" fill="hold" nodeType="afterEffect">
                                  <p:stCondLst>
                                    <p:cond delay="2000"/>
                                  </p:stCondLst>
                                  <p:childTnLst>
                                    <p:set>
                                      <p:cBhvr>
                                        <p:cTn id="48" dur="1" fill="hold">
                                          <p:stCondLst>
                                            <p:cond delay="0"/>
                                          </p:stCondLst>
                                        </p:cTn>
                                        <p:tgtEl>
                                          <p:spTgt spid="6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1" nodeType="click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
                                        </p:tgtEl>
                                        <p:attrNameLst>
                                          <p:attrName>style.visibility</p:attrName>
                                        </p:attrNameLst>
                                      </p:cBhvr>
                                      <p:to>
                                        <p:strVal val="visible"/>
                                      </p:to>
                                    </p:set>
                                  </p:childTnLst>
                                </p:cTn>
                              </p:par>
                              <p:par>
                                <p:cTn id="69" presetID="1" presetClass="exit"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7">
                                            <p:txEl>
                                              <p:pRg st="2" end="2"/>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4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48">
                                            <p:txEl>
                                              <p:pRg st="0" end="0"/>
                                            </p:txEl>
                                          </p:spTgt>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8">
                                            <p:txEl>
                                              <p:pRg st="2" end="2"/>
                                            </p:txEl>
                                          </p:spTgt>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1">
                                            <p:bg/>
                                          </p:spTgt>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1">
                                            <p:txEl>
                                              <p:pRg st="0" end="0"/>
                                            </p:txEl>
                                          </p:spTgt>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allAtOnce"/>
      <p:bldP spid="49" grpId="1" build="allAtOnce"/>
      <p:bldP spid="50" grpId="0" animBg="1"/>
      <p:bldP spid="50" grpId="1" animBg="1"/>
      <p:bldP spid="4" grpId="0" animBg="1"/>
      <p:bldP spid="5" grpId="0" animBg="1"/>
      <p:bldP spid="5" grpId="1" animBg="1"/>
      <p:bldP spid="8" grpId="0" animBg="1"/>
      <p:bldP spid="11" grpId="0" animBg="1"/>
      <p:bldP spid="16" grpId="0"/>
      <p:bldP spid="17" grpId="0"/>
      <p:bldP spid="18" grpId="0"/>
      <p:bldP spid="42" grpId="0" animBg="1"/>
      <p:bldP spid="43" grpId="0" animBg="1"/>
      <p:bldP spid="44" grpId="0" animBg="1"/>
      <p:bldP spid="45" grpId="0" animBg="1"/>
      <p:bldP spid="46" grpId="0" animBg="1"/>
      <p:bldP spid="13" grpId="0" build="allAtOnce"/>
      <p:bldP spid="47" grpId="0" uiExpand="1" build="allAtOnce"/>
      <p:bldP spid="51" grpId="0" build="p" animBg="1"/>
      <p:bldP spid="3" grpId="0" animBg="1"/>
      <p:bldP spid="54" grpId="0" animBg="1"/>
      <p:bldP spid="5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53340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endParaRPr lang="en-US" sz="2800" dirty="0">
              <a:solidFill>
                <a:srgbClr val="008000"/>
              </a:solidFill>
            </a:endParaRPr>
          </a:p>
          <a:p>
            <a:pPr fontAlgn="base"/>
            <a:r>
              <a:rPr lang="en-US" sz="2800" dirty="0">
                <a:solidFill>
                  <a:srgbClr val="D26E00"/>
                </a:solidFill>
              </a:rPr>
              <a:t>Can we prove the implementation always meets requirements?</a:t>
            </a: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91550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nodeType="clickEffect">
                                  <p:stCondLst>
                                    <p:cond delay="0"/>
                                  </p:stCondLst>
                                  <p:iterate type="lt">
                                    <p:tmPct val="4000"/>
                                  </p:iterate>
                                  <p:childTnLst>
                                    <p:set>
                                      <p:cBhvr override="childStyle">
                                        <p:cTn id="6" dur="500" fill="hold"/>
                                        <p:tgtEl>
                                          <p:spTgt spid="6">
                                            <p:txEl>
                                              <p:pRg st="9" end="9"/>
                                            </p:txEl>
                                          </p:spTgt>
                                        </p:tgtEl>
                                        <p:attrNameLst>
                                          <p:attrName>style.color</p:attrName>
                                        </p:attrNameLst>
                                      </p:cBhvr>
                                      <p:to>
                                        <p:clrVal>
                                          <a:srgbClr val="008000"/>
                                        </p:clrVal>
                                      </p:to>
                                    </p:set>
                                    <p:set>
                                      <p:cBhvr>
                                        <p:cTn id="7" dur="500" fill="hold"/>
                                        <p:tgtEl>
                                          <p:spTgt spid="6">
                                            <p:txEl>
                                              <p:pRg st="9" end="9"/>
                                            </p:txEl>
                                          </p:spTgt>
                                        </p:tgtEl>
                                        <p:attrNameLst>
                                          <p:attrName>fillcolor</p:attrName>
                                        </p:attrNameLst>
                                      </p:cBhvr>
                                      <p:to>
                                        <p:clrVal>
                                          <a:srgbClr val="008000"/>
                                        </p:clrVal>
                                      </p:to>
                                    </p:set>
                                    <p:set>
                                      <p:cBhvr>
                                        <p:cTn id="8" dur="500" fill="hold"/>
                                        <p:tgtEl>
                                          <p:spTgt spid="6">
                                            <p:txEl>
                                              <p:pRg st="9" end="9"/>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0700" y="343348"/>
            <a:ext cx="10769600" cy="990600"/>
          </a:xfrm>
        </p:spPr>
        <p:txBody>
          <a:bodyPr/>
          <a:lstStyle/>
          <a:p>
            <a:r>
              <a:rPr lang="en-US" dirty="0"/>
              <a:t>Increasing Confidence beyond Ad-hoc Testing</a:t>
            </a:r>
          </a:p>
        </p:txBody>
      </p:sp>
      <p:sp>
        <p:nvSpPr>
          <p:cNvPr id="6" name="Content Placeholder 15"/>
          <p:cNvSpPr txBox="1">
            <a:spLocks/>
          </p:cNvSpPr>
          <p:nvPr/>
        </p:nvSpPr>
        <p:spPr>
          <a:xfrm>
            <a:off x="990600" y="1219200"/>
            <a:ext cx="9829800" cy="487680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buNone/>
            </a:pPr>
            <a:r>
              <a:rPr lang="en-US" sz="3600" dirty="0"/>
              <a:t>Ad-hoc testing is a very useful method but what else do we need to check?</a:t>
            </a:r>
          </a:p>
          <a:p>
            <a:pPr marL="0" indent="0" fontAlgn="base">
              <a:buNone/>
            </a:pPr>
            <a:endParaRPr lang="en-US" sz="2800" dirty="0"/>
          </a:p>
          <a:p>
            <a:pPr fontAlgn="base"/>
            <a:r>
              <a:rPr lang="en-US" sz="2800" dirty="0">
                <a:solidFill>
                  <a:srgbClr val="008000"/>
                </a:solidFill>
              </a:rPr>
              <a:t>Are all requirements implemented?</a:t>
            </a:r>
          </a:p>
          <a:p>
            <a:pPr fontAlgn="base"/>
            <a:r>
              <a:rPr lang="en-US" sz="2800" dirty="0">
                <a:solidFill>
                  <a:srgbClr val="008000"/>
                </a:solidFill>
              </a:rPr>
              <a:t>Does the implementation follow modeling standards?</a:t>
            </a:r>
          </a:p>
          <a:p>
            <a:pPr fontAlgn="base"/>
            <a:r>
              <a:rPr lang="en-US" sz="2800" dirty="0">
                <a:solidFill>
                  <a:srgbClr val="008000"/>
                </a:solidFill>
              </a:rPr>
              <a:t>Have we shown the absence of design errors (dead logic, divide by zero, overflow)?</a:t>
            </a:r>
          </a:p>
          <a:p>
            <a:pPr fontAlgn="base"/>
            <a:r>
              <a:rPr lang="en-US" sz="2800" dirty="0">
                <a:solidFill>
                  <a:srgbClr val="008000"/>
                </a:solidFill>
              </a:rPr>
              <a:t>Does the implementation pass all functional requirements?</a:t>
            </a:r>
          </a:p>
          <a:p>
            <a:pPr fontAlgn="base"/>
            <a:r>
              <a:rPr lang="en-US" sz="2800" dirty="0">
                <a:solidFill>
                  <a:srgbClr val="008000"/>
                </a:solidFill>
              </a:rPr>
              <a:t>Do the tests completely exercise the implementation?</a:t>
            </a:r>
          </a:p>
          <a:p>
            <a:pPr fontAlgn="base"/>
            <a:r>
              <a:rPr lang="en-US" sz="2800" dirty="0">
                <a:solidFill>
                  <a:srgbClr val="008000"/>
                </a:solidFill>
              </a:rPr>
              <a:t>Does the generated code behave the same as the model?</a:t>
            </a:r>
          </a:p>
          <a:p>
            <a:pPr fontAlgn="base"/>
            <a:r>
              <a:rPr lang="en-US" sz="2800" dirty="0">
                <a:solidFill>
                  <a:srgbClr val="008000"/>
                </a:solidFill>
              </a:rPr>
              <a:t>Can we prove the implementation always meets requirements?</a:t>
            </a:r>
          </a:p>
          <a:p>
            <a:pPr fontAlgn="base"/>
            <a:endParaRPr lang="en-US" sz="2800" dirty="0">
              <a:solidFill>
                <a:srgbClr val="008000"/>
              </a:solidFill>
            </a:endParaRPr>
          </a:p>
          <a:p>
            <a:pPr fontAlgn="base"/>
            <a:endParaRPr lang="en-US" sz="2800"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84053433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1" name="TextBox 20"/>
          <p:cNvSpPr txBox="1"/>
          <p:nvPr/>
        </p:nvSpPr>
        <p:spPr>
          <a:xfrm>
            <a:off x="5257800" y="2794338"/>
            <a:ext cx="1649104" cy="1015663"/>
          </a:xfrm>
          <a:prstGeom prst="rect">
            <a:avLst/>
          </a:prstGeom>
          <a:noFill/>
        </p:spPr>
        <p:txBody>
          <a:bodyPr wrap="square" rtlCol="0">
            <a:spAutoFit/>
          </a:bodyPr>
          <a:lstStyle>
            <a:defPPr>
              <a:defRPr lang="en-US"/>
            </a:defPPr>
            <a:lvl1pPr>
              <a:defRPr sz="2000">
                <a:latin typeface="Arial" pitchFamily="34" charset="0"/>
                <a:cs typeface="Arial" pitchFamily="34" charset="0"/>
              </a:defRPr>
            </a:lvl1pPr>
          </a:lstStyle>
          <a:p>
            <a:r>
              <a:rPr lang="en-US" dirty="0"/>
              <a:t>Functional  &amp; structural tests</a:t>
            </a:r>
          </a:p>
        </p:txBody>
      </p:sp>
      <p:sp>
        <p:nvSpPr>
          <p:cNvPr id="22" name="TextBox 21"/>
          <p:cNvSpPr txBox="1"/>
          <p:nvPr/>
        </p:nvSpPr>
        <p:spPr>
          <a:xfrm>
            <a:off x="3651618" y="3838432"/>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3" name="TextBox 22"/>
          <p:cNvSpPr txBox="1"/>
          <p:nvPr/>
        </p:nvSpPr>
        <p:spPr>
          <a:xfrm>
            <a:off x="6858000" y="2289173"/>
            <a:ext cx="1649104" cy="707886"/>
          </a:xfrm>
          <a:prstGeom prst="rect">
            <a:avLst/>
          </a:prstGeom>
          <a:noFill/>
        </p:spPr>
        <p:txBody>
          <a:bodyPr wrap="square" rtlCol="0">
            <a:spAutoFit/>
          </a:bodyPr>
          <a:lstStyle/>
          <a:p>
            <a:r>
              <a:rPr lang="en-US" sz="2000" dirty="0">
                <a:latin typeface="Arial" pitchFamily="34" charset="0"/>
                <a:cs typeface="Arial" pitchFamily="34" charset="0"/>
              </a:rPr>
              <a:t>Requirement proofs</a:t>
            </a:r>
          </a:p>
        </p:txBody>
      </p:sp>
      <p:sp>
        <p:nvSpPr>
          <p:cNvPr id="24" name="TextBox 23"/>
          <p:cNvSpPr txBox="1"/>
          <p:nvPr/>
        </p:nvSpPr>
        <p:spPr>
          <a:xfrm>
            <a:off x="8763000" y="1905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integration checks</a:t>
            </a:r>
          </a:p>
        </p:txBody>
      </p:sp>
      <p:sp>
        <p:nvSpPr>
          <p:cNvPr id="25" name="TextBox 24"/>
          <p:cNvSpPr txBox="1"/>
          <p:nvPr/>
        </p:nvSpPr>
        <p:spPr>
          <a:xfrm>
            <a:off x="10439400" y="1828800"/>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611336" y="460613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647413" y="365097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212214">
            <a:off x="5037196" y="276322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6844745" y="207978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270809">
            <a:off x="8739675" y="172979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Half Frame 39"/>
          <p:cNvSpPr/>
          <p:nvPr/>
        </p:nvSpPr>
        <p:spPr>
          <a:xfrm rot="7859573">
            <a:off x="10590546" y="1648838"/>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6" name="Group 25"/>
          <p:cNvGrpSpPr/>
          <p:nvPr/>
        </p:nvGrpSpPr>
        <p:grpSpPr>
          <a:xfrm>
            <a:off x="4620042" y="4540474"/>
            <a:ext cx="332096" cy="376553"/>
            <a:chOff x="4404519" y="5181600"/>
            <a:chExt cx="2133600" cy="1235149"/>
          </a:xfrm>
        </p:grpSpPr>
        <p:sp>
          <p:nvSpPr>
            <p:cNvPr id="27" name="Diagonal Stripe 26"/>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8" name="Diagonal Stripe 27"/>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3" name="Group 32"/>
          <p:cNvGrpSpPr/>
          <p:nvPr/>
        </p:nvGrpSpPr>
        <p:grpSpPr>
          <a:xfrm>
            <a:off x="6058418" y="3692021"/>
            <a:ext cx="332096" cy="376553"/>
            <a:chOff x="4404519" y="5181600"/>
            <a:chExt cx="2133600" cy="1235149"/>
          </a:xfrm>
        </p:grpSpPr>
        <p:sp>
          <p:nvSpPr>
            <p:cNvPr id="35" name="Diagonal Stripe 34"/>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1" name="Diagonal Stripe 4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2" name="Group 41"/>
          <p:cNvGrpSpPr/>
          <p:nvPr/>
        </p:nvGrpSpPr>
        <p:grpSpPr>
          <a:xfrm>
            <a:off x="9420366" y="2859077"/>
            <a:ext cx="332096" cy="376553"/>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5" name="Group 44"/>
          <p:cNvGrpSpPr/>
          <p:nvPr/>
        </p:nvGrpSpPr>
        <p:grpSpPr>
          <a:xfrm>
            <a:off x="11092706" y="2536687"/>
            <a:ext cx="332096" cy="376553"/>
            <a:chOff x="4404519" y="5181600"/>
            <a:chExt cx="2133600" cy="1235149"/>
          </a:xfrm>
        </p:grpSpPr>
        <p:sp>
          <p:nvSpPr>
            <p:cNvPr id="46" name="Diagonal Stripe 4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7" name="Diagonal Stripe 4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8" name="Group 47"/>
          <p:cNvGrpSpPr/>
          <p:nvPr/>
        </p:nvGrpSpPr>
        <p:grpSpPr>
          <a:xfrm>
            <a:off x="7575916" y="3113892"/>
            <a:ext cx="332096" cy="376553"/>
            <a:chOff x="4404519" y="5181600"/>
            <a:chExt cx="2133600" cy="1235149"/>
          </a:xfrm>
        </p:grpSpPr>
        <p:sp>
          <p:nvSpPr>
            <p:cNvPr id="49" name="Diagonal Stripe 4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0" name="Diagonal Stripe 49"/>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51" name="Content Placeholder 15"/>
          <p:cNvSpPr txBox="1">
            <a:spLocks/>
          </p:cNvSpPr>
          <p:nvPr/>
        </p:nvSpPr>
        <p:spPr>
          <a:xfrm>
            <a:off x="5141028" y="4374293"/>
            <a:ext cx="6646225" cy="1308752"/>
          </a:xfrm>
          <a:prstGeom prst="rect">
            <a:avLst/>
          </a:prstGeom>
          <a:ln>
            <a:solidFill>
              <a:srgbClr val="024C84"/>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ü"/>
            </a:pPr>
            <a:r>
              <a:rPr lang="en-US" sz="1600" b="1" dirty="0"/>
              <a:t>Tests entire specified range of input signals and calibrations</a:t>
            </a:r>
          </a:p>
          <a:p>
            <a:pPr>
              <a:buFont typeface="Wingdings" pitchFamily="2" charset="2"/>
              <a:buChar char="ü"/>
            </a:pPr>
            <a:r>
              <a:rPr lang="en-US" sz="1600" b="1" dirty="0"/>
              <a:t>Ensures implementation will always meet requirements</a:t>
            </a:r>
          </a:p>
          <a:p>
            <a:pPr>
              <a:buFont typeface="Wingdings" pitchFamily="2" charset="2"/>
              <a:buChar char="ü"/>
            </a:pPr>
            <a:r>
              <a:rPr lang="en-US" sz="1600" b="1" dirty="0"/>
              <a:t>Generates a test case upon failure for debugging</a:t>
            </a:r>
          </a:p>
          <a:p>
            <a:pPr>
              <a:buFont typeface="Wingdings" pitchFamily="2" charset="2"/>
              <a:buChar char="ü"/>
            </a:pPr>
            <a:r>
              <a:rPr lang="en-US" sz="1600" b="1" dirty="0"/>
              <a:t>Increases design confidence</a:t>
            </a:r>
          </a:p>
        </p:txBody>
      </p:sp>
      <p:sp>
        <p:nvSpPr>
          <p:cNvPr id="52" name="TextBox 51"/>
          <p:cNvSpPr txBox="1"/>
          <p:nvPr/>
        </p:nvSpPr>
        <p:spPr>
          <a:xfrm>
            <a:off x="2815252" y="4782499"/>
            <a:ext cx="1528148" cy="707886"/>
          </a:xfrm>
          <a:prstGeom prst="rect">
            <a:avLst/>
          </a:prstGeom>
          <a:noFill/>
        </p:spPr>
        <p:txBody>
          <a:bodyPr wrap="square" rtlCol="0">
            <a:spAutoFit/>
          </a:bodyPr>
          <a:lstStyle/>
          <a:p>
            <a:r>
              <a:rPr lang="en-US" sz="2000" dirty="0" err="1">
                <a:latin typeface="Arial" pitchFamily="34" charset="0"/>
                <a:cs typeface="Arial" pitchFamily="34" charset="0"/>
              </a:rPr>
              <a:t>Req</a:t>
            </a:r>
            <a:r>
              <a:rPr lang="en-US" sz="2000" dirty="0">
                <a:latin typeface="Arial" pitchFamily="34" charset="0"/>
                <a:cs typeface="Arial" pitchFamily="34" charset="0"/>
              </a:rPr>
              <a:t> Linking</a:t>
            </a:r>
          </a:p>
          <a:p>
            <a:r>
              <a:rPr lang="en-US" sz="2000" dirty="0" err="1">
                <a:latin typeface="Arial" pitchFamily="34" charset="0"/>
                <a:cs typeface="Arial" pitchFamily="34" charset="0"/>
              </a:rPr>
              <a:t>Mdl</a:t>
            </a:r>
            <a:r>
              <a:rPr lang="en-US" sz="2000" dirty="0">
                <a:latin typeface="Arial" pitchFamily="34" charset="0"/>
                <a:cs typeface="Arial" pitchFamily="34" charset="0"/>
              </a:rPr>
              <a:t> Advisor</a:t>
            </a:r>
          </a:p>
        </p:txBody>
      </p:sp>
      <p:grpSp>
        <p:nvGrpSpPr>
          <p:cNvPr id="53" name="Group 52"/>
          <p:cNvGrpSpPr/>
          <p:nvPr/>
        </p:nvGrpSpPr>
        <p:grpSpPr>
          <a:xfrm>
            <a:off x="3616454" y="5517434"/>
            <a:ext cx="332097" cy="376554"/>
            <a:chOff x="4404515" y="5181599"/>
            <a:chExt cx="2133607" cy="1235152"/>
          </a:xfrm>
        </p:grpSpPr>
        <p:sp>
          <p:nvSpPr>
            <p:cNvPr id="54" name="Diagonal Stripe 53"/>
            <p:cNvSpPr/>
            <p:nvPr/>
          </p:nvSpPr>
          <p:spPr>
            <a:xfrm>
              <a:off x="5014124" y="5181599"/>
              <a:ext cx="1523998" cy="1219201"/>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5" name="Diagonal Stripe 54"/>
            <p:cNvSpPr/>
            <p:nvPr/>
          </p:nvSpPr>
          <p:spPr>
            <a:xfrm rot="5400000">
              <a:off x="4396542" y="5799174"/>
              <a:ext cx="625550" cy="609603"/>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Tree>
    <p:extLst>
      <p:ext uri="{BB962C8B-B14F-4D97-AF65-F5344CB8AC3E}">
        <p14:creationId xmlns:p14="http://schemas.microsoft.com/office/powerpoint/2010/main" val="11770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23">
                                            <p:txEl>
                                              <p:pRg st="0" end="0"/>
                                            </p:txEl>
                                          </p:spTgt>
                                        </p:tgtEl>
                                        <p:attrNameLst>
                                          <p:attrName>style.color</p:attrName>
                                        </p:attrNameLst>
                                      </p:cBhvr>
                                      <p:to>
                                        <a:srgbClr val="D27809"/>
                                      </p:to>
                                    </p:animClr>
                                    <p:animClr clrSpc="rgb" dir="cw">
                                      <p:cBhvr>
                                        <p:cTn id="21" dur="500" fill="hold"/>
                                        <p:tgtEl>
                                          <p:spTgt spid="23">
                                            <p:txEl>
                                              <p:pRg st="0" end="0"/>
                                            </p:txEl>
                                          </p:spTgt>
                                        </p:tgtEl>
                                        <p:attrNameLst>
                                          <p:attrName>fillcolor</p:attrName>
                                        </p:attrNameLst>
                                      </p:cBhvr>
                                      <p:to>
                                        <a:srgbClr val="D27809"/>
                                      </p:to>
                                    </p:animClr>
                                    <p:set>
                                      <p:cBhvr>
                                        <p:cTn id="22" dur="500" fill="hold"/>
                                        <p:tgtEl>
                                          <p:spTgt spid="23">
                                            <p:txEl>
                                              <p:pRg st="0" end="0"/>
                                            </p:txEl>
                                          </p:spTgt>
                                        </p:tgtEl>
                                        <p:attrNameLst>
                                          <p:attrName>fill.type</p:attrName>
                                        </p:attrNameLst>
                                      </p:cBhvr>
                                      <p:to>
                                        <p:strVal val="solid"/>
                                      </p:to>
                                    </p:set>
                                    <p:set>
                                      <p:cBhvr>
                                        <p:cTn id="23" dur="500" fill="hold"/>
                                        <p:tgtEl>
                                          <p:spTgt spid="23">
                                            <p:txEl>
                                              <p:pRg st="0" end="0"/>
                                            </p:txEl>
                                          </p:spTgt>
                                        </p:tgtEl>
                                        <p:attrNameLst>
                                          <p:attrName>fill.on</p:attrName>
                                        </p:attrNameLst>
                                      </p:cBhvr>
                                      <p:to>
                                        <p:strVal val="true"/>
                                      </p:to>
                                    </p:set>
                                  </p:childTnLst>
                                  <p:subTnLst>
                                    <p:animClr clrSpc="rgb" dir="cw">
                                      <p:cBhvr override="childStyle">
                                        <p:cTn dur="1" fill="hold" display="0" masterRel="nextClick" afterEffect="1"/>
                                        <p:tgtEl>
                                          <p:spTgt spid="23">
                                            <p:txEl>
                                              <p:pRg st="0" end="0"/>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1">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animBg="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Gaining Confidence in our Design</a:t>
            </a:r>
          </a:p>
        </p:txBody>
      </p:sp>
      <p:sp>
        <p:nvSpPr>
          <p:cNvPr id="14" name="Freeform 13"/>
          <p:cNvSpPr/>
          <p:nvPr/>
        </p:nvSpPr>
        <p:spPr>
          <a:xfrm>
            <a:off x="1649104" y="1757150"/>
            <a:ext cx="9348716" cy="4162567"/>
          </a:xfrm>
          <a:custGeom>
            <a:avLst/>
            <a:gdLst>
              <a:gd name="connsiteX0" fmla="*/ 0 w 9348716"/>
              <a:gd name="connsiteY0" fmla="*/ 4162567 h 4162567"/>
              <a:gd name="connsiteX1" fmla="*/ 2825086 w 9348716"/>
              <a:gd name="connsiteY1" fmla="*/ 1514902 h 4162567"/>
              <a:gd name="connsiteX2" fmla="*/ 6059606 w 9348716"/>
              <a:gd name="connsiteY2" fmla="*/ 272956 h 4162567"/>
              <a:gd name="connsiteX3" fmla="*/ 9348716 w 9348716"/>
              <a:gd name="connsiteY3" fmla="*/ 0 h 4162567"/>
              <a:gd name="connsiteX4" fmla="*/ 9348716 w 9348716"/>
              <a:gd name="connsiteY4" fmla="*/ 0 h 41625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48716" h="4162567">
                <a:moveTo>
                  <a:pt x="0" y="4162567"/>
                </a:moveTo>
                <a:cubicBezTo>
                  <a:pt x="907576" y="3162868"/>
                  <a:pt x="1815152" y="2163170"/>
                  <a:pt x="2825086" y="1514902"/>
                </a:cubicBezTo>
                <a:cubicBezTo>
                  <a:pt x="3835020" y="866634"/>
                  <a:pt x="4972334" y="525440"/>
                  <a:pt x="6059606" y="272956"/>
                </a:cubicBezTo>
                <a:cubicBezTo>
                  <a:pt x="7146878" y="20472"/>
                  <a:pt x="9348716" y="0"/>
                  <a:pt x="9348716" y="0"/>
                </a:cubicBezTo>
                <a:lnTo>
                  <a:pt x="9348716"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a:off x="1600200" y="5972033"/>
            <a:ext cx="9717026" cy="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5306705" y="5972033"/>
            <a:ext cx="1558953"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Effort / Time</a:t>
            </a:r>
          </a:p>
        </p:txBody>
      </p:sp>
      <p:cxnSp>
        <p:nvCxnSpPr>
          <p:cNvPr id="17" name="Straight Arrow Connector 16"/>
          <p:cNvCxnSpPr/>
          <p:nvPr/>
        </p:nvCxnSpPr>
        <p:spPr>
          <a:xfrm flipV="1">
            <a:off x="1600200" y="1476233"/>
            <a:ext cx="0" cy="4495800"/>
          </a:xfrm>
          <a:prstGeom prst="straightConnector1">
            <a:avLst/>
          </a:prstGeom>
          <a:ln w="28575">
            <a:solidFill>
              <a:schemeClr val="accent5">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8904" y="3838433"/>
            <a:ext cx="1483098" cy="400110"/>
          </a:xfrm>
          <a:prstGeom prst="rect">
            <a:avLst/>
          </a:prstGeom>
          <a:noFill/>
        </p:spPr>
        <p:txBody>
          <a:bodyPr wrap="none" rtlCol="0">
            <a:spAutoFit/>
          </a:bodyPr>
          <a:lstStyle/>
          <a:p>
            <a:r>
              <a:rPr lang="en-US" sz="2000" dirty="0">
                <a:solidFill>
                  <a:srgbClr val="993200"/>
                </a:solidFill>
                <a:latin typeface="Arial" pitchFamily="34" charset="0"/>
                <a:cs typeface="Arial" pitchFamily="34" charset="0"/>
              </a:rPr>
              <a:t>Confidence</a:t>
            </a:r>
          </a:p>
        </p:txBody>
      </p:sp>
      <p:sp>
        <p:nvSpPr>
          <p:cNvPr id="20" name="TextBox 19"/>
          <p:cNvSpPr txBox="1"/>
          <p:nvPr/>
        </p:nvSpPr>
        <p:spPr>
          <a:xfrm>
            <a:off x="2584818" y="4823544"/>
            <a:ext cx="1066800" cy="707886"/>
          </a:xfrm>
          <a:prstGeom prst="rect">
            <a:avLst/>
          </a:prstGeom>
          <a:noFill/>
        </p:spPr>
        <p:txBody>
          <a:bodyPr wrap="square" rtlCol="0">
            <a:spAutoFit/>
          </a:bodyPr>
          <a:lstStyle/>
          <a:p>
            <a:r>
              <a:rPr lang="en-US" sz="2000" dirty="0">
                <a:latin typeface="Arial" pitchFamily="34" charset="0"/>
                <a:cs typeface="Arial" pitchFamily="34" charset="0"/>
              </a:rPr>
              <a:t>Ad-hoc tests</a:t>
            </a:r>
          </a:p>
        </p:txBody>
      </p:sp>
      <p:sp>
        <p:nvSpPr>
          <p:cNvPr id="21" name="TextBox 20"/>
          <p:cNvSpPr txBox="1"/>
          <p:nvPr/>
        </p:nvSpPr>
        <p:spPr>
          <a:xfrm>
            <a:off x="5257800" y="2794338"/>
            <a:ext cx="1649104" cy="1015663"/>
          </a:xfrm>
          <a:prstGeom prst="rect">
            <a:avLst/>
          </a:prstGeom>
          <a:noFill/>
        </p:spPr>
        <p:txBody>
          <a:bodyPr wrap="square" rtlCol="0">
            <a:spAutoFit/>
          </a:bodyPr>
          <a:lstStyle>
            <a:defPPr>
              <a:defRPr lang="en-US"/>
            </a:defPPr>
            <a:lvl1pPr>
              <a:defRPr sz="2000">
                <a:latin typeface="Arial" pitchFamily="34" charset="0"/>
                <a:cs typeface="Arial" pitchFamily="34" charset="0"/>
              </a:defRPr>
            </a:lvl1pPr>
          </a:lstStyle>
          <a:p>
            <a:r>
              <a:rPr lang="en-US" dirty="0"/>
              <a:t>Functional  &amp; structural tests</a:t>
            </a:r>
          </a:p>
        </p:txBody>
      </p:sp>
      <p:sp>
        <p:nvSpPr>
          <p:cNvPr id="22" name="TextBox 21"/>
          <p:cNvSpPr txBox="1"/>
          <p:nvPr/>
        </p:nvSpPr>
        <p:spPr>
          <a:xfrm>
            <a:off x="3651618" y="3838432"/>
            <a:ext cx="1649104" cy="707886"/>
          </a:xfrm>
          <a:prstGeom prst="rect">
            <a:avLst/>
          </a:prstGeom>
          <a:noFill/>
        </p:spPr>
        <p:txBody>
          <a:bodyPr wrap="square" rtlCol="0">
            <a:spAutoFit/>
          </a:bodyPr>
          <a:lstStyle/>
          <a:p>
            <a:r>
              <a:rPr lang="en-US" sz="2000" dirty="0">
                <a:latin typeface="Arial" pitchFamily="34" charset="0"/>
                <a:cs typeface="Arial" pitchFamily="34" charset="0"/>
              </a:rPr>
              <a:t>Design error detection</a:t>
            </a:r>
          </a:p>
        </p:txBody>
      </p:sp>
      <p:sp>
        <p:nvSpPr>
          <p:cNvPr id="23" name="TextBox 22"/>
          <p:cNvSpPr txBox="1"/>
          <p:nvPr/>
        </p:nvSpPr>
        <p:spPr>
          <a:xfrm>
            <a:off x="6858000" y="2289173"/>
            <a:ext cx="1649104" cy="707886"/>
          </a:xfrm>
          <a:prstGeom prst="rect">
            <a:avLst/>
          </a:prstGeom>
          <a:noFill/>
        </p:spPr>
        <p:txBody>
          <a:bodyPr wrap="square" rtlCol="0">
            <a:spAutoFit/>
          </a:bodyPr>
          <a:lstStyle/>
          <a:p>
            <a:r>
              <a:rPr lang="en-US" sz="2000" dirty="0">
                <a:latin typeface="Arial" pitchFamily="34" charset="0"/>
                <a:cs typeface="Arial" pitchFamily="34" charset="0"/>
              </a:rPr>
              <a:t>Requirement proofs</a:t>
            </a:r>
          </a:p>
        </p:txBody>
      </p:sp>
      <p:sp>
        <p:nvSpPr>
          <p:cNvPr id="24" name="TextBox 23"/>
          <p:cNvSpPr txBox="1"/>
          <p:nvPr/>
        </p:nvSpPr>
        <p:spPr>
          <a:xfrm>
            <a:off x="8763000" y="1905001"/>
            <a:ext cx="1649104" cy="1015663"/>
          </a:xfrm>
          <a:prstGeom prst="rect">
            <a:avLst/>
          </a:prstGeom>
          <a:noFill/>
        </p:spPr>
        <p:txBody>
          <a:bodyPr wrap="square" rtlCol="0">
            <a:spAutoFit/>
          </a:bodyPr>
          <a:lstStyle/>
          <a:p>
            <a:r>
              <a:rPr lang="en-US" sz="2000" dirty="0">
                <a:latin typeface="Arial" pitchFamily="34" charset="0"/>
                <a:cs typeface="Arial" pitchFamily="34" charset="0"/>
              </a:rPr>
              <a:t>Code integration checks</a:t>
            </a:r>
          </a:p>
        </p:txBody>
      </p:sp>
      <p:sp>
        <p:nvSpPr>
          <p:cNvPr id="25" name="TextBox 24"/>
          <p:cNvSpPr txBox="1"/>
          <p:nvPr/>
        </p:nvSpPr>
        <p:spPr>
          <a:xfrm>
            <a:off x="10439400" y="1828800"/>
            <a:ext cx="1649104" cy="400110"/>
          </a:xfrm>
          <a:prstGeom prst="rect">
            <a:avLst/>
          </a:prstGeom>
          <a:noFill/>
        </p:spPr>
        <p:txBody>
          <a:bodyPr wrap="square" rtlCol="0">
            <a:spAutoFit/>
          </a:bodyPr>
          <a:lstStyle/>
          <a:p>
            <a:r>
              <a:rPr lang="en-US" sz="2000" dirty="0">
                <a:latin typeface="Arial" pitchFamily="34" charset="0"/>
                <a:cs typeface="Arial" pitchFamily="34" charset="0"/>
              </a:rPr>
              <a:t>Field tests</a:t>
            </a:r>
          </a:p>
        </p:txBody>
      </p:sp>
      <p:sp>
        <p:nvSpPr>
          <p:cNvPr id="30" name="Flowchart: Connector 29"/>
          <p:cNvSpPr/>
          <p:nvPr/>
        </p:nvSpPr>
        <p:spPr>
          <a:xfrm>
            <a:off x="14112081" y="1700284"/>
            <a:ext cx="298818" cy="257032"/>
          </a:xfrm>
          <a:prstGeom prst="flowChartConnector">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latin typeface="Arial" pitchFamily="34" charset="0"/>
              <a:cs typeface="Arial" pitchFamily="34" charset="0"/>
            </a:endParaRPr>
          </a:p>
        </p:txBody>
      </p:sp>
      <p:sp>
        <p:nvSpPr>
          <p:cNvPr id="34" name="Half Frame 33"/>
          <p:cNvSpPr/>
          <p:nvPr/>
        </p:nvSpPr>
        <p:spPr>
          <a:xfrm rot="5785221">
            <a:off x="2611336" y="460613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6" name="Half Frame 35"/>
          <p:cNvSpPr/>
          <p:nvPr/>
        </p:nvSpPr>
        <p:spPr>
          <a:xfrm rot="5785221">
            <a:off x="3647413" y="365097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7" name="Half Frame 36"/>
          <p:cNvSpPr/>
          <p:nvPr/>
        </p:nvSpPr>
        <p:spPr>
          <a:xfrm rot="6212214">
            <a:off x="5037196" y="276322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8" name="Half Frame 37"/>
          <p:cNvSpPr/>
          <p:nvPr/>
        </p:nvSpPr>
        <p:spPr>
          <a:xfrm rot="7270809">
            <a:off x="6844745" y="2079781"/>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9" name="Half Frame 38"/>
          <p:cNvSpPr/>
          <p:nvPr/>
        </p:nvSpPr>
        <p:spPr>
          <a:xfrm rot="7270809">
            <a:off x="8739675" y="1729792"/>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0" name="Half Frame 39"/>
          <p:cNvSpPr/>
          <p:nvPr/>
        </p:nvSpPr>
        <p:spPr>
          <a:xfrm rot="7859573">
            <a:off x="10590546" y="1648838"/>
            <a:ext cx="249256" cy="264111"/>
          </a:xfrm>
          <a:prstGeom prst="halfFrame">
            <a:avLst>
              <a:gd name="adj1" fmla="val 22610"/>
              <a:gd name="adj2" fmla="val 23641"/>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nvGrpSpPr>
          <p:cNvPr id="26" name="Group 25"/>
          <p:cNvGrpSpPr/>
          <p:nvPr/>
        </p:nvGrpSpPr>
        <p:grpSpPr>
          <a:xfrm>
            <a:off x="4620042" y="4540474"/>
            <a:ext cx="332096" cy="376553"/>
            <a:chOff x="4404519" y="5181600"/>
            <a:chExt cx="2133600" cy="1235149"/>
          </a:xfrm>
        </p:grpSpPr>
        <p:sp>
          <p:nvSpPr>
            <p:cNvPr id="27" name="Diagonal Stripe 26"/>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28" name="Diagonal Stripe 27"/>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29" name="Group 28"/>
          <p:cNvGrpSpPr/>
          <p:nvPr/>
        </p:nvGrpSpPr>
        <p:grpSpPr>
          <a:xfrm>
            <a:off x="3374253" y="5219732"/>
            <a:ext cx="332096" cy="376553"/>
            <a:chOff x="4404519" y="5181600"/>
            <a:chExt cx="2133600" cy="1235149"/>
          </a:xfrm>
        </p:grpSpPr>
        <p:sp>
          <p:nvSpPr>
            <p:cNvPr id="31" name="Diagonal Stripe 30"/>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32" name="Diagonal Stripe 31"/>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33" name="Group 32"/>
          <p:cNvGrpSpPr/>
          <p:nvPr/>
        </p:nvGrpSpPr>
        <p:grpSpPr>
          <a:xfrm>
            <a:off x="6058418" y="3692021"/>
            <a:ext cx="332096" cy="376553"/>
            <a:chOff x="4404519" y="5181600"/>
            <a:chExt cx="2133600" cy="1235149"/>
          </a:xfrm>
        </p:grpSpPr>
        <p:sp>
          <p:nvSpPr>
            <p:cNvPr id="35" name="Diagonal Stripe 34"/>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1" name="Diagonal Stripe 40"/>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2" name="Group 41"/>
          <p:cNvGrpSpPr/>
          <p:nvPr/>
        </p:nvGrpSpPr>
        <p:grpSpPr>
          <a:xfrm>
            <a:off x="9420366" y="2859077"/>
            <a:ext cx="332096" cy="376553"/>
            <a:chOff x="4404519" y="5181600"/>
            <a:chExt cx="2133600" cy="1235149"/>
          </a:xfrm>
        </p:grpSpPr>
        <p:sp>
          <p:nvSpPr>
            <p:cNvPr id="43" name="Diagonal Stripe 42"/>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4" name="Diagonal Stripe 43"/>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5" name="Group 44"/>
          <p:cNvGrpSpPr/>
          <p:nvPr/>
        </p:nvGrpSpPr>
        <p:grpSpPr>
          <a:xfrm>
            <a:off x="11092706" y="2536687"/>
            <a:ext cx="332096" cy="376553"/>
            <a:chOff x="4404519" y="5181600"/>
            <a:chExt cx="2133600" cy="1235149"/>
          </a:xfrm>
        </p:grpSpPr>
        <p:sp>
          <p:nvSpPr>
            <p:cNvPr id="46" name="Diagonal Stripe 45"/>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47" name="Diagonal Stripe 46"/>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grpSp>
        <p:nvGrpSpPr>
          <p:cNvPr id="48" name="Group 47"/>
          <p:cNvGrpSpPr/>
          <p:nvPr/>
        </p:nvGrpSpPr>
        <p:grpSpPr>
          <a:xfrm>
            <a:off x="7575916" y="3113892"/>
            <a:ext cx="332096" cy="376553"/>
            <a:chOff x="4404519" y="5181600"/>
            <a:chExt cx="2133600" cy="1235149"/>
          </a:xfrm>
        </p:grpSpPr>
        <p:sp>
          <p:nvSpPr>
            <p:cNvPr id="49" name="Diagonal Stripe 48"/>
            <p:cNvSpPr/>
            <p:nvPr/>
          </p:nvSpPr>
          <p:spPr>
            <a:xfrm>
              <a:off x="5014119" y="5181600"/>
              <a:ext cx="1524000" cy="1219200"/>
            </a:xfrm>
            <a:prstGeom prst="diagStripe">
              <a:avLst>
                <a:gd name="adj" fmla="val 76072"/>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sp>
          <p:nvSpPr>
            <p:cNvPr id="50" name="Diagonal Stripe 49"/>
            <p:cNvSpPr/>
            <p:nvPr/>
          </p:nvSpPr>
          <p:spPr>
            <a:xfrm rot="5400000">
              <a:off x="4396544" y="5799175"/>
              <a:ext cx="625549" cy="609600"/>
            </a:xfrm>
            <a:prstGeom prst="diagStrip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latin typeface="Arial" pitchFamily="34" charset="0"/>
                <a:cs typeface="Arial" pitchFamily="34" charset="0"/>
              </a:endParaRPr>
            </a:p>
          </p:txBody>
        </p:sp>
      </p:grpSp>
      <p:sp>
        <p:nvSpPr>
          <p:cNvPr id="51" name="Content Placeholder 15"/>
          <p:cNvSpPr txBox="1">
            <a:spLocks/>
          </p:cNvSpPr>
          <p:nvPr/>
        </p:nvSpPr>
        <p:spPr>
          <a:xfrm>
            <a:off x="5141028" y="4374293"/>
            <a:ext cx="6646225" cy="1308752"/>
          </a:xfrm>
          <a:prstGeom prst="rect">
            <a:avLst/>
          </a:prstGeom>
          <a:ln>
            <a:solidFill>
              <a:srgbClr val="024C84"/>
            </a:solidFill>
          </a:ln>
        </p:spPr>
        <p:txBody>
          <a:bodyPr vert="horz" lIns="91440" tIns="45720" rIns="91440" bIns="45720" rtlCol="0" anchor="ctr">
            <a:normAutofit/>
          </a:bodyPr>
          <a:lstStyle>
            <a:lvl1pPr marL="342900" indent="-342900" algn="l" defTabSz="914400" rtl="0" eaLnBrk="1" latinLnBrk="0" hangingPunct="1">
              <a:spcBef>
                <a:spcPct val="20000"/>
              </a:spcBef>
              <a:buClr>
                <a:schemeClr val="tx2"/>
              </a:buClr>
              <a:buSzPct val="75000"/>
              <a:buFont typeface="Wingdings" pitchFamily="2" charset="2"/>
              <a:buChar char="§"/>
              <a:defRPr sz="2400" kern="1200">
                <a:solidFill>
                  <a:schemeClr val="tx1"/>
                </a:solidFill>
                <a:latin typeface="Arial" pitchFamily="34" charset="0"/>
                <a:ea typeface="+mn-ea"/>
                <a:cs typeface="Arial" pitchFamily="34" charset="0"/>
              </a:defRPr>
            </a:lvl1pPr>
            <a:lvl2pPr marL="742950" indent="-285750" algn="l" defTabSz="914400" rtl="0" eaLnBrk="1" latinLnBrk="0" hangingPunct="1">
              <a:lnSpc>
                <a:spcPct val="105000"/>
              </a:lnSpc>
              <a:spcBef>
                <a:spcPct val="20000"/>
              </a:spcBef>
              <a:buClr>
                <a:schemeClr val="tx2"/>
              </a:buClr>
              <a:buFont typeface="Arial" pitchFamily="34" charset="0"/>
              <a:buChar char="–"/>
              <a:defRPr sz="2000" kern="1200">
                <a:solidFill>
                  <a:schemeClr val="tx1"/>
                </a:solidFill>
                <a:latin typeface="Arial" pitchFamily="34" charset="0"/>
                <a:ea typeface="+mn-ea"/>
                <a:cs typeface="Arial" pitchFamily="34" charset="0"/>
              </a:defRPr>
            </a:lvl2pPr>
            <a:lvl3pPr marL="1143000" indent="-228600" algn="l" defTabSz="914400" rtl="0" eaLnBrk="1" latinLnBrk="0" hangingPunct="1">
              <a:lnSpc>
                <a:spcPct val="105000"/>
              </a:lnSpc>
              <a:spcBef>
                <a:spcPct val="20000"/>
              </a:spcBef>
              <a:buClr>
                <a:schemeClr val="tx2"/>
              </a:buClr>
              <a:buSzPct val="75000"/>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lnSpc>
                <a:spcPct val="105000"/>
              </a:lnSpc>
              <a:spcBef>
                <a:spcPct val="20000"/>
              </a:spcBef>
              <a:buFont typeface="Arial" pitchFamily="34" charset="0"/>
              <a:buNone/>
              <a:defRPr sz="1600" kern="1200">
                <a:solidFill>
                  <a:schemeClr val="tx1"/>
                </a:solidFill>
                <a:latin typeface="Arial" pitchFamily="34" charset="0"/>
                <a:ea typeface="+mn-ea"/>
                <a:cs typeface="Arial" pitchFamily="34" charset="0"/>
              </a:defRPr>
            </a:lvl4pPr>
            <a:lvl5pPr marL="2057400" indent="-228600" algn="l" defTabSz="914400" rtl="0" eaLnBrk="1" latinLnBrk="0" hangingPunct="1">
              <a:lnSpc>
                <a:spcPct val="105000"/>
              </a:lnSpc>
              <a:spcBef>
                <a:spcPct val="20000"/>
              </a:spcBef>
              <a:buClr>
                <a:schemeClr val="tx2"/>
              </a:buClr>
              <a:buFont typeface="Arial" pitchFamily="34" charset="0"/>
              <a:buChar char="»"/>
              <a:defRPr sz="1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Wingdings" pitchFamily="2" charset="2"/>
              <a:buChar char="ü"/>
            </a:pPr>
            <a:r>
              <a:rPr lang="en-US" sz="1600" b="1" dirty="0"/>
              <a:t>Tests entire specified range of input signals and calibrations</a:t>
            </a:r>
          </a:p>
          <a:p>
            <a:pPr>
              <a:buFont typeface="Wingdings" pitchFamily="2" charset="2"/>
              <a:buChar char="ü"/>
            </a:pPr>
            <a:r>
              <a:rPr lang="en-US" sz="1600" b="1" dirty="0"/>
              <a:t>Ensures implementation will always meet requirements</a:t>
            </a:r>
          </a:p>
          <a:p>
            <a:pPr>
              <a:buFont typeface="Wingdings" pitchFamily="2" charset="2"/>
              <a:buChar char="ü"/>
            </a:pPr>
            <a:r>
              <a:rPr lang="en-US" sz="1600" b="1" dirty="0"/>
              <a:t>Generates a test case upon failure for debugging</a:t>
            </a:r>
          </a:p>
          <a:p>
            <a:pPr>
              <a:buFont typeface="Wingdings" pitchFamily="2" charset="2"/>
              <a:buChar char="ü"/>
            </a:pPr>
            <a:r>
              <a:rPr lang="en-US" sz="1600" b="1" dirty="0"/>
              <a:t>Increases design confidence</a:t>
            </a:r>
          </a:p>
        </p:txBody>
      </p:sp>
    </p:spTree>
    <p:extLst>
      <p:ext uri="{BB962C8B-B14F-4D97-AF65-F5344CB8AC3E}">
        <p14:creationId xmlns:p14="http://schemas.microsoft.com/office/powerpoint/2010/main" val="1199919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9" presetClass="emph" presetSubtype="0" fill="hold" nodeType="clickEffect">
                                  <p:stCondLst>
                                    <p:cond delay="0"/>
                                  </p:stCondLst>
                                  <p:childTnLst>
                                    <p:animClr clrSpc="rgb" dir="cw">
                                      <p:cBhvr override="childStyle">
                                        <p:cTn id="20" dur="500" fill="hold"/>
                                        <p:tgtEl>
                                          <p:spTgt spid="23">
                                            <p:txEl>
                                              <p:pRg st="0" end="0"/>
                                            </p:txEl>
                                          </p:spTgt>
                                        </p:tgtEl>
                                        <p:attrNameLst>
                                          <p:attrName>style.color</p:attrName>
                                        </p:attrNameLst>
                                      </p:cBhvr>
                                      <p:to>
                                        <a:srgbClr val="D27809"/>
                                      </p:to>
                                    </p:animClr>
                                    <p:animClr clrSpc="rgb" dir="cw">
                                      <p:cBhvr>
                                        <p:cTn id="21" dur="500" fill="hold"/>
                                        <p:tgtEl>
                                          <p:spTgt spid="23">
                                            <p:txEl>
                                              <p:pRg st="0" end="0"/>
                                            </p:txEl>
                                          </p:spTgt>
                                        </p:tgtEl>
                                        <p:attrNameLst>
                                          <p:attrName>fillcolor</p:attrName>
                                        </p:attrNameLst>
                                      </p:cBhvr>
                                      <p:to>
                                        <a:srgbClr val="D27809"/>
                                      </p:to>
                                    </p:animClr>
                                    <p:set>
                                      <p:cBhvr>
                                        <p:cTn id="22" dur="500" fill="hold"/>
                                        <p:tgtEl>
                                          <p:spTgt spid="23">
                                            <p:txEl>
                                              <p:pRg st="0" end="0"/>
                                            </p:txEl>
                                          </p:spTgt>
                                        </p:tgtEl>
                                        <p:attrNameLst>
                                          <p:attrName>fill.type</p:attrName>
                                        </p:attrNameLst>
                                      </p:cBhvr>
                                      <p:to>
                                        <p:strVal val="solid"/>
                                      </p:to>
                                    </p:set>
                                    <p:set>
                                      <p:cBhvr>
                                        <p:cTn id="23" dur="500" fill="hold"/>
                                        <p:tgtEl>
                                          <p:spTgt spid="23">
                                            <p:txEl>
                                              <p:pRg st="0" end="0"/>
                                            </p:txEl>
                                          </p:spTgt>
                                        </p:tgtEl>
                                        <p:attrNameLst>
                                          <p:attrName>fill.on</p:attrName>
                                        </p:attrNameLst>
                                      </p:cBhvr>
                                      <p:to>
                                        <p:strVal val="true"/>
                                      </p:to>
                                    </p:set>
                                  </p:childTnLst>
                                  <p:subTnLst>
                                    <p:animClr clrSpc="rgb" dir="cw">
                                      <p:cBhvr override="childStyle">
                                        <p:cTn dur="1" fill="hold" display="0" masterRel="nextClick" afterEffect="1"/>
                                        <p:tgtEl>
                                          <p:spTgt spid="23">
                                            <p:txEl>
                                              <p:pRg st="0" end="0"/>
                                            </p:txEl>
                                          </p:spTgt>
                                        </p:tgtEl>
                                        <p:attrNameLst>
                                          <p:attrName>ppt_c</p:attrName>
                                        </p:attrNameLst>
                                      </p:cBhvr>
                                      <p:to>
                                        <a:schemeClr val="tx1"/>
                                      </p:to>
                                    </p:animClr>
                                  </p:sub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51">
                                            <p:bg/>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1">
                                            <p:txEl>
                                              <p:pRg st="2" end="2"/>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3|3.7|3.8|4.6|4.3|4.4|3.7"/>
</p:tagLst>
</file>

<file path=ppt/tags/tag2.xml><?xml version="1.0" encoding="utf-8"?>
<p:tagLst xmlns:a="http://schemas.openxmlformats.org/drawingml/2006/main" xmlns:r="http://schemas.openxmlformats.org/officeDocument/2006/relationships" xmlns:p="http://schemas.openxmlformats.org/presentationml/2006/main">
  <p:tag name="TIMING" val="|2.5|2.6|2.8|2.3|3.2|2.8"/>
</p:tagLst>
</file>

<file path=ppt/tags/tag3.xml><?xml version="1.0" encoding="utf-8"?>
<p:tagLst xmlns:a="http://schemas.openxmlformats.org/drawingml/2006/main" xmlns:r="http://schemas.openxmlformats.org/officeDocument/2006/relationships" xmlns:p="http://schemas.openxmlformats.org/presentationml/2006/main">
  <p:tag name="TIMING" val="|1.5|3.2|3|3.3|4.4|2.9|4.3"/>
</p:tagLst>
</file>

<file path=ppt/tags/tag4.xml><?xml version="1.0" encoding="utf-8"?>
<p:tagLst xmlns:a="http://schemas.openxmlformats.org/drawingml/2006/main" xmlns:r="http://schemas.openxmlformats.org/officeDocument/2006/relationships" xmlns:p="http://schemas.openxmlformats.org/presentationml/2006/main">
  <p:tag name="TIMING" val="|1.5|3.2|3|3.3|4.4|2.9|4.3"/>
</p:tagLst>
</file>

<file path=ppt/theme/theme1.xml><?xml version="1.0" encoding="utf-8"?>
<a:theme xmlns:a="http://schemas.openxmlformats.org/drawingml/2006/main" name="Blank">
  <a:themeElements>
    <a:clrScheme name="TMW_PPT">
      <a:dk1>
        <a:sysClr val="windowText" lastClr="000000"/>
      </a:dk1>
      <a:lt1>
        <a:sysClr val="window" lastClr="FFFFFF"/>
      </a:lt1>
      <a:dk2>
        <a:srgbClr val="125687"/>
      </a:dk2>
      <a:lt2>
        <a:srgbClr val="EEECE1"/>
      </a:lt2>
      <a:accent1>
        <a:srgbClr val="95B3D7"/>
      </a:accent1>
      <a:accent2>
        <a:srgbClr val="781414"/>
      </a:accent2>
      <a:accent3>
        <a:srgbClr val="697819"/>
      </a:accent3>
      <a:accent4>
        <a:srgbClr val="D27809"/>
      </a:accent4>
      <a:accent5>
        <a:srgbClr val="BFBFBF"/>
      </a:accent5>
      <a:accent6>
        <a:srgbClr val="E5DD9F"/>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b="1" dirty="0" smtClean="0">
            <a:latin typeface="Arial" pitchFamily="34" charset="0"/>
            <a:cs typeface="Arial"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5">
              <a:lumMod val="75000"/>
            </a:schemeClr>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000" dirty="0">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61598</TotalTime>
  <Words>9626</Words>
  <Application>Microsoft Office PowerPoint</Application>
  <PresentationFormat>Widescreen</PresentationFormat>
  <Paragraphs>1874</Paragraphs>
  <Slides>136</Slides>
  <Notes>89</Notes>
  <HiddenSlides>76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136</vt:i4>
      </vt:variant>
    </vt:vector>
  </HeadingPairs>
  <TitlesOfParts>
    <vt:vector size="145" baseType="lpstr">
      <vt:lpstr>Arial</vt:lpstr>
      <vt:lpstr>Calibri</vt:lpstr>
      <vt:lpstr>Courier New</vt:lpstr>
      <vt:lpstr>Garamond</vt:lpstr>
      <vt:lpstr>굴림</vt:lpstr>
      <vt:lpstr>Segoe UI</vt:lpstr>
      <vt:lpstr>Times</vt:lpstr>
      <vt:lpstr>Wingdings</vt:lpstr>
      <vt:lpstr>Blank</vt:lpstr>
      <vt:lpstr>Verification &amp; Validation Overview:  Gaining confidence in your design </vt:lpstr>
      <vt:lpstr>Extract &amp; Opening V&amp;V Workshop Project</vt:lpstr>
      <vt:lpstr>V&amp;V Workshop  Agenda - Day #1</vt:lpstr>
      <vt:lpstr>Motivation</vt:lpstr>
      <vt:lpstr>Motivation</vt:lpstr>
      <vt:lpstr>Model Based Design Workflow</vt:lpstr>
      <vt:lpstr>Model Based Design Verification Workflow</vt:lpstr>
      <vt:lpstr>PowerPoint Presentation</vt:lpstr>
      <vt:lpstr>PowerPoint Presentation</vt:lpstr>
      <vt:lpstr>PowerPoint Presentation</vt:lpstr>
      <vt:lpstr>V&amp;V Workshop Goals – Day #1</vt:lpstr>
      <vt:lpstr>V&amp;V Workshop Goals</vt:lpstr>
      <vt:lpstr>V&amp;V Workshop Goals</vt:lpstr>
      <vt:lpstr>V&amp;V Workshop Agenda – Day 1</vt:lpstr>
      <vt:lpstr>V&amp;V Workshop Agenda</vt:lpstr>
      <vt:lpstr>V&amp;V Workshop Agenda – Day 1</vt:lpstr>
      <vt:lpstr>V&amp;V Workshop Agenda – Day 2</vt:lpstr>
      <vt:lpstr>   Workshop   </vt:lpstr>
      <vt:lpstr>Model Verification Summary</vt:lpstr>
      <vt:lpstr>Code Verification Summary</vt:lpstr>
      <vt:lpstr>Agenda</vt:lpstr>
      <vt:lpstr>How did we get here?</vt:lpstr>
      <vt:lpstr>Demo  Informal testing:  Ad-hoc Testing   </vt:lpstr>
      <vt:lpstr>Example Workflow: Early Ad-hoc (Interactive) Testing </vt:lpstr>
      <vt:lpstr>Example Workflow: Subsystem Testing</vt:lpstr>
      <vt:lpstr>Increasing Confidence beyond Ad-hoc Testing</vt:lpstr>
      <vt:lpstr>Gaining Confidence in our Design</vt:lpstr>
      <vt:lpstr>Gaining Confidence in our Design</vt:lpstr>
      <vt:lpstr>Demo  Model testing before code generation:  Ad-hoc Testing   </vt:lpstr>
      <vt:lpstr>Modeling Guidelines</vt:lpstr>
      <vt:lpstr>Modeling Guidelines</vt:lpstr>
      <vt:lpstr>Demo  Static tools:  Metrics Dashboard &amp; Model Advisor Requirements Linking    </vt:lpstr>
      <vt:lpstr>Requirements Linking – Highlighting Objects with Links</vt:lpstr>
      <vt:lpstr>Requirements Linking – Adding New Links  </vt:lpstr>
      <vt:lpstr>Additional Content  Static tools:  Polarian Connector   </vt:lpstr>
      <vt:lpstr>Traceability:  Requirements Management Features</vt:lpstr>
      <vt:lpstr>Modeling Guidelines</vt:lpstr>
      <vt:lpstr>Demo  Static tools:  Model Advisor   </vt:lpstr>
      <vt:lpstr>Model Advisor – Model Standards Checking </vt:lpstr>
      <vt:lpstr>Enforcing Modeling Standards: Model Advisor Features</vt:lpstr>
      <vt:lpstr>Gaining Confidence in our Design</vt:lpstr>
      <vt:lpstr>Increasing Confidence beyond Ad-hoc Testing</vt:lpstr>
      <vt:lpstr>Increasing Confidence beyond Ad-hoc Testing</vt:lpstr>
      <vt:lpstr>Increasing Confidence beyond Ad-hoc Testing</vt:lpstr>
      <vt:lpstr>Increasing Confidence beyond Ad-hoc Testing</vt:lpstr>
      <vt:lpstr>Gaining Confidence in our Design</vt:lpstr>
      <vt:lpstr>Demo  Static checks:  Finding Design Errors:   Dead Logic   </vt:lpstr>
      <vt:lpstr>Finding Design Errors:  Dead Logic</vt:lpstr>
      <vt:lpstr>Finding Unintended Behavior</vt:lpstr>
      <vt:lpstr>Finding Unintended Behavior</vt:lpstr>
      <vt:lpstr>Increasing Confidence beyond Ad-hoc Testing</vt:lpstr>
      <vt:lpstr>Increasing Confidence beyond Ad-hoc Testing</vt:lpstr>
      <vt:lpstr>Gaining Confidence in our Design</vt:lpstr>
      <vt:lpstr>Gaining Confidence in our Design</vt:lpstr>
      <vt:lpstr>Simulink Test Major Features </vt:lpstr>
      <vt:lpstr>Simulation Testing Workflow</vt:lpstr>
      <vt:lpstr>Model Coverage: What is Model Coverage?</vt:lpstr>
      <vt:lpstr>Model Coverage: What is Model Coverage?</vt:lpstr>
      <vt:lpstr>Did We Completely Test our Model?</vt:lpstr>
      <vt:lpstr>Demo  Model testing before code generation:  Requirements Based Functional Testing with Coverage Analysis</vt:lpstr>
      <vt:lpstr>Requirements Based Functional Testing with Coverage Analysis</vt:lpstr>
      <vt:lpstr>Functional Testing with Added Requirements &amp; Test Cases</vt:lpstr>
      <vt:lpstr>Functional Testing with Added Requirements &amp; Test Cases</vt:lpstr>
      <vt:lpstr>Gaining Confidence in our Design</vt:lpstr>
      <vt:lpstr>Increasing Confidence beyond Ad-hoc Testing</vt:lpstr>
      <vt:lpstr>Increasing Confidence beyond Ad-hoc Testing</vt:lpstr>
      <vt:lpstr>Gaining Confidence in our Design</vt:lpstr>
      <vt:lpstr>Equivalence Testing:  Model vs SIL or PIL Mode Testing</vt:lpstr>
      <vt:lpstr>Demo  Testing of the generated code:  Test Generation for Full Coverage  Equivalence Testing  Model vs Code Coverage Comparison </vt:lpstr>
      <vt:lpstr>Traceability:  Code Generation Report</vt:lpstr>
      <vt:lpstr>Test Vector Generation for Equivalence Testing: Adding to Requirements Based Test Coverage</vt:lpstr>
      <vt:lpstr>Code Equivalence Check Results: Model vs Code</vt:lpstr>
      <vt:lpstr>Equivalence Testing:  Model vs SIL S-Function Testing</vt:lpstr>
      <vt:lpstr>Slide Demo  Testing of the generated code:  Code Integration Check with Polyspace</vt:lpstr>
      <vt:lpstr>Code Integration Check with Polyspace: Dead Code Found in Generated Code</vt:lpstr>
      <vt:lpstr>Root Cause for Dead Code:  Speed Sensor Input Hand Code </vt:lpstr>
      <vt:lpstr>PowerPoint Presentation</vt:lpstr>
      <vt:lpstr>Increasing Confidence beyond Ad-hoc Testing</vt:lpstr>
      <vt:lpstr>Increasing Confidence beyond Ad-hoc Testing</vt:lpstr>
      <vt:lpstr>Gaining Confidence in our Design</vt:lpstr>
      <vt:lpstr>Gaining Confidence in our Design</vt:lpstr>
      <vt:lpstr>Field Test Results: Has something like this happened to you? </vt:lpstr>
      <vt:lpstr>Field Tests Uncover Issue</vt:lpstr>
      <vt:lpstr>How can debug the issues found in the field? </vt:lpstr>
      <vt:lpstr>Use Model-Based Design to Reproduce Field Issue…</vt:lpstr>
      <vt:lpstr>Field Issue Behavior Model   Target speed increases with “reduce speed” button</vt:lpstr>
      <vt:lpstr>Property Proving Strategy Settings</vt:lpstr>
      <vt:lpstr>Demo  Formal verification with property proving:  Reproducing Field Issues  Requirements “property” models  Checking more conditions</vt:lpstr>
      <vt:lpstr>Reproducing Field Issues</vt:lpstr>
      <vt:lpstr>Proving Model will Meet Requirements</vt:lpstr>
      <vt:lpstr>PowerPoint Presentation</vt:lpstr>
      <vt:lpstr>Proving Model will Meet Requirements over the Calibration Range</vt:lpstr>
      <vt:lpstr>Re-run Functional Tests after Property Proving Fixes</vt:lpstr>
      <vt:lpstr>Property Proving Work Summary</vt:lpstr>
      <vt:lpstr>Verification Design Space: Increasing the Coverage beyond Simulation</vt:lpstr>
      <vt:lpstr>Increasing Confidence beyond Ad-hoc Testing</vt:lpstr>
      <vt:lpstr>Increasing Confidence beyond Ad-hoc Testing</vt:lpstr>
      <vt:lpstr>Gaining Confidence in our Design</vt:lpstr>
      <vt:lpstr>Gaining Confidence in our Design</vt:lpstr>
      <vt:lpstr>Key Enablers</vt:lpstr>
      <vt:lpstr>Thank You!</vt:lpstr>
      <vt:lpstr>Standard Workflow</vt:lpstr>
      <vt:lpstr>Model Based Design Verification Workflow</vt:lpstr>
      <vt:lpstr>Model Verification Summary</vt:lpstr>
      <vt:lpstr>Model Verification Products</vt:lpstr>
      <vt:lpstr>PowerPoint Presentation</vt:lpstr>
      <vt:lpstr>Code Verification Summary</vt:lpstr>
      <vt:lpstr>Code Verification Products</vt:lpstr>
      <vt:lpstr>PowerPoint Presentation</vt:lpstr>
      <vt:lpstr>PowerPoint Presentation</vt:lpstr>
      <vt:lpstr>Support</vt:lpstr>
      <vt:lpstr>Model Verification Products Timeline</vt:lpstr>
      <vt:lpstr>Documentation</vt:lpstr>
      <vt:lpstr>Documentation</vt:lpstr>
      <vt:lpstr>Documentation</vt:lpstr>
      <vt:lpstr>Product Page – Simulink Verification &amp; Validation</vt:lpstr>
      <vt:lpstr>Product Page – Simulink Design Verifier</vt:lpstr>
      <vt:lpstr>Product Page – Simulink Test</vt:lpstr>
      <vt:lpstr>Solutions Page</vt:lpstr>
      <vt:lpstr>MATLAB Central</vt:lpstr>
      <vt:lpstr>PowerPoint Presentation</vt:lpstr>
      <vt:lpstr>Consulting Process Related Services by Stage of Adoption</vt:lpstr>
      <vt:lpstr>Background</vt:lpstr>
      <vt:lpstr>Benefits of Model Based Design (MBD) …</vt:lpstr>
      <vt:lpstr>Design Error Detection with Simulink Design Verifier</vt:lpstr>
      <vt:lpstr>Simulink Test Tool for authoring, managing, and executing simulation-based tests</vt:lpstr>
      <vt:lpstr>Simulink Test Tool for authoring, managing, and executing simulation-based tests</vt:lpstr>
      <vt:lpstr>Simulink Test Tool for authoring, managing, and executing simulation-based tests</vt:lpstr>
      <vt:lpstr>Test Case Templates</vt:lpstr>
      <vt:lpstr>Demo  Test case generation:  Reproducing Field Issues  </vt:lpstr>
      <vt:lpstr>Timely, automated, Is there a tool/method to help me debug these field issues and test more operating conditions?</vt:lpstr>
      <vt:lpstr>Use Formal Verification to Reproduce the Field Issue: Identify Failure Mode in Model</vt:lpstr>
      <vt:lpstr>Formal Verification vs. Simulation Testing</vt:lpstr>
      <vt:lpstr>Adding Property Proving  to the Testing Process …</vt:lpstr>
      <vt:lpstr>Demo  Formal verification with property proving:  Requirements “property” models  Checking more conditions</vt:lpstr>
      <vt:lpstr>Adding Property Proving &amp; Test Generation  to the Testing Process …</vt:lpstr>
    </vt:vector>
  </TitlesOfParts>
  <Company>MathWorks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Chuck Olosky</dc:creator>
  <cp:keywords>Version 14.0</cp:keywords>
  <cp:lastModifiedBy>Chuck Olosky</cp:lastModifiedBy>
  <cp:revision>565</cp:revision>
  <dcterms:created xsi:type="dcterms:W3CDTF">2014-02-25T20:57:47Z</dcterms:created>
  <dcterms:modified xsi:type="dcterms:W3CDTF">2018-01-08T20:34:55Z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